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C170-4315-4A51-80B9-E25417C4B8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A37829-7476-412E-B0B0-F4CBCA95A5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3BF4A8E-A4C0-45FB-8BB5-F3D710C3A30E}"/>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8559F2D7-B946-4E99-8581-5EEF0A5DD97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9C7E5B7-ED81-45C0-8761-E194F4339406}"/>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222675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FEC0-A056-4660-98FC-E8FA0033D3E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A26379-F572-4680-8211-4FB1A8E41F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17DAD5-6639-4CB1-B5AF-FAB48E2D2E92}"/>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322472B9-25AA-4183-A5C9-1C809B9135A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5B7A7EA-429A-46E4-B3AF-1E8F1AF607AE}"/>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54898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EE8665-AE8B-4A23-982B-1228D7D5B2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094025-2A87-4AD2-B0D4-5251D1E326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58BAD2-6BFF-46A6-B5A1-189F6F3AFC7F}"/>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3295CE0A-2542-4E9D-921B-32298CDBCDF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B18F093-4179-4DC7-8234-C1A537DB8893}"/>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241531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380FC-6821-49CA-B36A-8E90C8178A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527318-99DE-47E9-A25A-271F9E433BF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FB9C1D-CAA6-41F1-8092-8FCD1BFBC081}"/>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23F19C2A-3EDC-41CC-8B7C-C91FE2AF34D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E334894-CD8C-43B3-B17C-87DACA5CEEF6}"/>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4246508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B062-5215-47FD-9D46-4200DC245C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0E0E5F-5ED6-4A86-91CC-5381D1DAEA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06D00F8-5068-4470-8A76-CA5B630767AF}"/>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79D55D58-2297-4D53-AAC5-AAF883C03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44633F8-F639-4062-9CAD-8C9A846918FF}"/>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925568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CE8A-3253-45DD-AA1B-595C3D1E3F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0C47D45-C8B2-4A2D-9C6E-A38589630D6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661ED2-42BB-43CA-A601-26CE5925A0B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CE06AE-23CA-4F00-A11F-978FAABBDE21}"/>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6" name="Footer Placeholder 5">
            <a:extLst>
              <a:ext uri="{FF2B5EF4-FFF2-40B4-BE49-F238E27FC236}">
                <a16:creationId xmlns:a16="http://schemas.microsoft.com/office/drawing/2014/main" id="{D62C40A6-A214-40E4-8769-B0AD058A929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FF776ED-5DD9-4424-87EA-C759C89EC109}"/>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163618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D09DE-17DF-4ACA-9155-970BA43C4A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03BBA8-998F-4B80-88BC-BA90D6608D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612239D-5098-401F-8C89-54140ED7F5F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191441C-8590-4D23-9536-A78EECFAA5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4CE7F6-7B2E-4829-B421-0A2ABE8F50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94452E8-2E23-4E3B-8B99-23E227E13524}"/>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8" name="Footer Placeholder 7">
            <a:extLst>
              <a:ext uri="{FF2B5EF4-FFF2-40B4-BE49-F238E27FC236}">
                <a16:creationId xmlns:a16="http://schemas.microsoft.com/office/drawing/2014/main" id="{A833536F-BBFB-470A-AB7F-94A7A211E42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D0D88AC-D9DB-4BA0-BDDA-87F63DBAE00A}"/>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160731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48E65-94DD-40EE-A62B-75390C5B5A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C73392-2D4D-41B4-B299-BECF202BF650}"/>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4" name="Footer Placeholder 3">
            <a:extLst>
              <a:ext uri="{FF2B5EF4-FFF2-40B4-BE49-F238E27FC236}">
                <a16:creationId xmlns:a16="http://schemas.microsoft.com/office/drawing/2014/main" id="{E1E6555C-6185-4254-ACDB-C7B7742AF41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07A4047-B5E4-47A6-9305-49C04B4AC5D0}"/>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2091002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6EC75A-AE9D-44FF-A38C-7935C1942B52}"/>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3" name="Footer Placeholder 2">
            <a:extLst>
              <a:ext uri="{FF2B5EF4-FFF2-40B4-BE49-F238E27FC236}">
                <a16:creationId xmlns:a16="http://schemas.microsoft.com/office/drawing/2014/main" id="{A613ECCF-ABA9-46EC-8A0F-39EC66EE35A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3260090-0A81-4D35-BF22-2DBBF3C38404}"/>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225055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B5C3-ACA5-4654-A61C-7FCB503468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8818AD-9095-46E8-A4DC-21E7E89364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8D1A47A-DF1A-45BD-84F5-F73F0DA78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F631A8-089E-4BE1-91F0-16C7A41D7EAF}"/>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6" name="Footer Placeholder 5">
            <a:extLst>
              <a:ext uri="{FF2B5EF4-FFF2-40B4-BE49-F238E27FC236}">
                <a16:creationId xmlns:a16="http://schemas.microsoft.com/office/drawing/2014/main" id="{D2E14C75-B34E-4A98-AF64-3F2BCF97484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76F884A-6571-4A45-A27E-D429E6A25A0F}"/>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428172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89C79-0B55-4383-ACE8-6FDBDE9FC9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D89DA8-AFC1-4CB2-B1F5-145A72FCB7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2BE2C7D6-0EF0-4973-970F-93457F49C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0AEA3F-8043-4C07-AF36-C03D990C7D94}"/>
              </a:ext>
            </a:extLst>
          </p:cNvPr>
          <p:cNvSpPr>
            <a:spLocks noGrp="1"/>
          </p:cNvSpPr>
          <p:nvPr>
            <p:ph type="dt" sz="half" idx="10"/>
          </p:nvPr>
        </p:nvSpPr>
        <p:spPr/>
        <p:txBody>
          <a:bodyPr/>
          <a:lstStyle/>
          <a:p>
            <a:fld id="{A50A8730-CE04-4CEB-B5D0-D0C01B3E7C94}" type="datetimeFigureOut">
              <a:rPr lang="en-GB" smtClean="0"/>
              <a:t>04/01/2018</a:t>
            </a:fld>
            <a:endParaRPr lang="en-GB" dirty="0"/>
          </a:p>
        </p:txBody>
      </p:sp>
      <p:sp>
        <p:nvSpPr>
          <p:cNvPr id="6" name="Footer Placeholder 5">
            <a:extLst>
              <a:ext uri="{FF2B5EF4-FFF2-40B4-BE49-F238E27FC236}">
                <a16:creationId xmlns:a16="http://schemas.microsoft.com/office/drawing/2014/main" id="{F67925BB-ED9D-4E03-856E-F9C739AE47B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DBE5E5A-6673-4F85-92CF-AED3F15EB184}"/>
              </a:ext>
            </a:extLst>
          </p:cNvPr>
          <p:cNvSpPr>
            <a:spLocks noGrp="1"/>
          </p:cNvSpPr>
          <p:nvPr>
            <p:ph type="sldNum" sz="quarter" idx="12"/>
          </p:nvPr>
        </p:nvSpPr>
        <p:spPr/>
        <p:txBody>
          <a:bodyPr/>
          <a:lstStyle/>
          <a:p>
            <a:fld id="{E393EF9D-BED3-4A3F-8076-0721CD0665B8}" type="slidenum">
              <a:rPr lang="en-GB" smtClean="0"/>
              <a:t>‹#›</a:t>
            </a:fld>
            <a:endParaRPr lang="en-GB" dirty="0"/>
          </a:p>
        </p:txBody>
      </p:sp>
    </p:spTree>
    <p:extLst>
      <p:ext uri="{BB962C8B-B14F-4D97-AF65-F5344CB8AC3E}">
        <p14:creationId xmlns:p14="http://schemas.microsoft.com/office/powerpoint/2010/main" val="22217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B6AF23-48F1-4126-A68D-616FFF568E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C43339-0A9B-4279-A3C6-5F854C99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E01C5B-C87D-4282-BFC5-DFA6EFE5B5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A8730-CE04-4CEB-B5D0-D0C01B3E7C94}" type="datetimeFigureOut">
              <a:rPr lang="en-GB" smtClean="0"/>
              <a:t>04/01/2018</a:t>
            </a:fld>
            <a:endParaRPr lang="en-GB" dirty="0"/>
          </a:p>
        </p:txBody>
      </p:sp>
      <p:sp>
        <p:nvSpPr>
          <p:cNvPr id="5" name="Footer Placeholder 4">
            <a:extLst>
              <a:ext uri="{FF2B5EF4-FFF2-40B4-BE49-F238E27FC236}">
                <a16:creationId xmlns:a16="http://schemas.microsoft.com/office/drawing/2014/main" id="{4C06D7D3-99A5-43FD-BD19-FF4A586B71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FD3A29CD-52D6-4C62-AAED-62209D990D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3EF9D-BED3-4A3F-8076-0721CD0665B8}" type="slidenum">
              <a:rPr lang="en-GB" smtClean="0"/>
              <a:t>‹#›</a:t>
            </a:fld>
            <a:endParaRPr lang="en-GB" dirty="0"/>
          </a:p>
        </p:txBody>
      </p:sp>
    </p:spTree>
    <p:extLst>
      <p:ext uri="{BB962C8B-B14F-4D97-AF65-F5344CB8AC3E}">
        <p14:creationId xmlns:p14="http://schemas.microsoft.com/office/powerpoint/2010/main" val="3694316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7B16E44-17B2-4D93-9A4A-51BD481406A7}"/>
              </a:ext>
            </a:extLst>
          </p:cNvPr>
          <p:cNvGraphicFramePr>
            <a:graphicFrameLocks noGrp="1"/>
          </p:cNvGraphicFramePr>
          <p:nvPr>
            <p:extLst>
              <p:ext uri="{D42A27DB-BD31-4B8C-83A1-F6EECF244321}">
                <p14:modId xmlns:p14="http://schemas.microsoft.com/office/powerpoint/2010/main" val="655395724"/>
              </p:ext>
            </p:extLst>
          </p:nvPr>
        </p:nvGraphicFramePr>
        <p:xfrm>
          <a:off x="267800" y="523220"/>
          <a:ext cx="11570678" cy="5995746"/>
        </p:xfrm>
        <a:graphic>
          <a:graphicData uri="http://schemas.openxmlformats.org/drawingml/2006/table">
            <a:tbl>
              <a:tblPr firstRow="1" bandRow="1">
                <a:tableStyleId>{ED083AE6-46FA-4A59-8FB0-9F97EB10719F}</a:tableStyleId>
              </a:tblPr>
              <a:tblGrid>
                <a:gridCol w="1723292">
                  <a:extLst>
                    <a:ext uri="{9D8B030D-6E8A-4147-A177-3AD203B41FA5}">
                      <a16:colId xmlns:a16="http://schemas.microsoft.com/office/drawing/2014/main" val="1191741409"/>
                    </a:ext>
                  </a:extLst>
                </a:gridCol>
                <a:gridCol w="5098377">
                  <a:extLst>
                    <a:ext uri="{9D8B030D-6E8A-4147-A177-3AD203B41FA5}">
                      <a16:colId xmlns:a16="http://schemas.microsoft.com/office/drawing/2014/main" val="4062642544"/>
                    </a:ext>
                  </a:extLst>
                </a:gridCol>
                <a:gridCol w="4749009">
                  <a:extLst>
                    <a:ext uri="{9D8B030D-6E8A-4147-A177-3AD203B41FA5}">
                      <a16:colId xmlns:a16="http://schemas.microsoft.com/office/drawing/2014/main" val="1252454427"/>
                    </a:ext>
                  </a:extLst>
                </a:gridCol>
              </a:tblGrid>
              <a:tr h="304264">
                <a:tc>
                  <a:txBody>
                    <a:bodyPr/>
                    <a:lstStyle/>
                    <a:p>
                      <a:r>
                        <a:rPr lang="en-GB" sz="1400" dirty="0"/>
                        <a:t>Key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a:t>Buddhist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400" dirty="0"/>
                        <a:t>Christian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0266370"/>
                  </a:ext>
                </a:extLst>
              </a:tr>
              <a:tr h="1200805">
                <a:tc>
                  <a:txBody>
                    <a:bodyPr/>
                    <a:lstStyle/>
                    <a:p>
                      <a:r>
                        <a:rPr lang="en-GB" sz="1400" b="1" dirty="0"/>
                        <a:t>Religious expression- </a:t>
                      </a:r>
                      <a:r>
                        <a:rPr lang="en-GB" sz="1400" b="0" dirty="0"/>
                        <a:t>being able to practise the religion you choose.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GB" sz="1200" b="0" u="none" dirty="0"/>
                        <a:t>Buddhists see all religions as important and believe they all lead to the same truth.</a:t>
                      </a:r>
                    </a:p>
                    <a:p>
                      <a:pPr marL="285750" indent="-285750">
                        <a:buFont typeface="Arial" panose="020B0604020202020204" pitchFamily="34" charset="0"/>
                        <a:buChar char="•"/>
                      </a:pPr>
                      <a:r>
                        <a:rPr lang="en-GB" sz="1200" b="0" u="none" dirty="0"/>
                        <a:t>They believe it is a personal choice to have a religion.</a:t>
                      </a:r>
                    </a:p>
                    <a:p>
                      <a:pPr marL="285750" indent="-285750">
                        <a:buFont typeface="Arial" panose="020B0604020202020204" pitchFamily="34" charset="0"/>
                        <a:buChar char="•"/>
                      </a:pPr>
                      <a:r>
                        <a:rPr lang="en-GB" sz="1200" b="0" u="none" dirty="0"/>
                        <a:t>Some Buddhists however have been violent to other religions such as in Sri Lanka and Thailand. </a:t>
                      </a:r>
                    </a:p>
                    <a:p>
                      <a:pPr marL="285750" indent="-285750">
                        <a:buFont typeface="Arial" panose="020B0604020202020204" pitchFamily="34" charset="0"/>
                        <a:buChar char="•"/>
                      </a:pPr>
                      <a:endParaRPr lang="en-GB" sz="1200" b="0" u="none" dirty="0"/>
                    </a:p>
                    <a:p>
                      <a:pPr marL="0" indent="0">
                        <a:buFont typeface="Arial" panose="020B0604020202020204" pitchFamily="34" charset="0"/>
                        <a:buNone/>
                      </a:pPr>
                      <a:r>
                        <a:rPr lang="en-GB" sz="1200" b="0" u="sng" dirty="0"/>
                        <a:t>Useful teachings: </a:t>
                      </a:r>
                      <a:r>
                        <a:rPr lang="en-GB" sz="1200" b="1" u="none" dirty="0"/>
                        <a:t>choice, equality.</a:t>
                      </a:r>
                      <a:endParaRPr lang="en-GB" sz="12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buFont typeface="Arial" panose="020B0604020202020204" pitchFamily="34" charset="0"/>
                        <a:buChar char="•"/>
                      </a:pPr>
                      <a:r>
                        <a:rPr lang="en-GB" sz="1200" b="0" u="none" dirty="0"/>
                        <a:t>Some Christians believe the only way to get eternal life is by believing in Jesus so they think all people should follow their faith.</a:t>
                      </a:r>
                    </a:p>
                    <a:p>
                      <a:pPr marL="171450" indent="-171450" algn="l">
                        <a:buFont typeface="Arial" panose="020B0604020202020204" pitchFamily="34" charset="0"/>
                        <a:buChar char="•"/>
                      </a:pPr>
                      <a:r>
                        <a:rPr lang="en-GB" sz="1200" b="0" u="none" dirty="0"/>
                        <a:t>Some Christians feel it is their duty to go around and convert others to the faith- e.g. Mormons and Jehovah’s Witnesses.</a:t>
                      </a:r>
                    </a:p>
                    <a:p>
                      <a:pPr marL="171450" indent="-171450" algn="l">
                        <a:buFont typeface="Arial" panose="020B0604020202020204" pitchFamily="34" charset="0"/>
                        <a:buChar char="•"/>
                      </a:pPr>
                      <a:r>
                        <a:rPr lang="en-GB" sz="1200" b="0" u="none" dirty="0"/>
                        <a:t>Some Christians say as long as person lives a good moral life then eternal life is still available whether religious or not.</a:t>
                      </a:r>
                    </a:p>
                    <a:p>
                      <a:pPr marL="171450" indent="-171450" algn="l">
                        <a:buFont typeface="Arial" panose="020B0604020202020204" pitchFamily="34" charset="0"/>
                        <a:buChar char="•"/>
                      </a:pPr>
                      <a:r>
                        <a:rPr lang="en-GB" sz="1200" b="0" u="none" dirty="0"/>
                        <a:t>Many Christians see other religions as important as they have the same moral code.</a:t>
                      </a:r>
                    </a:p>
                    <a:p>
                      <a:pPr marL="0" indent="0" algn="l">
                        <a:buFont typeface="Arial" panose="020B0604020202020204" pitchFamily="34" charset="0"/>
                        <a:buNone/>
                      </a:pPr>
                      <a:endParaRPr lang="en-GB" sz="1200" b="0" u="sng" dirty="0"/>
                    </a:p>
                    <a:p>
                      <a:pPr marL="0" indent="0" algn="l">
                        <a:buFont typeface="Arial" panose="020B0604020202020204" pitchFamily="34" charset="0"/>
                        <a:buNone/>
                      </a:pPr>
                      <a:endParaRPr lang="en-GB" sz="1200" b="0" u="sng" dirty="0"/>
                    </a:p>
                    <a:p>
                      <a:pPr marL="0" indent="0" algn="l">
                        <a:buFont typeface="Arial" panose="020B0604020202020204" pitchFamily="34" charset="0"/>
                        <a:buNone/>
                      </a:pPr>
                      <a:r>
                        <a:rPr lang="en-GB" sz="1200" b="0" u="sng" dirty="0"/>
                        <a:t>Useful teachings</a:t>
                      </a:r>
                      <a:r>
                        <a:rPr lang="en-GB" sz="1200" b="1" u="none" dirty="0"/>
                        <a:t>: morality.</a:t>
                      </a:r>
                    </a:p>
                    <a:p>
                      <a:pPr marL="0" indent="0" algn="l">
                        <a:buFont typeface="Arial" panose="020B0604020202020204" pitchFamily="34" charset="0"/>
                        <a:buNone/>
                      </a:pPr>
                      <a:endParaRPr lang="en-GB" sz="1200" b="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0537538"/>
                  </a:ext>
                </a:extLst>
              </a:tr>
              <a:tr h="3404946">
                <a:tc>
                  <a:txBody>
                    <a:bodyPr/>
                    <a:lstStyle/>
                    <a:p>
                      <a:r>
                        <a:rPr lang="en-GB" sz="1400" b="1" dirty="0"/>
                        <a:t>Racism-</a:t>
                      </a:r>
                    </a:p>
                    <a:p>
                      <a:r>
                        <a:rPr lang="en-GB" sz="1400" b="0" dirty="0"/>
                        <a:t>Treating someone differently based on their skin colour.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buFont typeface="Arial" panose="020B0604020202020204" pitchFamily="34" charset="0"/>
                        <a:buChar char="•"/>
                      </a:pPr>
                      <a:r>
                        <a:rPr lang="en-GB" sz="1200" u="none" dirty="0"/>
                        <a:t>Treating people unfairly based on discrimination leads to suffering (dukkha.)</a:t>
                      </a:r>
                    </a:p>
                    <a:p>
                      <a:pPr marL="171450" indent="-171450">
                        <a:buFont typeface="Arial" panose="020B0604020202020204" pitchFamily="34" charset="0"/>
                        <a:buChar char="•"/>
                      </a:pPr>
                      <a:r>
                        <a:rPr lang="en-GB" sz="1200" u="none" dirty="0"/>
                        <a:t>One of the 5 Moral Precepts is to use language kindly and racism is considered unkind language.</a:t>
                      </a:r>
                    </a:p>
                    <a:p>
                      <a:pPr marL="171450" indent="-171450">
                        <a:buFont typeface="Arial" panose="020B0604020202020204" pitchFamily="34" charset="0"/>
                        <a:buChar char="•"/>
                      </a:pPr>
                      <a:r>
                        <a:rPr lang="en-GB" sz="1200" u="none" dirty="0"/>
                        <a:t>The Dalai Lama taught “always think compassion” so you should be kind to everyone.</a:t>
                      </a:r>
                    </a:p>
                    <a:p>
                      <a:pPr marL="171450" indent="-171450">
                        <a:buFont typeface="Arial" panose="020B0604020202020204" pitchFamily="34" charset="0"/>
                        <a:buChar char="•"/>
                      </a:pPr>
                      <a:r>
                        <a:rPr lang="en-GB" sz="1200" u="none" dirty="0"/>
                        <a:t>Instead Buddhists believe they should develop </a:t>
                      </a:r>
                      <a:r>
                        <a:rPr lang="en-GB" sz="1200" u="none" dirty="0" err="1"/>
                        <a:t>metta</a:t>
                      </a:r>
                      <a:r>
                        <a:rPr lang="en-GB" sz="1200" u="none" dirty="0"/>
                        <a:t> because they see everyone as equal “everyone is welcome in the sangha.”</a:t>
                      </a:r>
                    </a:p>
                    <a:p>
                      <a:pPr marL="171450" indent="-171450">
                        <a:buFont typeface="Arial" panose="020B0604020202020204" pitchFamily="34" charset="0"/>
                        <a:buChar char="•"/>
                      </a:pPr>
                      <a:r>
                        <a:rPr lang="en-GB" sz="1200" u="none" dirty="0"/>
                        <a:t>If you have bad thoughts you will get bad karma and this will have an impact on your rebirth.</a:t>
                      </a:r>
                    </a:p>
                    <a:p>
                      <a:pPr marL="171450" indent="-171450">
                        <a:buFont typeface="Arial" panose="020B0604020202020204" pitchFamily="34" charset="0"/>
                        <a:buChar char="•"/>
                      </a:pPr>
                      <a:endParaRPr lang="en-GB" sz="1200" u="none" dirty="0"/>
                    </a:p>
                    <a:p>
                      <a:pPr marL="0" indent="0">
                        <a:buFont typeface="Arial" panose="020B0604020202020204" pitchFamily="34" charset="0"/>
                        <a:buNone/>
                      </a:pPr>
                      <a:r>
                        <a:rPr lang="en-GB" sz="1200" u="sng" dirty="0"/>
                        <a:t>Useful teachings:</a:t>
                      </a:r>
                      <a:r>
                        <a:rPr lang="en-GB" sz="1200" u="none" dirty="0"/>
                        <a:t> </a:t>
                      </a:r>
                      <a:r>
                        <a:rPr lang="en-GB" sz="1200" b="1" u="none" dirty="0"/>
                        <a:t>5 Moral Precepts- use language kindly., </a:t>
                      </a:r>
                      <a:r>
                        <a:rPr lang="en-GB" sz="1200" b="1" u="none" dirty="0" err="1"/>
                        <a:t>metta</a:t>
                      </a:r>
                      <a:r>
                        <a:rPr lang="en-GB" sz="1200" b="1" u="none" dirty="0"/>
                        <a:t>, everyone is equal, bad karma and rebirth for prejudice. </a:t>
                      </a:r>
                      <a:endParaRPr lang="en-GB" sz="12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gn="l">
                        <a:buFont typeface="Arial" panose="020B0604020202020204" pitchFamily="34" charset="0"/>
                        <a:buChar char="•"/>
                      </a:pPr>
                      <a:r>
                        <a:rPr lang="en-GB" sz="1200" b="0" dirty="0"/>
                        <a:t>Christians are against all discrimination and prejudice. This is because they believe God made everyone equally and also because Jesus taught to love everyone.</a:t>
                      </a:r>
                    </a:p>
                    <a:p>
                      <a:pPr marL="171450" indent="-171450" algn="l">
                        <a:buFont typeface="Arial" panose="020B0604020202020204" pitchFamily="34" charset="0"/>
                        <a:buChar char="•"/>
                      </a:pPr>
                      <a:r>
                        <a:rPr lang="en-GB" sz="1200" b="0" dirty="0"/>
                        <a:t>In the parable of the Good Samaritan it explains the story of helping others and not judging them no matter who they are. Even your enemy.</a:t>
                      </a:r>
                    </a:p>
                    <a:p>
                      <a:pPr marL="171450" indent="-171450" algn="l">
                        <a:buFont typeface="Arial" panose="020B0604020202020204" pitchFamily="34" charset="0"/>
                        <a:buChar char="•"/>
                      </a:pPr>
                      <a:r>
                        <a:rPr lang="en-GB" sz="1200" b="0" dirty="0"/>
                        <a:t>In the Bible it talks about everyone being equal.</a:t>
                      </a:r>
                    </a:p>
                    <a:p>
                      <a:pPr marL="171450" indent="-171450" algn="l">
                        <a:buFont typeface="Arial" panose="020B0604020202020204" pitchFamily="34" charset="0"/>
                        <a:buChar char="•"/>
                      </a:pPr>
                      <a:r>
                        <a:rPr lang="en-GB" sz="1200" b="0" dirty="0"/>
                        <a:t>Jesus said to “treat others as you wish to be treated” Luke </a:t>
                      </a:r>
                      <a:r>
                        <a:rPr lang="en-GB" sz="1200" b="1" dirty="0"/>
                        <a:t>6:31.</a:t>
                      </a:r>
                    </a:p>
                    <a:p>
                      <a:pPr marL="0" indent="0" algn="l">
                        <a:buFont typeface="Arial" panose="020B0604020202020204" pitchFamily="34" charset="0"/>
                        <a:buNone/>
                      </a:pPr>
                      <a:endParaRPr lang="en-GB"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sng" dirty="0"/>
                        <a:t>Useful teachings: </a:t>
                      </a:r>
                      <a:r>
                        <a:rPr lang="en-GB" sz="1200" b="0" u="none" dirty="0"/>
                        <a:t>“Love your neighbour,” </a:t>
                      </a:r>
                      <a:r>
                        <a:rPr lang="en-GB" sz="1200" b="1" u="none" dirty="0"/>
                        <a:t>Mark 12:31</a:t>
                      </a:r>
                      <a:r>
                        <a:rPr lang="en-GB" sz="1200" b="0" u="none" dirty="0"/>
                        <a:t>, </a:t>
                      </a:r>
                      <a:r>
                        <a:rPr lang="en-GB" sz="1200" b="0" dirty="0"/>
                        <a:t>“treat others as you wish to be treated</a:t>
                      </a:r>
                      <a:r>
                        <a:rPr lang="en-GB" sz="1200" b="1" dirty="0"/>
                        <a:t>” Luke 6:31, </a:t>
                      </a:r>
                      <a:r>
                        <a:rPr lang="en-GB" sz="1200" b="0" dirty="0"/>
                        <a:t> “</a:t>
                      </a:r>
                      <a:r>
                        <a:rPr lang="en-GB" sz="1200" b="0" i="0" kern="1200" dirty="0">
                          <a:solidFill>
                            <a:schemeClr val="tx1"/>
                          </a:solidFill>
                          <a:effectLst/>
                          <a:latin typeface="+mn-lt"/>
                          <a:ea typeface="+mn-ea"/>
                          <a:cs typeface="+mn-cs"/>
                        </a:rPr>
                        <a:t>There is neither Jew nor Greek, there is neither bond nor free, there is neither male nor female: for ye are all one in Christ Jesus</a:t>
                      </a:r>
                      <a:r>
                        <a:rPr lang="en-GB" sz="1200" b="1" i="0" kern="1200" dirty="0">
                          <a:solidFill>
                            <a:schemeClr val="tx1"/>
                          </a:solidFill>
                          <a:effectLst/>
                          <a:latin typeface="+mn-lt"/>
                          <a:ea typeface="+mn-ea"/>
                          <a:cs typeface="+mn-cs"/>
                        </a:rPr>
                        <a:t>.</a:t>
                      </a:r>
                      <a:r>
                        <a:rPr lang="en-GB" sz="1200" b="0" i="0" kern="1200" dirty="0">
                          <a:solidFill>
                            <a:schemeClr val="tx1"/>
                          </a:solidFill>
                          <a:effectLst/>
                          <a:latin typeface="+mn-lt"/>
                          <a:ea typeface="+mn-ea"/>
                          <a:cs typeface="+mn-cs"/>
                        </a:rPr>
                        <a:t>”</a:t>
                      </a:r>
                      <a:r>
                        <a:rPr lang="en-GB" sz="1200" b="1" i="0" kern="1200" dirty="0">
                          <a:solidFill>
                            <a:schemeClr val="tx1"/>
                          </a:solidFill>
                          <a:effectLst/>
                          <a:latin typeface="+mn-lt"/>
                          <a:ea typeface="+mn-ea"/>
                          <a:cs typeface="+mn-cs"/>
                        </a:rPr>
                        <a:t> Galatians 3: 28-29</a:t>
                      </a:r>
                      <a:endParaRPr lang="en-GB" sz="1200" b="1" dirty="0"/>
                    </a:p>
                    <a:p>
                      <a:pPr marL="0" indent="0" algn="l">
                        <a:buFont typeface="Arial" panose="020B0604020202020204" pitchFamily="34" charset="0"/>
                        <a:buNone/>
                      </a:pPr>
                      <a:endParaRPr lang="en-GB" sz="1200" b="0" u="sng" dirty="0"/>
                    </a:p>
                    <a:p>
                      <a:pPr marL="171450" indent="-171450" algn="l">
                        <a:buFont typeface="Arial" panose="020B0604020202020204" pitchFamily="34" charset="0"/>
                        <a:buChar char="•"/>
                      </a:pP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1211322"/>
                  </a:ext>
                </a:extLst>
              </a:tr>
            </a:tbl>
          </a:graphicData>
        </a:graphic>
      </p:graphicFrame>
      <p:sp>
        <p:nvSpPr>
          <p:cNvPr id="2" name="Rectangle 1">
            <a:extLst>
              <a:ext uri="{FF2B5EF4-FFF2-40B4-BE49-F238E27FC236}">
                <a16:creationId xmlns:a16="http://schemas.microsoft.com/office/drawing/2014/main" id="{4FEB8BEF-07DE-4E19-A534-E2F04E4476D3}"/>
              </a:ext>
            </a:extLst>
          </p:cNvPr>
          <p:cNvSpPr/>
          <p:nvPr/>
        </p:nvSpPr>
        <p:spPr>
          <a:xfrm>
            <a:off x="2854672" y="0"/>
            <a:ext cx="6396944" cy="523220"/>
          </a:xfrm>
          <a:prstGeom prst="rect">
            <a:avLst/>
          </a:prstGeom>
          <a:noFill/>
        </p:spPr>
        <p:txBody>
          <a:bodyPr wrap="none" lIns="91440" tIns="45720" rIns="91440" bIns="45720">
            <a:spAutoFit/>
          </a:bodyPr>
          <a:lstStyle/>
          <a:p>
            <a:pPr algn="ctr"/>
            <a:r>
              <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Theme F- Human Rights and Social Justice</a:t>
            </a:r>
            <a:endParaRPr lang="en-GB"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23683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7B16E44-17B2-4D93-9A4A-51BD481406A7}"/>
              </a:ext>
            </a:extLst>
          </p:cNvPr>
          <p:cNvGraphicFramePr>
            <a:graphicFrameLocks noGrp="1"/>
          </p:cNvGraphicFramePr>
          <p:nvPr>
            <p:extLst>
              <p:ext uri="{D42A27DB-BD31-4B8C-83A1-F6EECF244321}">
                <p14:modId xmlns:p14="http://schemas.microsoft.com/office/powerpoint/2010/main" val="606020511"/>
              </p:ext>
            </p:extLst>
          </p:nvPr>
        </p:nvGraphicFramePr>
        <p:xfrm>
          <a:off x="267800" y="523220"/>
          <a:ext cx="11570678" cy="6156960"/>
        </p:xfrm>
        <a:graphic>
          <a:graphicData uri="http://schemas.openxmlformats.org/drawingml/2006/table">
            <a:tbl>
              <a:tblPr firstRow="1" bandRow="1">
                <a:tableStyleId>{BC89EF96-8CEA-46FF-86C4-4CE0E7609802}</a:tableStyleId>
              </a:tblPr>
              <a:tblGrid>
                <a:gridCol w="1718163">
                  <a:extLst>
                    <a:ext uri="{9D8B030D-6E8A-4147-A177-3AD203B41FA5}">
                      <a16:colId xmlns:a16="http://schemas.microsoft.com/office/drawing/2014/main" val="1191741409"/>
                    </a:ext>
                  </a:extLst>
                </a:gridCol>
                <a:gridCol w="5103506">
                  <a:extLst>
                    <a:ext uri="{9D8B030D-6E8A-4147-A177-3AD203B41FA5}">
                      <a16:colId xmlns:a16="http://schemas.microsoft.com/office/drawing/2014/main" val="4062642544"/>
                    </a:ext>
                  </a:extLst>
                </a:gridCol>
                <a:gridCol w="4749009">
                  <a:extLst>
                    <a:ext uri="{9D8B030D-6E8A-4147-A177-3AD203B41FA5}">
                      <a16:colId xmlns:a16="http://schemas.microsoft.com/office/drawing/2014/main" val="1252454427"/>
                    </a:ext>
                  </a:extLst>
                </a:gridCol>
              </a:tblGrid>
              <a:tr h="304264">
                <a:tc>
                  <a:txBody>
                    <a:bodyPr/>
                    <a:lstStyle/>
                    <a:p>
                      <a:r>
                        <a:rPr lang="en-GB" sz="1400" dirty="0"/>
                        <a:t>Key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dirty="0"/>
                        <a:t>Buddhist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dirty="0"/>
                        <a:t>Christian 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0266370"/>
                  </a:ext>
                </a:extLst>
              </a:tr>
              <a:tr h="1200805">
                <a:tc>
                  <a:txBody>
                    <a:bodyPr/>
                    <a:lstStyle/>
                    <a:p>
                      <a:r>
                        <a:rPr lang="en-GB" sz="1400" b="1" dirty="0"/>
                        <a:t>Attitudes to wealth- </a:t>
                      </a:r>
                      <a:r>
                        <a:rPr lang="en-GB" sz="1400" dirty="0"/>
                        <a:t>how money should be used.</a:t>
                      </a:r>
                      <a:endParaRPr lang="en-GB"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GB" sz="1200" b="0" u="none" dirty="0"/>
                        <a:t>For most Buddhists there is nothing wrong with being wealthy but instead it’s how money should be used that is the question. If wealth is used for the right reasons- Right Intention then the use of wealth is good.</a:t>
                      </a:r>
                    </a:p>
                    <a:p>
                      <a:pPr marL="285750" indent="-285750">
                        <a:buFont typeface="Arial" panose="020B0604020202020204" pitchFamily="34" charset="0"/>
                        <a:buChar char="•"/>
                      </a:pPr>
                      <a:r>
                        <a:rPr lang="en-GB" sz="1200" b="0" u="none" dirty="0"/>
                        <a:t>However, if wealth is misused it can cause problems such as greed, which is one of the 3 Poisons. Wealth is then seen as a form of craving (</a:t>
                      </a:r>
                      <a:r>
                        <a:rPr lang="en-GB" sz="1200" b="0" u="none" dirty="0" err="1"/>
                        <a:t>tanha</a:t>
                      </a:r>
                      <a:r>
                        <a:rPr lang="en-GB" sz="1200" b="0" u="none" dirty="0"/>
                        <a:t>) which prevents enlightenment.</a:t>
                      </a:r>
                    </a:p>
                    <a:p>
                      <a:pPr marL="285750" indent="-285750">
                        <a:buFont typeface="Arial" panose="020B0604020202020204" pitchFamily="34" charset="0"/>
                        <a:buChar char="•"/>
                      </a:pPr>
                      <a:r>
                        <a:rPr lang="en-GB" sz="1200" b="0" u="none" dirty="0"/>
                        <a:t>Greed and wanting money prevents enlightenment and leads to the constant cycle of rebirth (samsara.)</a:t>
                      </a:r>
                    </a:p>
                    <a:p>
                      <a:pPr marL="285750" indent="-285750">
                        <a:buFont typeface="Arial" panose="020B0604020202020204" pitchFamily="34" charset="0"/>
                        <a:buChar char="•"/>
                      </a:pPr>
                      <a:r>
                        <a:rPr lang="en-GB" sz="1200" b="0" u="none" dirty="0"/>
                        <a:t>Buddhism teaches about Right Action, Right Livelihood and Right Thought which means to not use your wealth to help others is wrong. </a:t>
                      </a:r>
                    </a:p>
                    <a:p>
                      <a:pPr marL="285750" indent="-285750">
                        <a:buFont typeface="Arial" panose="020B0604020202020204" pitchFamily="34" charset="0"/>
                        <a:buChar char="•"/>
                      </a:pPr>
                      <a:endParaRPr lang="en-GB" sz="1200" b="0" u="none" dirty="0"/>
                    </a:p>
                    <a:p>
                      <a:pPr marL="0" indent="0">
                        <a:buFont typeface="Arial" panose="020B0604020202020204" pitchFamily="34" charset="0"/>
                        <a:buNone/>
                      </a:pPr>
                      <a:r>
                        <a:rPr lang="en-GB" sz="1200" b="0" u="sng" dirty="0"/>
                        <a:t>Useful teachings</a:t>
                      </a:r>
                      <a:r>
                        <a:rPr lang="en-GB" sz="1200" b="1" u="sng" dirty="0"/>
                        <a:t>: </a:t>
                      </a:r>
                      <a:r>
                        <a:rPr lang="en-GB" sz="1200" b="1" u="none" dirty="0"/>
                        <a:t>“Riches ruin the </a:t>
                      </a:r>
                      <a:r>
                        <a:rPr lang="en-GB" sz="1200" b="1" u="none" dirty="0" err="1"/>
                        <a:t>foolish,,,.through</a:t>
                      </a:r>
                      <a:r>
                        <a:rPr lang="en-GB" sz="1200" b="1" u="none" dirty="0"/>
                        <a:t> craving for riches, the foolish one ruins himself”- Dhammapada., Greed is one of the 3 poisons, craving (</a:t>
                      </a:r>
                      <a:r>
                        <a:rPr lang="en-GB" sz="1200" b="1" u="none" dirty="0" err="1"/>
                        <a:t>tanha</a:t>
                      </a:r>
                      <a:r>
                        <a:rPr lang="en-GB" sz="1200" b="1" u="none" dirty="0"/>
                        <a:t>.)</a:t>
                      </a:r>
                    </a:p>
                    <a:p>
                      <a:pPr marL="285750" indent="-285750">
                        <a:buFont typeface="Arial" panose="020B0604020202020204" pitchFamily="34" charset="0"/>
                        <a:buChar char="•"/>
                      </a:pPr>
                      <a:endParaRPr lang="en-GB" sz="120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l">
                        <a:buFont typeface="Arial" panose="020B0604020202020204" pitchFamily="34" charset="0"/>
                        <a:buChar char="•"/>
                      </a:pPr>
                      <a:r>
                        <a:rPr lang="en-GB" sz="1200" b="0" u="none" dirty="0"/>
                        <a:t>` is seen as a gift from God and Christians believe it should be used lawfully and gained lawfully.</a:t>
                      </a:r>
                    </a:p>
                    <a:p>
                      <a:pPr marL="171450" indent="-171450" algn="l">
                        <a:buFont typeface="Arial" panose="020B0604020202020204" pitchFamily="34" charset="0"/>
                        <a:buChar char="•"/>
                      </a:pPr>
                      <a:r>
                        <a:rPr lang="en-GB" sz="1200" b="0" u="none" dirty="0"/>
                        <a:t>In the Bible it warns that money can lead people away from God.</a:t>
                      </a:r>
                    </a:p>
                    <a:p>
                      <a:pPr marL="171450" indent="-171450" algn="l">
                        <a:buFont typeface="Arial" panose="020B0604020202020204" pitchFamily="34" charset="0"/>
                        <a:buChar char="•"/>
                      </a:pPr>
                      <a:endParaRPr lang="en-GB" sz="1200" b="0" u="none" dirty="0"/>
                    </a:p>
                    <a:p>
                      <a:pPr marL="171450" indent="-171450" algn="l">
                        <a:buFont typeface="Arial" panose="020B0604020202020204" pitchFamily="34" charset="0"/>
                        <a:buChar char="•"/>
                      </a:pPr>
                      <a:r>
                        <a:rPr lang="en-GB" sz="1200" b="0" u="sng" dirty="0"/>
                        <a:t>Useful teachings: </a:t>
                      </a:r>
                      <a:r>
                        <a:rPr lang="en-GB" sz="1200" b="0" u="none" dirty="0"/>
                        <a:t>“The love of money is the root of all evil</a:t>
                      </a:r>
                      <a:r>
                        <a:rPr lang="en-GB" sz="1200" b="1" u="none" dirty="0"/>
                        <a:t>.”- New Testament, </a:t>
                      </a:r>
                      <a:r>
                        <a:rPr lang="en-GB" sz="1200" b="0" u="none" dirty="0"/>
                        <a:t>“No one can serve two masters…You cannot serve both God and money”- </a:t>
                      </a:r>
                      <a:r>
                        <a:rPr lang="en-GB" sz="1200" b="1" u="none" dirty="0"/>
                        <a:t>Matthew 6: 24,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0537538"/>
                  </a:ext>
                </a:extLst>
              </a:tr>
              <a:tr h="2038053">
                <a:tc>
                  <a:txBody>
                    <a:bodyPr/>
                    <a:lstStyle/>
                    <a:p>
                      <a:r>
                        <a:rPr lang="en-GB" sz="1400" b="1" dirty="0"/>
                        <a:t>Helping the poor- </a:t>
                      </a:r>
                      <a:r>
                        <a:rPr lang="en-GB" sz="1400" dirty="0"/>
                        <a:t>how the poor should be treated. </a:t>
                      </a:r>
                      <a:endParaRPr lang="en-GB" sz="14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GB" sz="1200" b="0" u="none" dirty="0"/>
                        <a:t>Buddhists believe in helping others- this is </a:t>
                      </a:r>
                      <a:r>
                        <a:rPr lang="en-GB" sz="1200" b="0" u="none" dirty="0" err="1"/>
                        <a:t>karuna</a:t>
                      </a:r>
                      <a:r>
                        <a:rPr lang="en-GB" sz="1200" b="0" u="none" dirty="0"/>
                        <a:t> (compassion) so they want to help those in need.</a:t>
                      </a:r>
                    </a:p>
                    <a:p>
                      <a:pPr marL="171450" indent="-171450">
                        <a:buFont typeface="Arial" panose="020B0604020202020204" pitchFamily="34" charset="0"/>
                        <a:buChar char="•"/>
                      </a:pPr>
                      <a:r>
                        <a:rPr lang="en-GB" sz="1200" b="0" u="none" dirty="0"/>
                        <a:t>Money doesn't make someone happy but helping others does- Dalai Lama</a:t>
                      </a:r>
                      <a:r>
                        <a:rPr lang="en-GB" sz="1200" b="1" u="sng" dirty="0"/>
                        <a:t>.</a:t>
                      </a:r>
                    </a:p>
                    <a:p>
                      <a:pPr marL="171450" indent="-171450">
                        <a:buFont typeface="Arial" panose="020B0604020202020204" pitchFamily="34" charset="0"/>
                        <a:buChar char="•"/>
                      </a:pPr>
                      <a:r>
                        <a:rPr lang="en-GB" sz="1200" b="0" u="none" dirty="0"/>
                        <a:t>Helping others for the right reason (Right Intention) will create good karma.</a:t>
                      </a:r>
                    </a:p>
                    <a:p>
                      <a:pPr marL="0" indent="0">
                        <a:buFont typeface="Arial" panose="020B0604020202020204" pitchFamily="34" charset="0"/>
                        <a:buNone/>
                      </a:pPr>
                      <a:endParaRPr lang="en-GB" sz="1200" b="1" u="sng" dirty="0"/>
                    </a:p>
                    <a:p>
                      <a:pPr marL="0" indent="0">
                        <a:buFont typeface="Arial" panose="020B0604020202020204" pitchFamily="34" charset="0"/>
                        <a:buNone/>
                      </a:pPr>
                      <a:r>
                        <a:rPr lang="en-GB" sz="1200" b="0" u="sng" dirty="0"/>
                        <a:t>Useful teachings: </a:t>
                      </a:r>
                      <a:r>
                        <a:rPr lang="en-GB" sz="1200" b="0" u="none" dirty="0"/>
                        <a:t>compassion (</a:t>
                      </a:r>
                      <a:r>
                        <a:rPr lang="en-GB" sz="1200" b="0" u="none" dirty="0" err="1"/>
                        <a:t>karuna</a:t>
                      </a:r>
                      <a:r>
                        <a:rPr lang="en-GB" sz="1200" b="0" u="none" dirty="0"/>
                        <a:t>), karma Right Intention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lgn="l">
                        <a:buFont typeface="Arial" panose="020B0604020202020204" pitchFamily="34" charset="0"/>
                        <a:buChar char="•"/>
                      </a:pPr>
                      <a:r>
                        <a:rPr lang="en-GB" sz="1200" b="0" dirty="0"/>
                        <a:t>Many Christians would argue if you don’t help others then how can you love God and consider yourself a Christian.</a:t>
                      </a:r>
                    </a:p>
                    <a:p>
                      <a:pPr marL="171450" indent="-171450" algn="l">
                        <a:buFont typeface="Arial" panose="020B0604020202020204" pitchFamily="34" charset="0"/>
                        <a:buChar char="•"/>
                      </a:pPr>
                      <a:r>
                        <a:rPr lang="en-GB" sz="1200" b="0" dirty="0"/>
                        <a:t>In the parable of the Sheep and the Goats it talks about helping others in need. Christians believe if they don’t’ help people in need they could suffer consequences when they die and be judged for their actions. The Sheep are the ones who go to Heaven because they help those in needed but the Goats didn’t and they end up in Hell.</a:t>
                      </a:r>
                    </a:p>
                    <a:p>
                      <a:pPr marL="171450" indent="-171450" algn="l">
                        <a:buFont typeface="Arial" panose="020B0604020202020204" pitchFamily="34" charset="0"/>
                        <a:buChar char="•"/>
                      </a:pPr>
                      <a:endParaRPr lang="en-GB" sz="1200" b="0" dirty="0"/>
                    </a:p>
                    <a:p>
                      <a:r>
                        <a:rPr lang="en-GB" sz="1200" b="0" u="sng" dirty="0"/>
                        <a:t>Useful teachings: “</a:t>
                      </a:r>
                      <a:r>
                        <a:rPr lang="en-GB" sz="1200" b="0" i="0" kern="1200" dirty="0">
                          <a:solidFill>
                            <a:schemeClr val="tx1"/>
                          </a:solidFill>
                          <a:effectLst/>
                          <a:latin typeface="+mn-lt"/>
                          <a:ea typeface="+mn-ea"/>
                          <a:cs typeface="+mn-cs"/>
                        </a:rPr>
                        <a:t>If anyone has material possessions and sees a brother or sister in need but has no pity on them, how can the love of God be in that person?” </a:t>
                      </a:r>
                      <a:r>
                        <a:rPr lang="en-GB" sz="1200" b="1" i="0" kern="1200" dirty="0">
                          <a:solidFill>
                            <a:schemeClr val="tx1"/>
                          </a:solidFill>
                          <a:effectLst/>
                          <a:latin typeface="+mn-lt"/>
                          <a:ea typeface="+mn-ea"/>
                          <a:cs typeface="+mn-cs"/>
                        </a:rPr>
                        <a:t>1 John 3: 17, </a:t>
                      </a:r>
                      <a:r>
                        <a:rPr lang="en-GB" sz="1200" b="0" i="0" u="none" strike="noStrike" kern="1200" dirty="0">
                          <a:solidFill>
                            <a:schemeClr val="tx1"/>
                          </a:solidFill>
                          <a:effectLst/>
                          <a:latin typeface="+mn-lt"/>
                          <a:ea typeface="+mn-ea"/>
                          <a:cs typeface="+mn-cs"/>
                        </a:rPr>
                        <a:t> Suppose a brother or a sister is without clothes and daily food. If one of you says to them, “Go in peace; keep warm and well fed,” but does nothing about their physical needs, what good is it?” </a:t>
                      </a:r>
                      <a:r>
                        <a:rPr lang="en-GB" sz="1200" b="1" i="0" u="none" strike="noStrike" kern="1200" dirty="0">
                          <a:solidFill>
                            <a:schemeClr val="tx1"/>
                          </a:solidFill>
                          <a:effectLst/>
                          <a:latin typeface="+mn-lt"/>
                          <a:ea typeface="+mn-ea"/>
                          <a:cs typeface="+mn-cs"/>
                        </a:rPr>
                        <a:t>James 2: 15-16, </a:t>
                      </a:r>
                      <a:r>
                        <a:rPr lang="en-GB" sz="1200" b="0" i="0" u="none" strike="noStrike" kern="1200" dirty="0">
                          <a:solidFill>
                            <a:schemeClr val="tx1"/>
                          </a:solidFill>
                          <a:effectLst/>
                          <a:latin typeface="+mn-lt"/>
                          <a:ea typeface="+mn-ea"/>
                          <a:cs typeface="+mn-cs"/>
                        </a:rPr>
                        <a:t>Jesus taught the parable of the Sheep and Goats and to </a:t>
                      </a:r>
                      <a:r>
                        <a:rPr lang="en-GB" sz="1200" b="1" i="0" u="none" strike="noStrike" kern="1200" dirty="0">
                          <a:solidFill>
                            <a:schemeClr val="tx1"/>
                          </a:solidFill>
                          <a:effectLst/>
                          <a:latin typeface="+mn-lt"/>
                          <a:ea typeface="+mn-ea"/>
                          <a:cs typeface="+mn-cs"/>
                        </a:rPr>
                        <a:t>“love your neighbour.”</a:t>
                      </a:r>
                    </a:p>
                    <a:p>
                      <a:pPr marL="0" indent="0" algn="l">
                        <a:buFont typeface="Arial" panose="020B0604020202020204" pitchFamily="34" charset="0"/>
                        <a:buNone/>
                      </a:pPr>
                      <a:endParaRPr lang="en-GB"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1211322"/>
                  </a:ext>
                </a:extLst>
              </a:tr>
            </a:tbl>
          </a:graphicData>
        </a:graphic>
      </p:graphicFrame>
      <p:sp>
        <p:nvSpPr>
          <p:cNvPr id="3" name="Rectangle 2">
            <a:extLst>
              <a:ext uri="{FF2B5EF4-FFF2-40B4-BE49-F238E27FC236}">
                <a16:creationId xmlns:a16="http://schemas.microsoft.com/office/drawing/2014/main" id="{748E9822-85DE-4A83-B47E-541A7DAC6DD1}"/>
              </a:ext>
            </a:extLst>
          </p:cNvPr>
          <p:cNvSpPr/>
          <p:nvPr/>
        </p:nvSpPr>
        <p:spPr>
          <a:xfrm>
            <a:off x="2854666" y="0"/>
            <a:ext cx="6396944" cy="523220"/>
          </a:xfrm>
          <a:prstGeom prst="rect">
            <a:avLst/>
          </a:prstGeom>
          <a:noFill/>
        </p:spPr>
        <p:txBody>
          <a:bodyPr wrap="none" lIns="91440" tIns="45720" rIns="91440" bIns="45720">
            <a:spAutoFit/>
          </a:bodyPr>
          <a:lstStyle/>
          <a:p>
            <a:pPr algn="ctr"/>
            <a:r>
              <a:rPr lang="en-US"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Theme F- Human Rights and Social Justice</a:t>
            </a:r>
            <a:endParaRPr lang="en-GB"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759253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BAE8E55-45F7-4456-A561-1908942DD2BB}"/>
</file>

<file path=customXml/itemProps2.xml><?xml version="1.0" encoding="utf-8"?>
<ds:datastoreItem xmlns:ds="http://schemas.openxmlformats.org/officeDocument/2006/customXml" ds:itemID="{7A6712ED-6F53-4517-90AC-AC4145C53F7E}"/>
</file>

<file path=customXml/itemProps3.xml><?xml version="1.0" encoding="utf-8"?>
<ds:datastoreItem xmlns:ds="http://schemas.openxmlformats.org/officeDocument/2006/customXml" ds:itemID="{CE94271D-0AD8-443F-BBDC-C4B2C3F972A0}"/>
</file>

<file path=docProps/app.xml><?xml version="1.0" encoding="utf-8"?>
<Properties xmlns="http://schemas.openxmlformats.org/officeDocument/2006/extended-properties" xmlns:vt="http://schemas.openxmlformats.org/officeDocument/2006/docPropsVTypes">
  <TotalTime>0</TotalTime>
  <Words>857</Words>
  <Application>Microsoft Office PowerPoint</Application>
  <PresentationFormat>Widescreen</PresentationFormat>
  <Paragraphs>57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Mooney</dc:creator>
  <cp:lastModifiedBy>Katie Mooney</cp:lastModifiedBy>
  <cp:revision>43</cp:revision>
  <dcterms:created xsi:type="dcterms:W3CDTF">2018-01-01T20:16:39Z</dcterms:created>
  <dcterms:modified xsi:type="dcterms:W3CDTF">2018-01-04T16:27:07Z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