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94E5-2D6D-923A-04B3-18E8663C31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B3C6644-1B59-A6D6-F135-9345636BB5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E15566F-DE3A-54EA-7557-08D905966AD6}"/>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5" name="Footer Placeholder 4">
            <a:extLst>
              <a:ext uri="{FF2B5EF4-FFF2-40B4-BE49-F238E27FC236}">
                <a16:creationId xmlns:a16="http://schemas.microsoft.com/office/drawing/2014/main" id="{0B7A317A-6552-9FB7-FB6B-2C320AC939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449A7B-2C3A-5E51-7E1E-D38534334DC4}"/>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3008610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985CD-5A7F-92FA-F0B8-4FCBCFB835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F8CE5B-87EB-9C9A-E082-0F37F0FD20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9228B8-7F82-CE8C-18F5-E19460318BE3}"/>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5" name="Footer Placeholder 4">
            <a:extLst>
              <a:ext uri="{FF2B5EF4-FFF2-40B4-BE49-F238E27FC236}">
                <a16:creationId xmlns:a16="http://schemas.microsoft.com/office/drawing/2014/main" id="{3D913162-AF7F-CEA3-58AB-8D2FFFC67A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59B417-7D12-2BC0-4162-CAA339112BE6}"/>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185006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DE6A12-549D-EAD1-76C0-47A02945D1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C0CE06-AD84-FFFE-ABA7-145EB288C4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45AA5F-7551-0BFE-7589-57F6291DE345}"/>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5" name="Footer Placeholder 4">
            <a:extLst>
              <a:ext uri="{FF2B5EF4-FFF2-40B4-BE49-F238E27FC236}">
                <a16:creationId xmlns:a16="http://schemas.microsoft.com/office/drawing/2014/main" id="{974D99CF-08E2-8612-E824-72B321AECE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6A1A8F-D33A-501E-4472-30572CCDDDDC}"/>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190429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660-640B-C699-518D-35EB900519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0B38172-6044-5B03-DE5C-36820C54FA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B4B697-EFC1-0BAE-C070-15BCCF83EAF7}"/>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5" name="Footer Placeholder 4">
            <a:extLst>
              <a:ext uri="{FF2B5EF4-FFF2-40B4-BE49-F238E27FC236}">
                <a16:creationId xmlns:a16="http://schemas.microsoft.com/office/drawing/2014/main" id="{331A9A02-68ED-9532-F055-B3B635B348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8E4B8C-C0A2-84D9-D2CB-F4831E1E0740}"/>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3978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B9CD-79EB-96EA-E227-A981624865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7DEC765-30DE-A88D-D14C-0E5308F4FF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1D24DB-2979-C35A-240F-3644947F0D09}"/>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5" name="Footer Placeholder 4">
            <a:extLst>
              <a:ext uri="{FF2B5EF4-FFF2-40B4-BE49-F238E27FC236}">
                <a16:creationId xmlns:a16="http://schemas.microsoft.com/office/drawing/2014/main" id="{6EEEC5DC-5A99-9801-5ADB-32ACEE5141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592814-F9FA-CF02-C2CB-3DBD28046F76}"/>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233560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833A6-8BDA-7A2D-AC11-93F13E18572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9E6283-BF99-B9ED-D018-4886840075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686EBF-1DAB-0444-AD5A-2FD48657B3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9446198-5C6C-CC79-C1C6-102E812BD9E9}"/>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6" name="Footer Placeholder 5">
            <a:extLst>
              <a:ext uri="{FF2B5EF4-FFF2-40B4-BE49-F238E27FC236}">
                <a16:creationId xmlns:a16="http://schemas.microsoft.com/office/drawing/2014/main" id="{156F7D3B-512F-B243-4DEB-760A18BE28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4ED500-86BB-FC74-F129-18CC4110B268}"/>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3794093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B0456-AF26-B155-BE99-365DDCB7035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C00291-EEB5-89AB-3BDE-0DD17238B7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0215D2-0209-D09D-5FB6-F8D77C688E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2DF67D0-B200-B36E-7CE3-CF697E2789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133997-4B8C-CA30-89F4-34904B1D82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77EBDA6-E0B2-2393-8123-D5BAF732327B}"/>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8" name="Footer Placeholder 7">
            <a:extLst>
              <a:ext uri="{FF2B5EF4-FFF2-40B4-BE49-F238E27FC236}">
                <a16:creationId xmlns:a16="http://schemas.microsoft.com/office/drawing/2014/main" id="{DA070994-64BB-1002-97F7-A5F3D8A2403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DCE22DE-7A3C-0406-E625-393C75877F6F}"/>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1209953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46C7E-93B4-795D-871D-6E50872572C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AAC39AA-C9FA-CFA9-5468-2D1A918C1EE5}"/>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4" name="Footer Placeholder 3">
            <a:extLst>
              <a:ext uri="{FF2B5EF4-FFF2-40B4-BE49-F238E27FC236}">
                <a16:creationId xmlns:a16="http://schemas.microsoft.com/office/drawing/2014/main" id="{C8D73A14-2933-3E62-6A3F-A5C8DB6F5C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C945DD1-0FA2-8B6A-D6B0-8317E68FFC39}"/>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840236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FF398A-F1E6-9BF5-A078-E8EBD1AB09C7}"/>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3" name="Footer Placeholder 2">
            <a:extLst>
              <a:ext uri="{FF2B5EF4-FFF2-40B4-BE49-F238E27FC236}">
                <a16:creationId xmlns:a16="http://schemas.microsoft.com/office/drawing/2014/main" id="{6D392222-5F52-03BF-5A07-110BAC13DF8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B99BA2C-B10C-6713-CA06-CA36F58BA9C5}"/>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186951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103A2-996F-7A73-97CD-94224B8AA3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BCD5077-01D6-AAA3-5699-672EEC4584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D4CF670-A362-04CB-1154-08FF60C7EA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C994B-8C59-B578-80DD-E1713C45A2F4}"/>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6" name="Footer Placeholder 5">
            <a:extLst>
              <a:ext uri="{FF2B5EF4-FFF2-40B4-BE49-F238E27FC236}">
                <a16:creationId xmlns:a16="http://schemas.microsoft.com/office/drawing/2014/main" id="{8913BCFC-7B8B-FEE4-F400-56A13626C2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E049CA1-AECB-00EF-89D8-5B23BBDA0014}"/>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1246245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7A443-029D-E5E2-9502-3D0BC27F3A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00BDA0-3518-CFEB-1D4D-94C4ED358A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5690D7-5EC4-736C-8FFD-C94BC5F1DB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27DF64-5954-112D-2AB2-9DF1D34018F3}"/>
              </a:ext>
            </a:extLst>
          </p:cNvPr>
          <p:cNvSpPr>
            <a:spLocks noGrp="1"/>
          </p:cNvSpPr>
          <p:nvPr>
            <p:ph type="dt" sz="half" idx="10"/>
          </p:nvPr>
        </p:nvSpPr>
        <p:spPr/>
        <p:txBody>
          <a:bodyPr/>
          <a:lstStyle/>
          <a:p>
            <a:fld id="{0738BAD8-AFF5-4EF9-8C78-358D158EFED1}" type="datetimeFigureOut">
              <a:rPr lang="en-GB" smtClean="0"/>
              <a:t>07/01/2025</a:t>
            </a:fld>
            <a:endParaRPr lang="en-GB"/>
          </a:p>
        </p:txBody>
      </p:sp>
      <p:sp>
        <p:nvSpPr>
          <p:cNvPr id="6" name="Footer Placeholder 5">
            <a:extLst>
              <a:ext uri="{FF2B5EF4-FFF2-40B4-BE49-F238E27FC236}">
                <a16:creationId xmlns:a16="http://schemas.microsoft.com/office/drawing/2014/main" id="{1181DD08-06B0-0FA0-2066-BB4B846E4B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4069A7-99F6-7A38-8C72-5F0A9FFF49E3}"/>
              </a:ext>
            </a:extLst>
          </p:cNvPr>
          <p:cNvSpPr>
            <a:spLocks noGrp="1"/>
          </p:cNvSpPr>
          <p:nvPr>
            <p:ph type="sldNum" sz="quarter" idx="12"/>
          </p:nvPr>
        </p:nvSpPr>
        <p:spPr/>
        <p:txBody>
          <a:bodyPr/>
          <a:lstStyle/>
          <a:p>
            <a:fld id="{BA104CA0-817F-4DD8-AE60-B24AE088DFBD}" type="slidenum">
              <a:rPr lang="en-GB" smtClean="0"/>
              <a:t>‹#›</a:t>
            </a:fld>
            <a:endParaRPr lang="en-GB"/>
          </a:p>
        </p:txBody>
      </p:sp>
    </p:spTree>
    <p:extLst>
      <p:ext uri="{BB962C8B-B14F-4D97-AF65-F5344CB8AC3E}">
        <p14:creationId xmlns:p14="http://schemas.microsoft.com/office/powerpoint/2010/main" val="4235890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2271AF-C827-F841-9BAF-5DEAE928FC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86DD2F-8993-D192-C173-BE739210B8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6F62E4-178D-7990-BFE2-EA72236023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8BAD8-AFF5-4EF9-8C78-358D158EFED1}" type="datetimeFigureOut">
              <a:rPr lang="en-GB" smtClean="0"/>
              <a:t>07/01/2025</a:t>
            </a:fld>
            <a:endParaRPr lang="en-GB"/>
          </a:p>
        </p:txBody>
      </p:sp>
      <p:sp>
        <p:nvSpPr>
          <p:cNvPr id="5" name="Footer Placeholder 4">
            <a:extLst>
              <a:ext uri="{FF2B5EF4-FFF2-40B4-BE49-F238E27FC236}">
                <a16:creationId xmlns:a16="http://schemas.microsoft.com/office/drawing/2014/main" id="{6498D27E-F1DE-BE8A-F0FD-90657D6287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C1A8ED3-B189-B380-1C2F-C2242F77E6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04CA0-817F-4DD8-AE60-B24AE088DFBD}" type="slidenum">
              <a:rPr lang="en-GB" smtClean="0"/>
              <a:t>‹#›</a:t>
            </a:fld>
            <a:endParaRPr lang="en-GB"/>
          </a:p>
        </p:txBody>
      </p:sp>
    </p:spTree>
    <p:extLst>
      <p:ext uri="{BB962C8B-B14F-4D97-AF65-F5344CB8AC3E}">
        <p14:creationId xmlns:p14="http://schemas.microsoft.com/office/powerpoint/2010/main" val="1007754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1582E3-9667-4D9F-95EC-F23CC20BD0D0}"/>
              </a:ext>
            </a:extLst>
          </p:cNvPr>
          <p:cNvSpPr txBox="1"/>
          <p:nvPr/>
        </p:nvSpPr>
        <p:spPr>
          <a:xfrm>
            <a:off x="31086" y="944114"/>
            <a:ext cx="3465704" cy="2470676"/>
          </a:xfrm>
          <a:prstGeom prst="rect">
            <a:avLst/>
          </a:prstGeom>
          <a:solidFill>
            <a:schemeClr val="bg1"/>
          </a:solid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1100" i="0" u="sng" strike="noStrike" kern="1200" cap="none" spc="0" normalizeH="0" baseline="0" noProof="0" dirty="0">
                <a:ln>
                  <a:noFill/>
                </a:ln>
                <a:effectLst/>
                <a:uLnTx/>
                <a:uFillTx/>
                <a:latin typeface="Abadi" panose="020B0604020104020204" pitchFamily="34" charset="0"/>
              </a:rPr>
              <a:t>1. Good &amp; evil actions and intentions</a:t>
            </a:r>
            <a:endParaRPr kumimoji="0" lang="en-GB" sz="1100" i="1" u="none" strike="noStrike" kern="1200" cap="none" spc="0" normalizeH="0" baseline="0" noProof="0" dirty="0">
              <a:ln>
                <a:noFill/>
              </a:ln>
              <a:effectLst/>
              <a:uLnTx/>
              <a:uFillTx/>
              <a:latin typeface="Abadi" panose="020B0604020104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effectLst/>
                <a:uLnTx/>
                <a:uFillTx/>
                <a:latin typeface="Abadi" panose="020B0604020104020204" pitchFamily="34" charset="0"/>
              </a:rPr>
              <a:t>Some people suggest that those who commit the worst crimes are evil.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1" u="none" strike="noStrike" kern="1200" cap="none" spc="0" normalizeH="0" baseline="0" noProof="0" dirty="0">
                <a:ln>
                  <a:noFill/>
                </a:ln>
                <a:effectLst/>
                <a:uLnTx/>
                <a:uFillTx/>
                <a:latin typeface="Abadi" panose="020B0604020104020204" pitchFamily="34" charset="0"/>
              </a:rPr>
              <a:t>But where does evil come from?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5" b="1" i="0" u="sng" strike="noStrike" kern="1200" cap="none" spc="0" normalizeH="0" baseline="0" noProof="0" dirty="0">
                <a:ln>
                  <a:noFill/>
                </a:ln>
                <a:effectLst/>
                <a:uLnTx/>
                <a:uFillTx/>
                <a:latin typeface="Abadi" panose="020B0604020104020204" pitchFamily="34" charset="0"/>
              </a:rPr>
              <a:t>Christianity</a:t>
            </a:r>
            <a:r>
              <a:rPr kumimoji="0" lang="en-GB" sz="1005" b="0" i="0" u="none" strike="noStrike" kern="1200" cap="none" spc="0" normalizeH="0" baseline="0" noProof="0" dirty="0">
                <a:ln>
                  <a:noFill/>
                </a:ln>
                <a:effectLst/>
                <a:uLnTx/>
                <a:uFillTx/>
                <a:latin typeface="Abadi" panose="020B0604020104020204" pitchFamily="34" charset="0"/>
              </a:rPr>
              <a:t>:  Evil is seen as the abuse of the </a:t>
            </a:r>
            <a:r>
              <a:rPr kumimoji="0" lang="en-GB" sz="1005" b="1" i="0" u="none" strike="noStrike" kern="1200" cap="none" spc="0" normalizeH="0" baseline="0" noProof="0" dirty="0">
                <a:ln>
                  <a:noFill/>
                </a:ln>
                <a:effectLst/>
                <a:uLnTx/>
                <a:uFillTx/>
                <a:latin typeface="Abadi" panose="020B0604020104020204" pitchFamily="34" charset="0"/>
              </a:rPr>
              <a:t>free will</a:t>
            </a:r>
            <a:r>
              <a:rPr kumimoji="0" lang="en-GB" sz="1005" b="0" i="0" u="none" strike="noStrike" kern="1200" cap="none" spc="0" normalizeH="0" baseline="0" noProof="0" dirty="0">
                <a:ln>
                  <a:noFill/>
                </a:ln>
                <a:effectLst/>
                <a:uLnTx/>
                <a:uFillTx/>
                <a:latin typeface="Abadi" panose="020B0604020104020204" pitchFamily="34" charset="0"/>
              </a:rPr>
              <a:t> God gave to humans.  In order to be able to appreciate good, then evil has to exist.  Most Christians believe in a figure called </a:t>
            </a:r>
            <a:r>
              <a:rPr kumimoji="0" lang="en-GB" sz="1005" b="1" i="0" u="none" strike="noStrike" kern="1200" cap="none" spc="0" normalizeH="0" baseline="0" noProof="0" dirty="0">
                <a:ln>
                  <a:noFill/>
                </a:ln>
                <a:effectLst/>
                <a:uLnTx/>
                <a:uFillTx/>
                <a:latin typeface="Abadi" panose="020B0604020104020204" pitchFamily="34" charset="0"/>
              </a:rPr>
              <a:t>the devil</a:t>
            </a:r>
            <a:r>
              <a:rPr kumimoji="0" lang="en-GB" sz="1005" b="0" i="0" u="none" strike="noStrike" kern="1200" cap="none" spc="0" normalizeH="0" baseline="0" noProof="0" dirty="0">
                <a:ln>
                  <a:noFill/>
                </a:ln>
                <a:effectLst/>
                <a:uLnTx/>
                <a:uFillTx/>
                <a:latin typeface="Abadi" panose="020B0604020104020204" pitchFamily="34" charset="0"/>
              </a:rPr>
              <a:t> or Satan.  So, evil is a combination of internal and external factors.</a:t>
            </a:r>
            <a:endParaRPr lang="en-GB" sz="1005" b="1" u="sng" dirty="0">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5" b="1" i="0" u="sng" strike="noStrike" kern="1200" cap="none" spc="0" normalizeH="0" baseline="0" noProof="0" dirty="0">
                <a:ln>
                  <a:noFill/>
                </a:ln>
                <a:effectLst/>
                <a:uLnTx/>
                <a:uFillTx/>
                <a:latin typeface="Abadi" panose="020B0604020104020204" pitchFamily="34" charset="0"/>
              </a:rPr>
              <a:t>Buddhism</a:t>
            </a:r>
            <a:r>
              <a:rPr lang="en-GB" sz="1005" b="1" u="sng" dirty="0">
                <a:latin typeface="Abadi" panose="020B0604020104020204" pitchFamily="34" charset="0"/>
              </a:rPr>
              <a:t>:</a:t>
            </a:r>
            <a:r>
              <a:rPr lang="en-GB" sz="1005" b="1" dirty="0">
                <a:latin typeface="Abadi" panose="020B0604020104020204" pitchFamily="34" charset="0"/>
              </a:rPr>
              <a:t> </a:t>
            </a:r>
            <a:r>
              <a:rPr lang="en-GB" sz="1005" dirty="0">
                <a:latin typeface="Abadi" panose="020B0604020104020204" pitchFamily="34" charset="0"/>
              </a:rPr>
              <a:t>Doesn’t often speak of good and evil but rather skilful and unskilful actions. Not all unskilful actions are illegal, for example, being unkind. The principle of </a:t>
            </a:r>
            <a:r>
              <a:rPr lang="en-GB" sz="1005" dirty="0" err="1">
                <a:latin typeface="Abadi" panose="020B0604020104020204" pitchFamily="34" charset="0"/>
              </a:rPr>
              <a:t>kamma</a:t>
            </a:r>
            <a:r>
              <a:rPr lang="en-GB" sz="1005" dirty="0">
                <a:latin typeface="Abadi" panose="020B0604020104020204" pitchFamily="34" charset="0"/>
              </a:rPr>
              <a:t> teaches that the intention behind the action is important. They also support the five precepts which aim to reduce suffering and direct Buddhists on the right actions.</a:t>
            </a:r>
            <a:endParaRPr kumimoji="0" lang="en-GB" sz="1005" b="0" i="0" u="none" strike="noStrike" kern="1200" cap="none" spc="0" normalizeH="0" baseline="0" noProof="0" dirty="0">
              <a:ln>
                <a:noFill/>
              </a:ln>
              <a:effectLst/>
              <a:uLnTx/>
              <a:uFillTx/>
              <a:latin typeface="Abadi" panose="020B0604020104020204" pitchFamily="34" charset="0"/>
            </a:endParaRPr>
          </a:p>
        </p:txBody>
      </p:sp>
      <p:sp>
        <p:nvSpPr>
          <p:cNvPr id="7" name="TextBox 6">
            <a:extLst>
              <a:ext uri="{FF2B5EF4-FFF2-40B4-BE49-F238E27FC236}">
                <a16:creationId xmlns:a16="http://schemas.microsoft.com/office/drawing/2014/main" id="{0BCDC17D-4B13-4CEC-A029-668646452B31}"/>
              </a:ext>
            </a:extLst>
          </p:cNvPr>
          <p:cNvSpPr txBox="1"/>
          <p:nvPr/>
        </p:nvSpPr>
        <p:spPr>
          <a:xfrm>
            <a:off x="3112605" y="3416785"/>
            <a:ext cx="6672840" cy="2108269"/>
          </a:xfrm>
          <a:prstGeom prst="rect">
            <a:avLst/>
          </a:prstGeom>
          <a:solidFill>
            <a:schemeClr val="bg1"/>
          </a:solid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1100" i="0" u="sng" strike="noStrike" kern="1200" cap="none" spc="0" normalizeH="0" baseline="0" noProof="0" dirty="0">
                <a:ln>
                  <a:noFill/>
                </a:ln>
                <a:effectLst/>
                <a:uLnTx/>
                <a:uFillTx/>
                <a:latin typeface="Abadi" panose="020B0604020104020204" pitchFamily="34" charset="0"/>
              </a:rPr>
              <a:t>6. Suffering</a:t>
            </a: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effectLst/>
                <a:uLnTx/>
                <a:uFillTx/>
                <a:latin typeface="Abadi" panose="020B0604020104020204" pitchFamily="34" charset="0"/>
              </a:rPr>
              <a:t>For many people, suffering is an unfortunate part of living.  It may be caused by something natural, such as an illness, or it may be due to how people have behaved.  Whatever the cause, Christians believe they should try to help others who are suffering.  Christians feel that they should follow the example of Jesus, who helped many whom he saw were suffering, and who taught that those who believe in God should help those who suffer. </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rPr>
              <a:t>Why do we suffer?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rPr>
              <a:t>Christians – </a:t>
            </a:r>
            <a:r>
              <a:rPr kumimoji="0" lang="en-GB" sz="1000" b="0" i="0" u="none" strike="noStrike" kern="1200" cap="none" spc="0" normalizeH="0" baseline="0" noProof="0" dirty="0">
                <a:ln>
                  <a:noFill/>
                </a:ln>
                <a:effectLst/>
                <a:uLnTx/>
                <a:uFillTx/>
                <a:latin typeface="Abadi" panose="020B0604020104020204" pitchFamily="34" charset="0"/>
              </a:rPr>
              <a:t>Free will means we can make our own decisions, including the wrong ones, suffering can be seen as a test from God, and suffering can make us stronger </a:t>
            </a:r>
            <a:r>
              <a:rPr kumimoji="0" lang="en-GB" sz="1000" b="1" i="0" u="none" strike="noStrike" kern="1200" cap="none" spc="0" normalizeH="0" baseline="0" noProof="0" dirty="0">
                <a:ln>
                  <a:noFill/>
                </a:ln>
                <a:effectLst/>
                <a:uLnTx/>
                <a:uFillTx/>
                <a:latin typeface="Abadi" panose="020B0604020104020204" pitchFamily="34" charset="0"/>
              </a:rPr>
              <a:t>“we also glory in our sufferings, because we know suffering produces perseverance”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latin typeface="Abadi" panose="020B0604020104020204" pitchFamily="34" charset="0"/>
              </a:rPr>
              <a:t>Buddhists – The main goal for Buddhists is to overcome suffering to achieve enlightenment. However, suffering is an inevitable part of life and can only be overcome by following the eightfold path. Buddhists do not cause suffering to others as it goes against the first moral precept.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i="0" u="none" strike="noStrike" kern="1200" cap="none" spc="0" normalizeH="0" baseline="0" noProof="0" dirty="0">
                <a:ln>
                  <a:noFill/>
                </a:ln>
                <a:effectLst/>
                <a:uLnTx/>
                <a:uFillTx/>
                <a:latin typeface="Abadi" panose="020B0604020104020204" pitchFamily="34" charset="0"/>
              </a:rPr>
              <a:t>Some non-religious people believe the existence of evil and suffering means that there is no God – as he should stop it.</a:t>
            </a:r>
          </a:p>
        </p:txBody>
      </p:sp>
      <p:sp>
        <p:nvSpPr>
          <p:cNvPr id="5" name="TextBox 4">
            <a:extLst>
              <a:ext uri="{FF2B5EF4-FFF2-40B4-BE49-F238E27FC236}">
                <a16:creationId xmlns:a16="http://schemas.microsoft.com/office/drawing/2014/main" id="{AEBBE7C4-26C7-4964-9727-8629DC14776B}"/>
              </a:ext>
            </a:extLst>
          </p:cNvPr>
          <p:cNvSpPr txBox="1"/>
          <p:nvPr/>
        </p:nvSpPr>
        <p:spPr>
          <a:xfrm>
            <a:off x="19938" y="3443210"/>
            <a:ext cx="3092667" cy="3385542"/>
          </a:xfrm>
          <a:prstGeom prst="rect">
            <a:avLst/>
          </a:prstGeom>
          <a:solidFill>
            <a:schemeClr val="bg1"/>
          </a:solid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1100" i="0" u="sng" strike="noStrike" kern="1200" cap="none" spc="0" normalizeH="0" baseline="0" noProof="0" dirty="0">
                <a:ln>
                  <a:noFill/>
                </a:ln>
                <a:effectLst/>
                <a:uLnTx/>
                <a:uFillTx/>
                <a:latin typeface="Abadi" panose="020B0604020104020204" pitchFamily="34" charset="0"/>
              </a:rPr>
              <a:t>2. Aims of punishment</a:t>
            </a: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effectLst/>
                <a:uLnTx/>
                <a:uFillTx/>
                <a:latin typeface="Abadi" panose="020B0604020104020204" pitchFamily="34" charset="0"/>
              </a:rPr>
              <a:t>Retribution:</a:t>
            </a:r>
            <a:r>
              <a:rPr kumimoji="0" lang="en-GB" sz="1100" b="0" i="0" u="none" strike="noStrike" kern="1200" cap="none" spc="0" normalizeH="0" baseline="0" noProof="0" dirty="0">
                <a:ln>
                  <a:noFill/>
                </a:ln>
                <a:effectLst/>
                <a:uLnTx/>
                <a:uFillTx/>
                <a:latin typeface="Abadi" panose="020B0604020104020204" pitchFamily="34" charset="0"/>
              </a:rPr>
              <a:t>  is the least positive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effectLst/>
                <a:uLnTx/>
                <a:uFillTx/>
                <a:latin typeface="Abadi" panose="020B0604020104020204" pitchFamily="34" charset="0"/>
              </a:rPr>
              <a:t>of the 3 aims of punishment. </a:t>
            </a:r>
            <a:endParaRPr lang="en-GB" sz="1100" dirty="0">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effectLst/>
                <a:uLnTx/>
                <a:uFillTx/>
                <a:latin typeface="Abadi" panose="020B0604020104020204" pitchFamily="34" charset="0"/>
              </a:rPr>
              <a:t>It means that society, on behalf of the victim, is getting its own back on the offender.  In the Old Testament it says </a:t>
            </a:r>
            <a:r>
              <a:rPr kumimoji="0" lang="en-GB" sz="1100" b="1" i="0" u="none" strike="noStrike" kern="1200" cap="none" spc="0" normalizeH="0" baseline="0" noProof="0" dirty="0">
                <a:ln>
                  <a:noFill/>
                </a:ln>
                <a:effectLst/>
                <a:uLnTx/>
                <a:uFillTx/>
                <a:latin typeface="Abadi" panose="020B0604020104020204" pitchFamily="34" charset="0"/>
              </a:rPr>
              <a:t>“An eye for an eye, a tooth for a tooth”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300" b="1" i="0" u="sng"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effectLst/>
                <a:uLnTx/>
                <a:uFillTx/>
                <a:latin typeface="Abadi" panose="020B0604020104020204" pitchFamily="34" charset="0"/>
              </a:rPr>
              <a:t>Deterrence:</a:t>
            </a:r>
            <a:r>
              <a:rPr kumimoji="0" lang="en-GB" sz="1100" b="0" i="0" u="none" strike="noStrike" kern="1200" cap="none" spc="0" normalizeH="0" baseline="0" noProof="0" dirty="0">
                <a:ln>
                  <a:noFill/>
                </a:ln>
                <a:effectLst/>
                <a:uLnTx/>
                <a:uFillTx/>
                <a:latin typeface="Abadi" panose="020B0604020104020204" pitchFamily="34" charset="0"/>
              </a:rPr>
              <a:t>  This is the belief that if offenders are seen to be punished for wrongdoing, then this may ‘put off’ others from committing that offence.  The offender themselves might also be put off from reoffending.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 b="1"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effectLst/>
                <a:uLnTx/>
                <a:uFillTx/>
                <a:latin typeface="Abadi" panose="020B0604020104020204" pitchFamily="34" charset="0"/>
              </a:rPr>
              <a:t>Reformation:</a:t>
            </a:r>
            <a:r>
              <a:rPr kumimoji="0" lang="en-GB" sz="1100" b="0" i="0" u="none" strike="noStrike" kern="1200" cap="none" spc="0" normalizeH="0" baseline="0" noProof="0" dirty="0">
                <a:ln>
                  <a:noFill/>
                </a:ln>
                <a:effectLst/>
                <a:uLnTx/>
                <a:uFillTx/>
                <a:latin typeface="Abadi" panose="020B0604020104020204" pitchFamily="34" charset="0"/>
              </a:rPr>
              <a:t>  This is the aim of punishment most Christians prefer because it seeks to help offenders by working with them to help them understand that their behaviour is harming society.  It is hoped that offenders will change their attitudes and become responsible, law-abiding members of the community.</a:t>
            </a:r>
            <a:endParaRPr kumimoji="0" lang="en-GB" sz="1100" b="1" i="0" u="sng" strike="noStrike" kern="1200" cap="none" spc="0" normalizeH="0" baseline="0" noProof="0" dirty="0">
              <a:ln>
                <a:noFill/>
              </a:ln>
              <a:effectLst/>
              <a:uLnTx/>
              <a:uFillTx/>
              <a:latin typeface="Abadi" panose="020B0604020104020204" pitchFamily="34" charset="0"/>
            </a:endParaRPr>
          </a:p>
        </p:txBody>
      </p:sp>
      <p:sp>
        <p:nvSpPr>
          <p:cNvPr id="6" name="TextBox 5">
            <a:extLst>
              <a:ext uri="{FF2B5EF4-FFF2-40B4-BE49-F238E27FC236}">
                <a16:creationId xmlns:a16="http://schemas.microsoft.com/office/drawing/2014/main" id="{9B47B1D9-2CD3-413F-B34B-496923CB82D6}"/>
              </a:ext>
            </a:extLst>
          </p:cNvPr>
          <p:cNvSpPr txBox="1"/>
          <p:nvPr/>
        </p:nvSpPr>
        <p:spPr>
          <a:xfrm>
            <a:off x="3112605" y="5515113"/>
            <a:ext cx="6672840" cy="1323439"/>
          </a:xfrm>
          <a:prstGeom prst="rect">
            <a:avLst/>
          </a:prstGeom>
          <a:no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i="0" u="sng" strike="noStrike" kern="1200" cap="none" spc="0" normalizeH="0" baseline="0" noProof="0" dirty="0">
                <a:ln>
                  <a:noFill/>
                </a:ln>
                <a:effectLst/>
                <a:uLnTx/>
                <a:uFillTx/>
                <a:latin typeface="Abadi" panose="020B0604020104020204" pitchFamily="34" charset="0"/>
              </a:rPr>
              <a:t>3.Reasons for crime &amp; types of crime</a:t>
            </a:r>
            <a:endParaRPr kumimoji="0" lang="en-GB" sz="1000" i="0" u="none" strike="noStrike" kern="1200" cap="none" spc="0" normalizeH="0" baseline="0" noProof="0" dirty="0">
              <a:ln>
                <a:noFill/>
              </a:ln>
              <a:effectLst/>
              <a:uLnTx/>
              <a:uFillTx/>
              <a:latin typeface="Abadi" panose="020B0604020104020204"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rPr>
              <a:t>Causes</a:t>
            </a:r>
            <a:r>
              <a:rPr kumimoji="0" lang="en-GB" sz="1000" b="0" i="0" u="none" strike="noStrike" kern="1200" cap="none" spc="0" normalizeH="0" baseline="0" noProof="0" dirty="0">
                <a:ln>
                  <a:noFill/>
                </a:ln>
                <a:effectLst/>
                <a:uLnTx/>
                <a:uFillTx/>
                <a:latin typeface="Abadi" panose="020B0604020104020204" pitchFamily="34" charset="0"/>
              </a:rPr>
              <a:t> of crime include: </a:t>
            </a:r>
            <a:r>
              <a:rPr lang="en-GB" sz="1000" i="0" dirty="0">
                <a:latin typeface="Abadi" panose="020B0604020104020204" pitchFamily="34" charset="0"/>
              </a:rPr>
              <a:t>U</a:t>
            </a:r>
            <a:r>
              <a:rPr kumimoji="0" lang="en-GB" sz="1000" b="0" u="none" strike="noStrike" kern="1200" cap="none" spc="0" normalizeH="0" baseline="0" noProof="0" dirty="0" err="1">
                <a:ln>
                  <a:noFill/>
                </a:ln>
                <a:effectLst/>
                <a:uLnTx/>
                <a:uFillTx/>
                <a:latin typeface="Abadi" panose="020B0604020104020204" pitchFamily="34" charset="0"/>
              </a:rPr>
              <a:t>pbringing</a:t>
            </a:r>
            <a:r>
              <a:rPr kumimoji="0" lang="en-GB" sz="1000" b="0" u="none" strike="noStrike" kern="1200" cap="none" spc="0" normalizeH="0" baseline="0" noProof="0" dirty="0">
                <a:ln>
                  <a:noFill/>
                </a:ln>
                <a:effectLst/>
                <a:uLnTx/>
                <a:uFillTx/>
                <a:latin typeface="Abadi" panose="020B0604020104020204" pitchFamily="34" charset="0"/>
              </a:rPr>
              <a:t>, mental illness, poverty, opposition to existing laws, greed/hate, or addiction.</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effectLst/>
                <a:uLnTx/>
                <a:uFillTx/>
                <a:latin typeface="Abadi" panose="020B0604020104020204" pitchFamily="34" charset="0"/>
              </a:rPr>
              <a:t>There are 3 key </a:t>
            </a:r>
            <a:r>
              <a:rPr kumimoji="0" lang="en-GB" sz="1000" b="1" i="0" u="none" strike="noStrike" kern="1200" cap="none" spc="0" normalizeH="0" baseline="0" noProof="0" dirty="0">
                <a:ln>
                  <a:noFill/>
                </a:ln>
                <a:effectLst/>
                <a:uLnTx/>
                <a:uFillTx/>
                <a:latin typeface="Abadi" panose="020B0604020104020204" pitchFamily="34" charset="0"/>
              </a:rPr>
              <a:t>types</a:t>
            </a:r>
            <a:r>
              <a:rPr kumimoji="0" lang="en-GB" sz="1000" b="0" i="0" u="none" strike="noStrike" kern="1200" cap="none" spc="0" normalizeH="0" baseline="0" noProof="0" dirty="0">
                <a:ln>
                  <a:noFill/>
                </a:ln>
                <a:effectLst/>
                <a:uLnTx/>
                <a:uFillTx/>
                <a:latin typeface="Abadi" panose="020B0604020104020204" pitchFamily="34" charset="0"/>
              </a:rPr>
              <a:t> of crimes: </a:t>
            </a:r>
            <a:r>
              <a:rPr kumimoji="0" lang="en-GB" sz="1000" b="0" i="1" u="none" strike="noStrike" kern="1200" cap="none" spc="0" normalizeH="0" baseline="0" noProof="0" dirty="0">
                <a:ln>
                  <a:noFill/>
                </a:ln>
                <a:effectLst/>
                <a:uLnTx/>
                <a:uFillTx/>
                <a:latin typeface="Abadi" panose="020B0604020104020204" pitchFamily="34" charset="0"/>
              </a:rPr>
              <a:t>Crimes against the</a:t>
            </a:r>
            <a:r>
              <a:rPr kumimoji="0" lang="en-GB" sz="1000" b="1" i="1" u="none" strike="noStrike" kern="1200" cap="none" spc="0" normalizeH="0" baseline="0" noProof="0" dirty="0">
                <a:ln>
                  <a:noFill/>
                </a:ln>
                <a:effectLst/>
                <a:uLnTx/>
                <a:uFillTx/>
                <a:latin typeface="Abadi" panose="020B0604020104020204" pitchFamily="34" charset="0"/>
              </a:rPr>
              <a:t> person </a:t>
            </a:r>
            <a:r>
              <a:rPr kumimoji="0" lang="en-GB" sz="1000" b="0" i="1" u="none" strike="noStrike" kern="1200" cap="none" spc="0" normalizeH="0" baseline="0" noProof="0" dirty="0">
                <a:ln>
                  <a:noFill/>
                </a:ln>
                <a:effectLst/>
                <a:uLnTx/>
                <a:uFillTx/>
                <a:latin typeface="Abadi" panose="020B0604020104020204" pitchFamily="34" charset="0"/>
              </a:rPr>
              <a:t>(e.g. murder); Crimes against </a:t>
            </a:r>
            <a:r>
              <a:rPr kumimoji="0" lang="en-GB" sz="1000" b="1" i="1" u="none" strike="noStrike" kern="1200" cap="none" spc="0" normalizeH="0" baseline="0" noProof="0" dirty="0">
                <a:ln>
                  <a:noFill/>
                </a:ln>
                <a:effectLst/>
                <a:uLnTx/>
                <a:uFillTx/>
                <a:latin typeface="Abadi" panose="020B0604020104020204" pitchFamily="34" charset="0"/>
              </a:rPr>
              <a:t>property</a:t>
            </a:r>
            <a:r>
              <a:rPr kumimoji="0" lang="en-GB" sz="1000" b="0" i="1" u="none" strike="noStrike" kern="1200" cap="none" spc="0" normalizeH="0" baseline="0" noProof="0" dirty="0">
                <a:ln>
                  <a:noFill/>
                </a:ln>
                <a:effectLst/>
                <a:uLnTx/>
                <a:uFillTx/>
                <a:latin typeface="Abadi" panose="020B0604020104020204" pitchFamily="34" charset="0"/>
              </a:rPr>
              <a:t> (e.g. burglary); Crimes against the </a:t>
            </a:r>
            <a:r>
              <a:rPr kumimoji="0" lang="en-GB" sz="1000" b="1" i="1" u="none" strike="noStrike" kern="1200" cap="none" spc="0" normalizeH="0" baseline="0" noProof="0" dirty="0">
                <a:ln>
                  <a:noFill/>
                </a:ln>
                <a:effectLst/>
                <a:uLnTx/>
                <a:uFillTx/>
                <a:latin typeface="Abadi" panose="020B0604020104020204" pitchFamily="34" charset="0"/>
              </a:rPr>
              <a:t>state</a:t>
            </a:r>
            <a:r>
              <a:rPr kumimoji="0" lang="en-GB" sz="1000" b="0" i="1" u="none" strike="noStrike" kern="1200" cap="none" spc="0" normalizeH="0" baseline="0" noProof="0" dirty="0">
                <a:ln>
                  <a:noFill/>
                </a:ln>
                <a:effectLst/>
                <a:uLnTx/>
                <a:uFillTx/>
                <a:latin typeface="Abadi" panose="020B0604020104020204" pitchFamily="34" charset="0"/>
              </a:rPr>
              <a:t> (e.g. terrorism). </a:t>
            </a:r>
            <a:r>
              <a:rPr kumimoji="0" lang="en-GB" sz="1000" b="1" i="1" u="none" strike="noStrike" kern="1200" cap="none" spc="0" normalizeH="0" baseline="0" noProof="0" dirty="0">
                <a:ln>
                  <a:noFill/>
                </a:ln>
                <a:effectLst/>
                <a:uLnTx/>
                <a:uFillTx/>
                <a:latin typeface="Abadi" panose="020B0604020104020204" pitchFamily="34" charset="0"/>
              </a:rPr>
              <a:t>St Paul</a:t>
            </a:r>
            <a:r>
              <a:rPr kumimoji="0" lang="en-GB" sz="1000" b="0" i="1" u="none" strike="noStrike" kern="1200" cap="none" spc="0" normalizeH="0" baseline="0" noProof="0" dirty="0">
                <a:ln>
                  <a:noFill/>
                </a:ln>
                <a:effectLst/>
                <a:uLnTx/>
                <a:uFillTx/>
                <a:latin typeface="Abadi" panose="020B0604020104020204" pitchFamily="34" charset="0"/>
              </a:rPr>
              <a:t> tells Christians to “obey the laws of the land”</a:t>
            </a:r>
          </a:p>
          <a:p>
            <a:pPr marL="0" marR="0" lvl="0" indent="0" defTabSz="914400" rtl="0" eaLnBrk="1" fontAlgn="auto" latinLnBrk="0" hangingPunct="1">
              <a:lnSpc>
                <a:spcPct val="100000"/>
              </a:lnSpc>
              <a:spcBef>
                <a:spcPts val="0"/>
              </a:spcBef>
              <a:spcAft>
                <a:spcPts val="0"/>
              </a:spcAft>
              <a:buClrTx/>
              <a:buSzTx/>
              <a:buFontTx/>
              <a:buNone/>
              <a:tabLst/>
              <a:defRPr/>
            </a:pPr>
            <a:r>
              <a:rPr lang="en-GB" sz="1000" dirty="0">
                <a:latin typeface="Abadi" panose="020B0604020104020204" pitchFamily="34" charset="0"/>
              </a:rPr>
              <a:t>Many Christians believe that we should support prisoners such as Prison Fellowship, an organisation which helps reform and support both the prisoner and their families by getting them qualifications and counselling.</a:t>
            </a:r>
          </a:p>
          <a:p>
            <a:pPr marL="0" marR="0" lvl="0" indent="0" defTabSz="914400" rtl="0" eaLnBrk="1" fontAlgn="auto" latinLnBrk="0" hangingPunct="1">
              <a:lnSpc>
                <a:spcPct val="100000"/>
              </a:lnSpc>
              <a:spcBef>
                <a:spcPts val="0"/>
              </a:spcBef>
              <a:spcAft>
                <a:spcPts val="0"/>
              </a:spcAft>
              <a:buClrTx/>
              <a:buSzTx/>
              <a:buFontTx/>
              <a:buNone/>
              <a:tabLst/>
              <a:defRPr/>
            </a:pPr>
            <a:r>
              <a:rPr lang="en-GB" sz="1000" b="1" dirty="0">
                <a:latin typeface="Abadi" panose="020B0604020104020204" pitchFamily="34" charset="0"/>
              </a:rPr>
              <a:t>Buddhists are encouraged to reduce suffering of themselves and others and often try to support those who are struggling with making skilful choices.</a:t>
            </a:r>
            <a:endParaRPr kumimoji="0" lang="en-GB" sz="1000" b="1" u="none" strike="noStrike" kern="1200" cap="none" spc="0" normalizeH="0" baseline="0" noProof="0" dirty="0">
              <a:ln>
                <a:noFill/>
              </a:ln>
              <a:effectLst/>
              <a:uLnTx/>
              <a:uFillTx/>
              <a:latin typeface="Abadi" panose="020B0604020104020204" pitchFamily="34" charset="0"/>
            </a:endParaRPr>
          </a:p>
        </p:txBody>
      </p:sp>
      <p:sp>
        <p:nvSpPr>
          <p:cNvPr id="8" name="TextBox 7">
            <a:extLst>
              <a:ext uri="{FF2B5EF4-FFF2-40B4-BE49-F238E27FC236}">
                <a16:creationId xmlns:a16="http://schemas.microsoft.com/office/drawing/2014/main" id="{7247980C-7C24-441E-92FD-41B4203EBF52}"/>
              </a:ext>
            </a:extLst>
          </p:cNvPr>
          <p:cNvSpPr txBox="1"/>
          <p:nvPr/>
        </p:nvSpPr>
        <p:spPr>
          <a:xfrm>
            <a:off x="3507938" y="1154627"/>
            <a:ext cx="5841839" cy="2262158"/>
          </a:xfrm>
          <a:prstGeom prst="rect">
            <a:avLst/>
          </a:prstGeom>
          <a:no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i="0" u="sng" strike="noStrike" kern="1200" cap="none" spc="0" normalizeH="0" baseline="0" noProof="0" dirty="0">
                <a:ln>
                  <a:noFill/>
                </a:ln>
                <a:effectLst/>
                <a:uLnTx/>
                <a:uFillTx/>
                <a:latin typeface="Abadi" panose="020B0604020104020204" pitchFamily="34" charset="0"/>
              </a:rPr>
              <a:t>5.Treatment of criminals</a:t>
            </a:r>
            <a:endParaRPr kumimoji="0" lang="en-GB" sz="1000" i="0" u="none" strike="noStrike" kern="1200" cap="none" spc="0" normalizeH="0" baseline="0" noProof="0" dirty="0">
              <a:ln>
                <a:noFill/>
              </a:ln>
              <a:effectLst/>
              <a:uLnTx/>
              <a:uFillTx/>
              <a:latin typeface="Abadi" panose="020B0604020104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effectLst/>
                <a:uLnTx/>
                <a:uFillTx/>
                <a:latin typeface="Abadi" panose="020B0604020104020204" pitchFamily="34" charset="0"/>
              </a:rPr>
              <a:t>Christians do not disagree with discipline.  They see a positive need for it, however, they may question the method used since Jesus’ teachings on love and caring for people rule out any physical punishment.  Instead, Christians focus on positive sanctions that help offenders to realise the error of their ways and reform. Buddhists would not support any treatment that causes suffering; but support prison as a form of rehabilitation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rPr>
              <a:t>Corporal punishment</a:t>
            </a:r>
            <a:r>
              <a:rPr kumimoji="0" lang="en-GB" sz="1000" b="0" i="0" u="none" strike="noStrike" kern="1200" cap="none" spc="0" normalizeH="0" baseline="0" noProof="0" dirty="0">
                <a:ln>
                  <a:noFill/>
                </a:ln>
                <a:effectLst/>
                <a:uLnTx/>
                <a:uFillTx/>
                <a:latin typeface="Abadi" panose="020B0604020104020204" pitchFamily="34" charset="0"/>
              </a:rPr>
              <a:t>:  to punish the offender by causing physical pain.  It is illegal in the UK but allowed in some other parts of the world.  Some Muslim countries such as Iran and Saudi Arabia, allow caning as punishment for offences such as gambling and sexual promiscuity.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rPr>
              <a:t>Community service:</a:t>
            </a:r>
            <a:r>
              <a:rPr kumimoji="0" lang="en-GB" sz="1000" b="0" i="0" u="none" strike="noStrike" kern="1200" cap="none" spc="0" normalizeH="0" baseline="0" noProof="0" dirty="0">
                <a:ln>
                  <a:noFill/>
                </a:ln>
                <a:effectLst/>
                <a:uLnTx/>
                <a:uFillTx/>
                <a:latin typeface="Abadi" panose="020B0604020104020204" pitchFamily="34" charset="0"/>
              </a:rPr>
              <a:t>  offers offenders a chance to make up for what they have done and receive help in reforming their behaviour.  Christians are in general agreement that it is a suitable punishment for fairly minor offences.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latin typeface="Abadi" panose="020B0604020104020204" pitchFamily="34" charset="0"/>
              </a:rPr>
              <a:t>Prison: </a:t>
            </a:r>
            <a:r>
              <a:rPr lang="en-GB" sz="1000" dirty="0">
                <a:latin typeface="Abadi" panose="020B0604020104020204" pitchFamily="34" charset="0"/>
              </a:rPr>
              <a:t>Prison involves loss of liberty in response to serious crimes. Many Christians support prison if it is for the purpose of reformation and the conditions are reasonable</a:t>
            </a:r>
            <a:r>
              <a:rPr lang="en-GB" sz="1100" dirty="0">
                <a:latin typeface="Abadi" panose="020B0604020104020204" pitchFamily="34" charset="0"/>
              </a:rPr>
              <a:t>. </a:t>
            </a:r>
            <a:endParaRPr kumimoji="0" lang="en-GB" sz="1100" b="1" i="0" u="none" strike="noStrike" kern="1200" cap="none" spc="0" normalizeH="0" baseline="0" noProof="0" dirty="0">
              <a:ln>
                <a:noFill/>
              </a:ln>
              <a:effectLst/>
              <a:uLnTx/>
              <a:uFillTx/>
              <a:latin typeface="Abadi" panose="020B0604020104020204" pitchFamily="34" charset="0"/>
            </a:endParaRPr>
          </a:p>
        </p:txBody>
      </p:sp>
      <p:sp>
        <p:nvSpPr>
          <p:cNvPr id="9" name="TextBox 8">
            <a:extLst>
              <a:ext uri="{FF2B5EF4-FFF2-40B4-BE49-F238E27FC236}">
                <a16:creationId xmlns:a16="http://schemas.microsoft.com/office/drawing/2014/main" id="{71DAC90A-EADC-44A1-AF44-09ABBCCFC654}"/>
              </a:ext>
            </a:extLst>
          </p:cNvPr>
          <p:cNvSpPr txBox="1"/>
          <p:nvPr/>
        </p:nvSpPr>
        <p:spPr>
          <a:xfrm>
            <a:off x="9327481" y="23751"/>
            <a:ext cx="2864517" cy="3693319"/>
          </a:xfrm>
          <a:prstGeom prst="rect">
            <a:avLst/>
          </a:prstGeom>
          <a:solidFill>
            <a:schemeClr val="bg1"/>
          </a:solid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1100" i="0" u="sng" strike="noStrike" kern="1200" cap="none" spc="0" normalizeH="0" baseline="0" noProof="0" dirty="0">
                <a:ln>
                  <a:noFill/>
                </a:ln>
                <a:effectLst/>
                <a:uLnTx/>
                <a:uFillTx/>
                <a:latin typeface="Abadi" panose="020B0604020104020204" pitchFamily="34" charset="0"/>
              </a:rPr>
              <a:t>7. The death penalty</a:t>
            </a: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effectLst/>
                <a:uLnTx/>
                <a:uFillTx/>
                <a:latin typeface="Abadi" panose="020B0604020104020204" pitchFamily="34" charset="0"/>
              </a:rPr>
              <a:t>Abolished in the UK in 1965 and is now illegal in many EU countries.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 b="1"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effectLst/>
                <a:uLnTx/>
                <a:uFillTx/>
                <a:latin typeface="Abadi" panose="020B0604020104020204" pitchFamily="34" charset="0"/>
              </a:rPr>
              <a:t>The Principle of Utility</a:t>
            </a:r>
            <a:r>
              <a:rPr kumimoji="0" lang="en-GB" sz="1100" i="0" u="none" strike="noStrike" kern="1200" cap="none" spc="0" normalizeH="0" baseline="0" noProof="0" dirty="0">
                <a:ln>
                  <a:noFill/>
                </a:ln>
                <a:effectLst/>
                <a:uLnTx/>
                <a:uFillTx/>
                <a:latin typeface="Abadi" panose="020B0604020104020204" pitchFamily="34" charset="0"/>
              </a:rPr>
              <a:t> = an action is right if it promotes the maximum happiness for the maximum number of people.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effectLst/>
                <a:uLnTx/>
                <a:uFillTx/>
                <a:latin typeface="Abadi" panose="020B0604020104020204" pitchFamily="34" charset="0"/>
              </a:rPr>
              <a:t>The sanctity of life </a:t>
            </a:r>
            <a:r>
              <a:rPr kumimoji="0" lang="en-GB" sz="1100" i="0" u="none" strike="noStrike" kern="1200" cap="none" spc="0" normalizeH="0" baseline="0" noProof="0" dirty="0">
                <a:ln>
                  <a:noFill/>
                </a:ln>
                <a:effectLst/>
                <a:uLnTx/>
                <a:uFillTx/>
                <a:latin typeface="Abadi" panose="020B0604020104020204" pitchFamily="34" charset="0"/>
              </a:rPr>
              <a:t>= God gave life,  so only He has the right to take it away.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Abadi" panose="020B0604020104020204" pitchFamily="34" charset="0"/>
              </a:rPr>
              <a:t>Buddhism</a:t>
            </a:r>
            <a:r>
              <a:rPr lang="en-GB" sz="1100" dirty="0">
                <a:latin typeface="Abadi" panose="020B0604020104020204" pitchFamily="34" charset="0"/>
              </a:rPr>
              <a:t> – Firmly opposes as it breaks the first moral precept – ‘Do not harm others.’</a:t>
            </a: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i="0" u="none" strike="noStrike" kern="1200" cap="none" spc="0" normalizeH="0" baseline="0" noProof="0" dirty="0">
              <a:ln>
                <a:noFill/>
              </a:ln>
              <a:effectLst/>
              <a:uLnTx/>
              <a:uFillTx/>
              <a:latin typeface="Abadi" panose="020B06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i="0" u="none" strike="noStrike" kern="1200" cap="none" spc="0" normalizeH="0" baseline="0" noProof="0" dirty="0">
                <a:ln>
                  <a:noFill/>
                </a:ln>
                <a:effectLst/>
                <a:uLnTx/>
                <a:uFillTx/>
                <a:latin typeface="Abadi" panose="020B0604020104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 b="1" i="0" u="none" strike="noStrike" kern="1200" cap="none" spc="0" normalizeH="0" baseline="0" noProof="0" dirty="0">
              <a:ln>
                <a:noFill/>
              </a:ln>
              <a:effectLst/>
              <a:uLnTx/>
              <a:uFillTx/>
              <a:latin typeface="Abadi" panose="020B0604020104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1" u="none" strike="noStrike" kern="1200" cap="none" spc="0" normalizeH="0" baseline="0" noProof="0" dirty="0">
              <a:ln>
                <a:noFill/>
              </a:ln>
              <a:effectLst/>
              <a:uLnTx/>
              <a:uFillTx/>
              <a:latin typeface="Abadi" panose="020B0604020104020204" pitchFamily="34" charset="0"/>
            </a:endParaRPr>
          </a:p>
        </p:txBody>
      </p:sp>
      <p:pic>
        <p:nvPicPr>
          <p:cNvPr id="10" name="Picture 9">
            <a:extLst>
              <a:ext uri="{FF2B5EF4-FFF2-40B4-BE49-F238E27FC236}">
                <a16:creationId xmlns:a16="http://schemas.microsoft.com/office/drawing/2014/main" id="{47ECC10E-982C-493F-8DCF-F9A161D74B30}"/>
              </a:ext>
            </a:extLst>
          </p:cNvPr>
          <p:cNvPicPr>
            <a:picLocks noChangeAspect="1"/>
          </p:cNvPicPr>
          <p:nvPr/>
        </p:nvPicPr>
        <p:blipFill>
          <a:blip r:embed="rId2"/>
          <a:stretch>
            <a:fillRect/>
          </a:stretch>
        </p:blipFill>
        <p:spPr>
          <a:xfrm>
            <a:off x="9424600" y="1897038"/>
            <a:ext cx="2670279" cy="1356209"/>
          </a:xfrm>
          <a:prstGeom prst="rect">
            <a:avLst/>
          </a:prstGeom>
        </p:spPr>
      </p:pic>
      <p:sp>
        <p:nvSpPr>
          <p:cNvPr id="11" name="TextBox 10">
            <a:extLst>
              <a:ext uri="{FF2B5EF4-FFF2-40B4-BE49-F238E27FC236}">
                <a16:creationId xmlns:a16="http://schemas.microsoft.com/office/drawing/2014/main" id="{12C8042B-9E7B-481C-AE75-87631027FE24}"/>
              </a:ext>
            </a:extLst>
          </p:cNvPr>
          <p:cNvSpPr txBox="1"/>
          <p:nvPr/>
        </p:nvSpPr>
        <p:spPr>
          <a:xfrm>
            <a:off x="9785445" y="3397043"/>
            <a:ext cx="2429595" cy="3477875"/>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i="0" u="sng" strike="noStrike" kern="1200" cap="none" spc="0" normalizeH="0" baseline="0" noProof="0" dirty="0">
                <a:ln>
                  <a:noFill/>
                </a:ln>
                <a:effectLst/>
                <a:uLnTx/>
                <a:uFillTx/>
                <a:latin typeface="Abadi" panose="020B0604020104020204" pitchFamily="34" charset="0"/>
              </a:rPr>
              <a:t>8. Forgiveness</a:t>
            </a:r>
            <a:endParaRPr kumimoji="0" lang="en-GB" sz="1000" i="0" u="none" strike="noStrike" kern="1200" cap="none" spc="0" normalizeH="0" baseline="0" noProof="0" dirty="0">
              <a:ln>
                <a:noFill/>
              </a:ln>
              <a:effectLst/>
              <a:uLnTx/>
              <a:uFillTx/>
              <a:latin typeface="Abadi" panose="020B0604020104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effectLst/>
                <a:uLnTx/>
                <a:uFillTx/>
                <a:latin typeface="Abadi" panose="020B0604020104020204" pitchFamily="34" charset="0"/>
              </a:rPr>
              <a:t>Forgiveness is a core Christian belief and one Jesus emphasised in his teachings.  </a:t>
            </a:r>
            <a:endParaRPr kumimoji="0" lang="en-GB" sz="1000" b="1" i="0" u="none" strike="noStrike" kern="1200" cap="none" spc="0" normalizeH="0" baseline="0" noProof="0" dirty="0">
              <a:ln>
                <a:noFill/>
              </a:ln>
              <a:effectLst/>
              <a:uLnTx/>
              <a:uFillTx/>
              <a:latin typeface="Abadi" panose="020B0604020104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effectLst/>
                <a:uLnTx/>
                <a:uFillTx/>
                <a:latin typeface="Abadi" panose="020B0604020104020204" pitchFamily="34" charset="0"/>
              </a:rPr>
              <a:t>Christians are expected to be forgiving towards those who wrong them, if they expect to be forgiven themselves</a:t>
            </a:r>
            <a:r>
              <a:rPr kumimoji="0" lang="en-GB" sz="1000" b="0" i="1" u="none" strike="noStrike" kern="1200" cap="none" spc="0" normalizeH="0" baseline="0" noProof="0" dirty="0">
                <a:ln>
                  <a:noFill/>
                </a:ln>
                <a:effectLst/>
                <a:uLnTx/>
                <a:uFillTx/>
                <a:latin typeface="Abadi" panose="020B0604020104020204" pitchFamily="34" charset="0"/>
              </a:rPr>
              <a:t>: </a:t>
            </a:r>
            <a:r>
              <a:rPr kumimoji="0" lang="en-GB" sz="1000" b="1" i="1" u="none" strike="noStrike" kern="1200" cap="none" spc="0" normalizeH="0" baseline="0" noProof="0" dirty="0">
                <a:ln>
                  <a:noFill/>
                </a:ln>
                <a:effectLst/>
                <a:uLnTx/>
                <a:uFillTx/>
                <a:latin typeface="Abadi" panose="020B0604020104020204" pitchFamily="34" charset="0"/>
              </a:rPr>
              <a:t>“Forgive us our sins, as we forgive those who sin against us”.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effectLst/>
                <a:uLnTx/>
                <a:uFillTx/>
                <a:latin typeface="Abadi" panose="020B0604020104020204" pitchFamily="34" charset="0"/>
              </a:rPr>
              <a:t>Many Christians would argue that forgiveness is not a replacement for punishment.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effectLst/>
                <a:uLnTx/>
                <a:uFillTx/>
                <a:latin typeface="Abadi" panose="020B0604020104020204" pitchFamily="34" charset="0"/>
              </a:rPr>
              <a:t>During his ministry Jesus was asked how many times you should forgive someone who wrongs you and he replied </a:t>
            </a:r>
            <a:r>
              <a:rPr kumimoji="0" lang="en-GB" sz="1000" b="1" i="1" u="none" strike="noStrike" kern="1200" cap="none" spc="0" normalizeH="0" baseline="0" noProof="0" dirty="0">
                <a:ln>
                  <a:noFill/>
                </a:ln>
                <a:effectLst/>
                <a:uLnTx/>
                <a:uFillTx/>
                <a:latin typeface="Abadi" panose="020B0604020104020204" pitchFamily="34" charset="0"/>
              </a:rPr>
              <a:t>“I tell you not seven times, but seventy-seven times”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u="none" strike="noStrike" kern="1200" cap="none" spc="0" normalizeH="0" baseline="0" noProof="0" dirty="0">
                <a:ln>
                  <a:noFill/>
                </a:ln>
                <a:effectLst/>
                <a:uLnTx/>
                <a:uFillTx/>
                <a:latin typeface="Abadi" panose="020B0604020104020204" pitchFamily="34" charset="0"/>
              </a:rPr>
              <a:t>Buddhists believe forgiveness involves le</a:t>
            </a:r>
            <a:r>
              <a:rPr lang="en-GB" sz="1000" dirty="0" err="1">
                <a:latin typeface="Abadi" panose="020B0604020104020204" pitchFamily="34" charset="0"/>
              </a:rPr>
              <a:t>tting</a:t>
            </a:r>
            <a:r>
              <a:rPr lang="en-GB" sz="1000" dirty="0">
                <a:latin typeface="Abadi" panose="020B0604020104020204" pitchFamily="34" charset="0"/>
              </a:rPr>
              <a:t> go of resentment and anger which causes suffering. They believe the principle of </a:t>
            </a:r>
            <a:r>
              <a:rPr lang="en-GB" sz="1000" dirty="0" err="1">
                <a:latin typeface="Abadi" panose="020B0604020104020204" pitchFamily="34" charset="0"/>
              </a:rPr>
              <a:t>kamma</a:t>
            </a:r>
            <a:r>
              <a:rPr lang="en-GB" sz="1000" dirty="0">
                <a:latin typeface="Abadi" panose="020B0604020104020204" pitchFamily="34" charset="0"/>
              </a:rPr>
              <a:t> will cause suffering for others. It is considered unskilful to not accept an apology.</a:t>
            </a:r>
            <a:endParaRPr kumimoji="0" lang="en-GB" sz="1000" u="none" strike="noStrike" kern="1200" cap="none" spc="0" normalizeH="0" baseline="0" noProof="0" dirty="0">
              <a:ln>
                <a:noFill/>
              </a:ln>
              <a:effectLst/>
              <a:uLnTx/>
              <a:uFillTx/>
              <a:latin typeface="Abadi" panose="020B0604020104020204" pitchFamily="34" charset="0"/>
            </a:endParaRPr>
          </a:p>
        </p:txBody>
      </p:sp>
      <p:sp>
        <p:nvSpPr>
          <p:cNvPr id="13" name="TextBox 12">
            <a:extLst>
              <a:ext uri="{FF2B5EF4-FFF2-40B4-BE49-F238E27FC236}">
                <a16:creationId xmlns:a16="http://schemas.microsoft.com/office/drawing/2014/main" id="{2A12E9C3-C9CB-4AF9-B47A-00C80D80B343}"/>
              </a:ext>
            </a:extLst>
          </p:cNvPr>
          <p:cNvSpPr txBox="1"/>
          <p:nvPr/>
        </p:nvSpPr>
        <p:spPr>
          <a:xfrm>
            <a:off x="4892841" y="19448"/>
            <a:ext cx="4434640" cy="1177245"/>
          </a:xfrm>
          <a:prstGeom prst="rect">
            <a:avLst/>
          </a:prstGeom>
          <a:no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i="0" u="sng" strike="noStrike" kern="1200" cap="none" spc="0" normalizeH="0" baseline="0" noProof="0" dirty="0">
                <a:ln>
                  <a:noFill/>
                </a:ln>
                <a:effectLst/>
                <a:uLnTx/>
                <a:uFillTx/>
                <a:latin typeface="Abadi" panose="020B0604020104020204" pitchFamily="34" charset="0"/>
              </a:rPr>
              <a:t>4.Religious attitudes to different types of crime</a:t>
            </a:r>
            <a:endParaRPr kumimoji="0" lang="en-GB" sz="1000" i="0" u="none" strike="noStrike" kern="1200" cap="none" spc="0" normalizeH="0" baseline="0" noProof="0" dirty="0">
              <a:ln>
                <a:noFill/>
              </a:ln>
              <a:effectLst/>
              <a:uLnTx/>
              <a:uFillTx/>
              <a:latin typeface="Abadi" panose="020B0604020104020204"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rPr>
              <a:t>Hate crimes </a:t>
            </a:r>
            <a:r>
              <a:rPr kumimoji="0" lang="en-GB" sz="1000" b="0" i="0" u="none" strike="noStrike" kern="1200" cap="none" spc="0" normalizeH="0" baseline="0" noProof="0" dirty="0">
                <a:ln>
                  <a:noFill/>
                </a:ln>
                <a:effectLst/>
                <a:uLnTx/>
                <a:uFillTx/>
                <a:latin typeface="Abadi" panose="020B0604020104020204" pitchFamily="34" charset="0"/>
              </a:rPr>
              <a:t>are widely condemned by both Christians and Buddhists. Jesus specifically taught to love thy neighbour which means everyone.</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rPr>
              <a:t>Murder </a:t>
            </a:r>
            <a:r>
              <a:rPr kumimoji="0" lang="en-GB" sz="1000" b="0" i="0" u="none" strike="noStrike" kern="1200" cap="none" spc="0" normalizeH="0" baseline="0" noProof="0" dirty="0">
                <a:ln>
                  <a:noFill/>
                </a:ln>
                <a:effectLst/>
                <a:uLnTx/>
                <a:uFillTx/>
                <a:latin typeface="Abadi" panose="020B0604020104020204" pitchFamily="34" charset="0"/>
              </a:rPr>
              <a:t>is wrong and a grave sin because Christians believe only God has the right to take life ‘ Thou shalt not kill’. Neither Buddhists nor Christians permit </a:t>
            </a:r>
            <a:r>
              <a:rPr kumimoji="0" lang="en-GB" sz="1000" b="1" i="0" u="none" strike="noStrike" kern="1200" cap="none" spc="0" normalizeH="0" baseline="0" noProof="0" dirty="0">
                <a:ln>
                  <a:noFill/>
                </a:ln>
                <a:effectLst/>
                <a:uLnTx/>
                <a:uFillTx/>
                <a:latin typeface="Abadi" panose="020B0604020104020204" pitchFamily="34" charset="0"/>
              </a:rPr>
              <a:t>theft</a:t>
            </a:r>
            <a:r>
              <a:rPr kumimoji="0" lang="en-GB" sz="1000" b="0" i="0" u="none" strike="noStrike" kern="1200" cap="none" spc="0" normalizeH="0" baseline="0" noProof="0" dirty="0">
                <a:ln>
                  <a:noFill/>
                </a:ln>
                <a:effectLst/>
                <a:uLnTx/>
                <a:uFillTx/>
                <a:latin typeface="Abadi" panose="020B0604020104020204" pitchFamily="34" charset="0"/>
              </a:rPr>
              <a:t>, even as a means to provide for ones family </a:t>
            </a:r>
          </a:p>
          <a:p>
            <a:pPr marL="0" marR="0" lvl="0" indent="0" defTabSz="914400" rtl="0" eaLnBrk="1" fontAlgn="auto" latinLnBrk="0" hangingPunct="1">
              <a:lnSpc>
                <a:spcPct val="100000"/>
              </a:lnSpc>
              <a:spcBef>
                <a:spcPts val="0"/>
              </a:spcBef>
              <a:spcAft>
                <a:spcPts val="0"/>
              </a:spcAft>
              <a:buClrTx/>
              <a:buSzTx/>
              <a:buFontTx/>
              <a:buNone/>
              <a:tabLst/>
              <a:defRPr/>
            </a:pPr>
            <a:r>
              <a:rPr lang="en-GB" sz="1000" dirty="0">
                <a:latin typeface="Abadi" panose="020B0604020104020204" pitchFamily="34" charset="0"/>
              </a:rPr>
              <a:t>Any action which causes suffering is wrong for Buddhists.</a:t>
            </a:r>
            <a:endParaRPr kumimoji="0" lang="en-GB" sz="1050" b="0" i="0" u="none" strike="noStrike" kern="1200" cap="none" spc="0" normalizeH="0" baseline="0" noProof="0" dirty="0">
              <a:ln>
                <a:noFill/>
              </a:ln>
              <a:effectLst/>
              <a:uLnTx/>
              <a:uFillTx/>
              <a:latin typeface="Abadi" panose="020B0604020104020204" pitchFamily="34" charset="0"/>
            </a:endParaRPr>
          </a:p>
        </p:txBody>
      </p:sp>
      <p:pic>
        <p:nvPicPr>
          <p:cNvPr id="15" name="Picture 2" descr="Willow Script Regular">
            <a:extLst>
              <a:ext uri="{FF2B5EF4-FFF2-40B4-BE49-F238E27FC236}">
                <a16:creationId xmlns:a16="http://schemas.microsoft.com/office/drawing/2014/main" id="{BCFA7BDC-7AC6-438D-A397-3F883482301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814" b="8238"/>
          <a:stretch/>
        </p:blipFill>
        <p:spPr bwMode="auto">
          <a:xfrm>
            <a:off x="0" y="109248"/>
            <a:ext cx="4795724" cy="91202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crime symbols black">
            <a:extLst>
              <a:ext uri="{FF2B5EF4-FFF2-40B4-BE49-F238E27FC236}">
                <a16:creationId xmlns:a16="http://schemas.microsoft.com/office/drawing/2014/main" id="{5DE97430-8B20-4CD2-AC3D-3C629E9034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5435" y="3517043"/>
            <a:ext cx="1037170" cy="47501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prison symbol black">
            <a:extLst>
              <a:ext uri="{FF2B5EF4-FFF2-40B4-BE49-F238E27FC236}">
                <a16:creationId xmlns:a16="http://schemas.microsoft.com/office/drawing/2014/main" id="{62E83499-6E87-4360-9B28-ED03673153B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63343" y="3091705"/>
            <a:ext cx="1806359" cy="32308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2" name="Picture 8" descr="Image result for death penalty symbol">
            <a:extLst>
              <a:ext uri="{FF2B5EF4-FFF2-40B4-BE49-F238E27FC236}">
                <a16:creationId xmlns:a16="http://schemas.microsoft.com/office/drawing/2014/main" id="{95FB2248-8796-4B44-A2B4-90C18826C10A}"/>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8914" t="1621" r="26000"/>
          <a:stretch/>
        </p:blipFill>
        <p:spPr bwMode="auto">
          <a:xfrm>
            <a:off x="9179625" y="54025"/>
            <a:ext cx="244969" cy="429715"/>
          </a:xfrm>
          <a:prstGeom prst="rect">
            <a:avLst/>
          </a:prstGeom>
          <a:noFill/>
          <a:extLst>
            <a:ext uri="{909E8E84-426E-40DD-AFC4-6F175D3DCCD1}">
              <a14:hiddenFill xmlns:a14="http://schemas.microsoft.com/office/drawing/2010/main">
                <a:solidFill>
                  <a:srgbClr val="FFFFFF"/>
                </a:solidFill>
              </a14:hiddenFill>
            </a:ext>
          </a:extLst>
        </p:spPr>
      </p:pic>
      <p:sp>
        <p:nvSpPr>
          <p:cNvPr id="16" name="AutoShape 14" descr="Image result for tick or cross symbol black">
            <a:extLst>
              <a:ext uri="{FF2B5EF4-FFF2-40B4-BE49-F238E27FC236}">
                <a16:creationId xmlns:a16="http://schemas.microsoft.com/office/drawing/2014/main" id="{4D1D1CC0-8C86-4382-9FF6-F7E548F8624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40" name="Picture 16" descr="Image result for dislike black]">
            <a:extLst>
              <a:ext uri="{FF2B5EF4-FFF2-40B4-BE49-F238E27FC236}">
                <a16:creationId xmlns:a16="http://schemas.microsoft.com/office/drawing/2014/main" id="{67C54BDF-FFD6-4902-9D7B-1A601913DCD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48457" y="907748"/>
            <a:ext cx="369315" cy="491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358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80B02A5-7F35-4BA5-A24F-250C383155B6}"/>
</file>

<file path=customXml/itemProps2.xml><?xml version="1.0" encoding="utf-8"?>
<ds:datastoreItem xmlns:ds="http://schemas.openxmlformats.org/officeDocument/2006/customXml" ds:itemID="{B591A9FD-EB94-448A-9B9C-33F797B28E28}"/>
</file>

<file path=customXml/itemProps3.xml><?xml version="1.0" encoding="utf-8"?>
<ds:datastoreItem xmlns:ds="http://schemas.openxmlformats.org/officeDocument/2006/customXml" ds:itemID="{A985C9E3-2293-4291-BD30-0ECB9512CD2D}"/>
</file>

<file path=docProps/app.xml><?xml version="1.0" encoding="utf-8"?>
<Properties xmlns="http://schemas.openxmlformats.org/officeDocument/2006/extended-properties" xmlns:vt="http://schemas.openxmlformats.org/officeDocument/2006/docPropsVTypes">
  <TotalTime>0</TotalTime>
  <Words>1152</Words>
  <Application>Microsoft Office PowerPoint</Application>
  <PresentationFormat>Widescreen</PresentationFormat>
  <Paragraphs>56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Abadi</vt:lpstr>
      <vt:lpstr>Arial</vt:lpstr>
      <vt:lpstr>Calibri</vt:lpstr>
      <vt:lpstr>Calibri Light</vt:lpstr>
      <vt:lpstr>Office Theme</vt:lpstr>
      <vt:lpstr>PowerPoint Presentation</vt:lpstr>
    </vt:vector>
  </TitlesOfParts>
  <Company>Sapientia Education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 De La Tour</dc:creator>
  <cp:lastModifiedBy>B De La Tour</cp:lastModifiedBy>
  <cp:revision>1</cp:revision>
  <dcterms:created xsi:type="dcterms:W3CDTF">2025-01-07T08:22:53Z</dcterms:created>
  <dcterms:modified xsi:type="dcterms:W3CDTF">2025-01-07T08:23:48Z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