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45FA4-D9A5-9BD3-F890-0B6A8CBE2D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DDEA9D-ADA5-A707-38D4-6872C99195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68945DA-D4C6-6CE5-A50A-A3197D11A68C}"/>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5" name="Footer Placeholder 4">
            <a:extLst>
              <a:ext uri="{FF2B5EF4-FFF2-40B4-BE49-F238E27FC236}">
                <a16:creationId xmlns:a16="http://schemas.microsoft.com/office/drawing/2014/main" id="{4716CCF2-73D8-76FB-B2D6-9B244DF41C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78F053-E244-CDE4-3F63-EAA02810F3F3}"/>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264810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15442-72CE-0525-FBFB-A3CE1410AE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2ABAD1E-5ADF-27CD-F657-FE18643AFB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C20E33-C596-26D6-5ED5-D7CBB2F3AC6B}"/>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5" name="Footer Placeholder 4">
            <a:extLst>
              <a:ext uri="{FF2B5EF4-FFF2-40B4-BE49-F238E27FC236}">
                <a16:creationId xmlns:a16="http://schemas.microsoft.com/office/drawing/2014/main" id="{1529C990-6671-40F3-CB57-A20EAD6564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CCDD68-25A7-59FE-D103-C7E3B8921E83}"/>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1801678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2ACA89-7654-5276-32B7-C54F235CD4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D23CB2-97C6-4EB9-10AA-CDD3214FC4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D2683F-22BD-601D-D3DD-8462F78C2889}"/>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5" name="Footer Placeholder 4">
            <a:extLst>
              <a:ext uri="{FF2B5EF4-FFF2-40B4-BE49-F238E27FC236}">
                <a16:creationId xmlns:a16="http://schemas.microsoft.com/office/drawing/2014/main" id="{CA048F83-59DE-5CC4-1DF0-60193400DF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4629A0-EA0F-1C61-C6D0-AE331B3D05B4}"/>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253326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FF8CD-A578-3506-FD38-0F24668A6E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770071-2CA9-757C-CCF0-A3E2080F38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B0CCFB-03A2-33C0-095B-F3B72E5069F3}"/>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5" name="Footer Placeholder 4">
            <a:extLst>
              <a:ext uri="{FF2B5EF4-FFF2-40B4-BE49-F238E27FC236}">
                <a16:creationId xmlns:a16="http://schemas.microsoft.com/office/drawing/2014/main" id="{D4E4723C-7536-34AA-17AF-1D7AF0C526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C4FC49-80D3-C8DE-6315-69C7A64FFE4C}"/>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2086948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30F50-D50E-409F-BB74-2EF1A6CF30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304977-5546-3EC8-8687-1871826D3D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00C673-6DE5-4C11-953D-42EED17FE024}"/>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5" name="Footer Placeholder 4">
            <a:extLst>
              <a:ext uri="{FF2B5EF4-FFF2-40B4-BE49-F238E27FC236}">
                <a16:creationId xmlns:a16="http://schemas.microsoft.com/office/drawing/2014/main" id="{7625F7DA-C54C-DEF9-4641-F93994F3FC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FEAEF-D7F9-0CB2-484E-94C13E8780E3}"/>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257263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6C771-D9AA-4DD2-E0CC-908D1D19EAF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EC7267-458F-369B-FD09-F30F70F5AD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44F22A-B74B-D585-6548-DB747E9D43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2CB215-2CCE-DEAD-3174-A2ECDD2023AC}"/>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6" name="Footer Placeholder 5">
            <a:extLst>
              <a:ext uri="{FF2B5EF4-FFF2-40B4-BE49-F238E27FC236}">
                <a16:creationId xmlns:a16="http://schemas.microsoft.com/office/drawing/2014/main" id="{407BD0D7-6042-BE1C-E7D1-A5615CC5F4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95BC9D-5FE3-16EB-09C6-B43CB5B71A84}"/>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236852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7F5FA-10B9-EFB1-176F-344BD63AE4D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E3AFEB-9BFD-E8AE-859E-21A32353D9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3F530-6B2A-8AB3-BB67-DDDD336F19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57E75BE-BB96-1410-22CB-8868F2945A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20B576-A125-927B-CE75-3780A6C82E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89D0CD0-92DF-6E9A-E133-EEB2D9530528}"/>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8" name="Footer Placeholder 7">
            <a:extLst>
              <a:ext uri="{FF2B5EF4-FFF2-40B4-BE49-F238E27FC236}">
                <a16:creationId xmlns:a16="http://schemas.microsoft.com/office/drawing/2014/main" id="{CDB96677-2430-F056-1A84-1E958D07077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BB986E9-A758-EDB2-E8D7-6765F19C8D9E}"/>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28741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6A51A-2E4F-09C1-3F04-B9EC8A02D1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AC1BE65-61B5-BD2C-D167-802FB1A42607}"/>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4" name="Footer Placeholder 3">
            <a:extLst>
              <a:ext uri="{FF2B5EF4-FFF2-40B4-BE49-F238E27FC236}">
                <a16:creationId xmlns:a16="http://schemas.microsoft.com/office/drawing/2014/main" id="{4AD6529F-38C9-005A-9034-894400FE3FB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58ACD3D-5CEB-4784-8D8B-E7FEFBB981E4}"/>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4218933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AE3A12-DDE7-460D-1B2E-6BA39B517D18}"/>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3" name="Footer Placeholder 2">
            <a:extLst>
              <a:ext uri="{FF2B5EF4-FFF2-40B4-BE49-F238E27FC236}">
                <a16:creationId xmlns:a16="http://schemas.microsoft.com/office/drawing/2014/main" id="{A78A363C-A7E5-323D-EC1F-C02F5C354B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00FCC2-8B49-3B21-069D-5D21B8B6F030}"/>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334051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C8BFF-B661-EDC6-8898-32EA76F31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3242C0B-DADC-368E-DD85-A17028D732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48714A1-616F-6B70-8CFF-9DA3673F9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0EE7A-040F-9FE4-31B6-330F4AAEA68C}"/>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6" name="Footer Placeholder 5">
            <a:extLst>
              <a:ext uri="{FF2B5EF4-FFF2-40B4-BE49-F238E27FC236}">
                <a16:creationId xmlns:a16="http://schemas.microsoft.com/office/drawing/2014/main" id="{00D24037-D820-4654-2694-5E119E54E8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D6EB05-8760-AF8A-AC26-A3DE245EF79C}"/>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46697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7A56-97D4-01DF-7DA2-8AA4646E10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4825269-6B8F-5433-1545-4B8F7CC4D2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59C8CA0-6DDB-90D3-0D21-860FE4C26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5FE68-EF79-6D4C-72EA-222FECA57651}"/>
              </a:ext>
            </a:extLst>
          </p:cNvPr>
          <p:cNvSpPr>
            <a:spLocks noGrp="1"/>
          </p:cNvSpPr>
          <p:nvPr>
            <p:ph type="dt" sz="half" idx="10"/>
          </p:nvPr>
        </p:nvSpPr>
        <p:spPr/>
        <p:txBody>
          <a:bodyPr/>
          <a:lstStyle/>
          <a:p>
            <a:fld id="{47BCA777-22D7-4449-94ED-C8926D461E9B}" type="datetimeFigureOut">
              <a:rPr lang="en-GB" smtClean="0"/>
              <a:t>07/01/2025</a:t>
            </a:fld>
            <a:endParaRPr lang="en-GB"/>
          </a:p>
        </p:txBody>
      </p:sp>
      <p:sp>
        <p:nvSpPr>
          <p:cNvPr id="6" name="Footer Placeholder 5">
            <a:extLst>
              <a:ext uri="{FF2B5EF4-FFF2-40B4-BE49-F238E27FC236}">
                <a16:creationId xmlns:a16="http://schemas.microsoft.com/office/drawing/2014/main" id="{2C62D852-CB36-BA5D-BE6C-79DCBD60A4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438F4C-AF70-22E1-C9A3-0C809275B024}"/>
              </a:ext>
            </a:extLst>
          </p:cNvPr>
          <p:cNvSpPr>
            <a:spLocks noGrp="1"/>
          </p:cNvSpPr>
          <p:nvPr>
            <p:ph type="sldNum" sz="quarter" idx="12"/>
          </p:nvPr>
        </p:nvSpPr>
        <p:spPr/>
        <p:txBody>
          <a:bodyPr/>
          <a:lstStyle/>
          <a:p>
            <a:fld id="{71948AB2-DBEF-43ED-A29F-8252BBC59968}" type="slidenum">
              <a:rPr lang="en-GB" smtClean="0"/>
              <a:t>‹#›</a:t>
            </a:fld>
            <a:endParaRPr lang="en-GB"/>
          </a:p>
        </p:txBody>
      </p:sp>
    </p:spTree>
    <p:extLst>
      <p:ext uri="{BB962C8B-B14F-4D97-AF65-F5344CB8AC3E}">
        <p14:creationId xmlns:p14="http://schemas.microsoft.com/office/powerpoint/2010/main" val="454823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79CBE0-CFF0-5FF0-0483-675F3AB9F6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D79855E-FB99-6345-A9ED-CB220ED796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7004AE-96AB-98FC-A2A6-0841F6B786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CA777-22D7-4449-94ED-C8926D461E9B}" type="datetimeFigureOut">
              <a:rPr lang="en-GB" smtClean="0"/>
              <a:t>07/01/2025</a:t>
            </a:fld>
            <a:endParaRPr lang="en-GB"/>
          </a:p>
        </p:txBody>
      </p:sp>
      <p:sp>
        <p:nvSpPr>
          <p:cNvPr id="5" name="Footer Placeholder 4">
            <a:extLst>
              <a:ext uri="{FF2B5EF4-FFF2-40B4-BE49-F238E27FC236}">
                <a16:creationId xmlns:a16="http://schemas.microsoft.com/office/drawing/2014/main" id="{84C9665A-C5BD-67F6-CBB5-EE299D29FB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A98531-A384-FF47-B08E-CC9E9564E5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48AB2-DBEF-43ED-A29F-8252BBC59968}" type="slidenum">
              <a:rPr lang="en-GB" smtClean="0"/>
              <a:t>‹#›</a:t>
            </a:fld>
            <a:endParaRPr lang="en-GB"/>
          </a:p>
        </p:txBody>
      </p:sp>
    </p:spTree>
    <p:extLst>
      <p:ext uri="{BB962C8B-B14F-4D97-AF65-F5344CB8AC3E}">
        <p14:creationId xmlns:p14="http://schemas.microsoft.com/office/powerpoint/2010/main" val="998286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7FA648-32A1-4FE8-866E-AA8EF155E4C0}"/>
              </a:ext>
            </a:extLst>
          </p:cNvPr>
          <p:cNvSpPr txBox="1"/>
          <p:nvPr/>
        </p:nvSpPr>
        <p:spPr>
          <a:xfrm>
            <a:off x="29306" y="686444"/>
            <a:ext cx="3290875" cy="4662815"/>
          </a:xfrm>
          <a:prstGeom prst="rect">
            <a:avLst/>
          </a:prstGeom>
          <a:solidFill>
            <a:schemeClr val="bg1"/>
          </a:solidFill>
          <a:ln>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a:ln>
                  <a:noFill/>
                </a:ln>
                <a:effectLst/>
                <a:uLnTx/>
                <a:uFillTx/>
                <a:latin typeface="Abadi" panose="020B0604020104020204" pitchFamily="34" charset="0"/>
              </a:rPr>
              <a:t>1.Euthanasia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latin typeface="Abadi" panose="020B0604020104020204" pitchFamily="34" charset="0"/>
              </a:rPr>
              <a:t>Euthanasia is illegal in the UK,  It can be seen as assisted suicide, therefore breaking the </a:t>
            </a:r>
            <a:r>
              <a:rPr kumimoji="0" lang="en-US" sz="900" b="1" i="0" u="none" strike="noStrike" kern="1200" cap="none" spc="0" normalizeH="0" baseline="0" noProof="0" dirty="0">
                <a:ln>
                  <a:noFill/>
                </a:ln>
                <a:effectLst/>
                <a:uLnTx/>
                <a:uFillTx/>
                <a:latin typeface="Abadi" panose="020B0604020104020204" pitchFamily="34" charset="0"/>
              </a:rPr>
              <a:t>Suicide Act of 1961.  It can be viewed as manslaughter or murder and carries a prison sentence.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latin typeface="Abadi" panose="020B0604020104020204" pitchFamily="34" charset="0"/>
              </a:rPr>
              <a:t>Some people believe that people should have the right to end their own life if they are terminally ill, incapacitated or in severe pain.  This is known as euthanasia.  In the UK, this is currently against the law, although in some other countries it is legal (Switzerland, Netherlands and Belgium).  Some Christians believe that people should not be able to end their own life because all life is sacred, and that the terminally ill should be cared for in </a:t>
            </a:r>
            <a:r>
              <a:rPr kumimoji="0" lang="en-US" sz="900" b="1" i="0" u="none" strike="noStrike" kern="1200" cap="none" spc="0" normalizeH="0" baseline="0" noProof="0" dirty="0">
                <a:ln>
                  <a:noFill/>
                </a:ln>
                <a:effectLst/>
                <a:uLnTx/>
                <a:uFillTx/>
                <a:latin typeface="Abadi" panose="020B0604020104020204" pitchFamily="34" charset="0"/>
              </a:rPr>
              <a:t>hospices </a:t>
            </a:r>
            <a:r>
              <a:rPr kumimoji="0" lang="en-US" sz="900" b="0" i="0" u="none" strike="noStrike" kern="1200" cap="none" spc="0" normalizeH="0" baseline="0" noProof="0" dirty="0">
                <a:ln>
                  <a:noFill/>
                </a:ln>
                <a:effectLst/>
                <a:uLnTx/>
                <a:uFillTx/>
                <a:latin typeface="Abadi" panose="020B0604020104020204" pitchFamily="34" charset="0"/>
              </a:rPr>
              <a:t>at the end of their lives. </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Active euthanasia: </a:t>
            </a:r>
            <a:r>
              <a:rPr kumimoji="0" lang="en-US" sz="900" b="0" i="0" u="none" strike="noStrike" kern="1200" cap="none" spc="0" normalizeH="0" baseline="0" noProof="0" dirty="0">
                <a:ln>
                  <a:noFill/>
                </a:ln>
                <a:effectLst/>
                <a:uLnTx/>
                <a:uFillTx/>
                <a:latin typeface="Abadi" panose="020B0604020104020204" pitchFamily="34" charset="0"/>
              </a:rPr>
              <a:t>being given lethal drugs to end a persons life so there illness does not kill them.</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Passive euthanasia: </a:t>
            </a:r>
            <a:r>
              <a:rPr kumimoji="0" lang="en-US" sz="900" b="0" i="0" u="none" strike="noStrike" kern="1200" cap="none" spc="0" normalizeH="0" baseline="0" noProof="0" dirty="0">
                <a:ln>
                  <a:noFill/>
                </a:ln>
                <a:effectLst/>
                <a:uLnTx/>
                <a:uFillTx/>
                <a:latin typeface="Abadi" panose="020B0604020104020204" pitchFamily="34" charset="0"/>
              </a:rPr>
              <a:t>a person stops taking medication to end their life.</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Voluntary euthanasia: </a:t>
            </a:r>
            <a:r>
              <a:rPr kumimoji="0" lang="en-US" sz="900" b="0" i="0" u="none" strike="noStrike" kern="1200" cap="none" spc="0" normalizeH="0" baseline="0" noProof="0" dirty="0">
                <a:ln>
                  <a:noFill/>
                </a:ln>
                <a:effectLst/>
                <a:uLnTx/>
                <a:uFillTx/>
                <a:latin typeface="Abadi" panose="020B0604020104020204" pitchFamily="34" charset="0"/>
              </a:rPr>
              <a:t>The ill person asks for their life to be ended</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Involuntary euthanasia: </a:t>
            </a:r>
            <a:r>
              <a:rPr kumimoji="0" lang="en-US" sz="900" b="0" i="0" u="none" strike="noStrike" kern="1200" cap="none" spc="0" normalizeH="0" baseline="0" noProof="0" dirty="0">
                <a:ln>
                  <a:noFill/>
                </a:ln>
                <a:effectLst/>
                <a:uLnTx/>
                <a:uFillTx/>
                <a:latin typeface="Abadi" panose="020B0604020104020204" pitchFamily="34" charset="0"/>
              </a:rPr>
              <a:t>The person is capable of expressing a choice but is not given the opportunity to do so</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Non-voluntary euthanasia: </a:t>
            </a:r>
            <a:r>
              <a:rPr kumimoji="0" lang="en-US" sz="900" b="0" i="0" u="none" strike="noStrike" kern="1200" cap="none" spc="0" normalizeH="0" baseline="0" noProof="0" dirty="0">
                <a:ln>
                  <a:noFill/>
                </a:ln>
                <a:effectLst/>
                <a:uLnTx/>
                <a:uFillTx/>
                <a:latin typeface="Abadi" panose="020B0604020104020204" pitchFamily="34" charset="0"/>
              </a:rPr>
              <a:t>The person is unable to express a choice e.g. in a coma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i="1" dirty="0">
                <a:latin typeface="Abadi" panose="020B0604020104020204" pitchFamily="34" charset="0"/>
              </a:rPr>
              <a:t>“Treat others as you wish to be treated.”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i="1" dirty="0">
                <a:latin typeface="Abadi" panose="020B0604020104020204" pitchFamily="34" charset="0"/>
              </a:rPr>
              <a:t>“Whoever takes an innocent life, it is as though they have killed all of mankind.”</a:t>
            </a:r>
          </a:p>
          <a:p>
            <a:pPr marL="0" marR="0" lvl="0" indent="0" defTabSz="914400" rtl="0" eaLnBrk="1" fontAlgn="auto" latinLnBrk="0" hangingPunct="1">
              <a:lnSpc>
                <a:spcPct val="100000"/>
              </a:lnSpc>
              <a:spcBef>
                <a:spcPts val="0"/>
              </a:spcBef>
              <a:spcAft>
                <a:spcPts val="0"/>
              </a:spcAft>
              <a:buClrTx/>
              <a:buSzTx/>
              <a:buFontTx/>
              <a:buNone/>
              <a:tabLst/>
              <a:defRPr/>
            </a:pPr>
            <a:r>
              <a:rPr lang="en-US" sz="900" b="1" dirty="0">
                <a:latin typeface="Abadi" panose="020B0604020104020204" pitchFamily="34" charset="0"/>
              </a:rPr>
              <a:t>Buddhism – </a:t>
            </a:r>
            <a:r>
              <a:rPr lang="en-US" sz="900" dirty="0">
                <a:latin typeface="Abadi" panose="020B0604020104020204" pitchFamily="34" charset="0"/>
              </a:rPr>
              <a:t>Euthanasia is wrong as it goes against the first moral precept. However, a good state of mind is important and therefore death without suffering may be favored in certain circumstances. However, caring for a person using meditation may be preferred.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latin typeface="Abadi" panose="020B0604020104020204" pitchFamily="34" charset="0"/>
              </a:rPr>
              <a:t>The Dalai Lama stated it should be avoided in most circumstances. </a:t>
            </a:r>
            <a:endParaRPr kumimoji="0" lang="en-US" sz="900" b="1" u="none" strike="noStrike" kern="1200" cap="none" spc="0" normalizeH="0" baseline="0" noProof="0" dirty="0">
              <a:ln>
                <a:noFill/>
              </a:ln>
              <a:effectLst/>
              <a:uLnTx/>
              <a:uFillTx/>
              <a:latin typeface="Abadi" panose="020B0604020104020204" pitchFamily="34" charset="0"/>
            </a:endParaRPr>
          </a:p>
        </p:txBody>
      </p:sp>
      <p:sp>
        <p:nvSpPr>
          <p:cNvPr id="6" name="TextBox 5">
            <a:extLst>
              <a:ext uri="{FF2B5EF4-FFF2-40B4-BE49-F238E27FC236}">
                <a16:creationId xmlns:a16="http://schemas.microsoft.com/office/drawing/2014/main" id="{A69A4257-2AFA-4637-A83A-9024AA7C7D91}"/>
              </a:ext>
            </a:extLst>
          </p:cNvPr>
          <p:cNvSpPr txBox="1"/>
          <p:nvPr/>
        </p:nvSpPr>
        <p:spPr>
          <a:xfrm>
            <a:off x="-1" y="5358937"/>
            <a:ext cx="4680285" cy="147732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sng" strike="noStrike" kern="1200" cap="none" spc="0" normalizeH="0" baseline="0" noProof="0" dirty="0">
                <a:ln>
                  <a:noFill/>
                </a:ln>
                <a:effectLst/>
                <a:uLnTx/>
                <a:uFillTx/>
                <a:latin typeface="Abadi" panose="020B0604020104020204" pitchFamily="34" charset="0"/>
              </a:rPr>
              <a:t>2.Sanctity of Life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effectLst/>
                <a:uLnTx/>
                <a:uFillTx/>
                <a:latin typeface="Abadi" panose="020B0604020104020204" pitchFamily="34" charset="0"/>
              </a:rPr>
              <a:t>Many religions believe that life is </a:t>
            </a:r>
            <a:r>
              <a:rPr kumimoji="0" lang="en-US" sz="1000" b="1" i="0" u="none" strike="noStrike" kern="1200" cap="none" spc="0" normalizeH="0" baseline="0" noProof="0" dirty="0">
                <a:ln>
                  <a:noFill/>
                </a:ln>
                <a:effectLst/>
                <a:uLnTx/>
                <a:uFillTx/>
                <a:latin typeface="Abadi" panose="020B0604020104020204" pitchFamily="34" charset="0"/>
              </a:rPr>
              <a:t>sacred</a:t>
            </a:r>
            <a:r>
              <a:rPr kumimoji="0" lang="en-US" sz="1000" b="0" i="0" u="none" strike="noStrike" kern="1200" cap="none" spc="0" normalizeH="0" baseline="0" noProof="0" dirty="0">
                <a:ln>
                  <a:noFill/>
                </a:ln>
                <a:effectLst/>
                <a:uLnTx/>
                <a:uFillTx/>
                <a:latin typeface="Abadi" panose="020B0604020104020204" pitchFamily="34" charset="0"/>
              </a:rPr>
              <a:t> because God created it</a:t>
            </a:r>
            <a:r>
              <a:rPr lang="en-US" sz="1000" dirty="0">
                <a:latin typeface="Abadi" panose="020B0604020104020204" pitchFamily="34" charset="0"/>
              </a:rPr>
              <a:t>.</a:t>
            </a:r>
            <a:r>
              <a:rPr kumimoji="0" lang="en-US" sz="1000" b="0" i="0" u="none" strike="noStrike" kern="1200" cap="none" spc="0" normalizeH="0" baseline="0" noProof="0" dirty="0">
                <a:ln>
                  <a:noFill/>
                </a:ln>
                <a:effectLst/>
                <a:uLnTx/>
                <a:uFillTx/>
                <a:latin typeface="Abadi" panose="020B0604020104020204" pitchFamily="34" charset="0"/>
              </a:rPr>
              <a:t>Christians believe that all life is sacred, and precious.  Some Christians do not believe that anyone should take their own life or the life of someone else.  Therefore some Christians believe that euthanasia and abortion is wrong, as it is wrong to end a human life. In all legal systems </a:t>
            </a:r>
            <a:r>
              <a:rPr kumimoji="0" lang="en-US" sz="1000" b="1" i="0" u="none" strike="noStrike" kern="1200" cap="none" spc="0" normalizeH="0" baseline="0" noProof="0" dirty="0">
                <a:ln>
                  <a:noFill/>
                </a:ln>
                <a:effectLst/>
                <a:uLnTx/>
                <a:uFillTx/>
                <a:latin typeface="Abadi" panose="020B0604020104020204" pitchFamily="34" charset="0"/>
              </a:rPr>
              <a:t>murder</a:t>
            </a:r>
            <a:r>
              <a:rPr kumimoji="0" lang="en-US" sz="1000" b="0" i="0" u="none" strike="noStrike" kern="1200" cap="none" spc="0" normalizeH="0" baseline="0" noProof="0" dirty="0">
                <a:ln>
                  <a:noFill/>
                </a:ln>
                <a:effectLst/>
                <a:uLnTx/>
                <a:uFillTx/>
                <a:latin typeface="Abadi" panose="020B0604020104020204" pitchFamily="34" charset="0"/>
              </a:rPr>
              <a:t> is the worst crime you could commit.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i="1" dirty="0">
                <a:latin typeface="Abadi" panose="020B0604020104020204" pitchFamily="34" charset="0"/>
              </a:rPr>
              <a:t>“God created man in his own image.”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effectLst/>
                <a:uLnTx/>
                <a:uFillTx/>
                <a:latin typeface="Abadi" panose="020B0604020104020204" pitchFamily="34" charset="0"/>
              </a:rPr>
              <a:t>“Allah gives life, and </a:t>
            </a:r>
            <a:r>
              <a:rPr lang="en-US" sz="1000" b="1" i="1" dirty="0">
                <a:latin typeface="Abadi" panose="020B0604020104020204" pitchFamily="34" charset="0"/>
              </a:rPr>
              <a:t>Allah shall take away.”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u="none" strike="noStrike" kern="1200" cap="none" spc="0" normalizeH="0" baseline="0" noProof="0" dirty="0">
                <a:ln>
                  <a:noFill/>
                </a:ln>
                <a:effectLst/>
                <a:uLnTx/>
                <a:uFillTx/>
                <a:latin typeface="Abadi" panose="020B0604020104020204" pitchFamily="34" charset="0"/>
              </a:rPr>
              <a:t>Buddhist</a:t>
            </a:r>
            <a:r>
              <a:rPr lang="en-US" sz="1000" dirty="0">
                <a:latin typeface="Abadi" panose="020B0604020104020204" pitchFamily="34" charset="0"/>
              </a:rPr>
              <a:t>s oppose harming life until the first moral precept.</a:t>
            </a:r>
            <a:endParaRPr kumimoji="0" lang="en-US" sz="1000" u="none" strike="noStrike" kern="1200" cap="none" spc="0" normalizeH="0" baseline="0" noProof="0" dirty="0">
              <a:ln>
                <a:noFill/>
              </a:ln>
              <a:effectLst/>
              <a:uLnTx/>
              <a:uFillTx/>
              <a:latin typeface="Abadi" panose="020B0604020104020204" pitchFamily="34" charset="0"/>
            </a:endParaRPr>
          </a:p>
        </p:txBody>
      </p:sp>
      <p:sp>
        <p:nvSpPr>
          <p:cNvPr id="7" name="TextBox 6">
            <a:extLst>
              <a:ext uri="{FF2B5EF4-FFF2-40B4-BE49-F238E27FC236}">
                <a16:creationId xmlns:a16="http://schemas.microsoft.com/office/drawing/2014/main" id="{7C94E58A-E8A5-4C13-86BD-C40CDEA482AE}"/>
              </a:ext>
            </a:extLst>
          </p:cNvPr>
          <p:cNvSpPr txBox="1"/>
          <p:nvPr/>
        </p:nvSpPr>
        <p:spPr>
          <a:xfrm>
            <a:off x="3290872" y="11737"/>
            <a:ext cx="6245045" cy="2400657"/>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a:ln>
                  <a:noFill/>
                </a:ln>
                <a:effectLst/>
                <a:uLnTx/>
                <a:uFillTx/>
                <a:latin typeface="Abadi" panose="020B0604020104020204" pitchFamily="34" charset="0"/>
              </a:rPr>
              <a:t>3.Use and abuse of animals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latin typeface="Abadi" panose="020B0604020104020204" pitchFamily="34" charset="0"/>
              </a:rPr>
              <a:t>Many medicines are tested on animals before they can be used on humans to ensure that they are safe.  This is very controversial because many people think that it cruel and unnecessary.  However others believe that animal experimentation is necessary to make breakthroughs in science and technology, and to manufacture effective cures.  For example many surgical procedures such as transplantation surgery were traditionally perfected on animals.  </a:t>
            </a:r>
          </a:p>
          <a:p>
            <a:pPr marL="0" marR="0" lvl="0" indent="0" defTabSz="914400" rtl="0" eaLnBrk="1" fontAlgn="auto" latinLnBrk="0" hangingPunct="1">
              <a:lnSpc>
                <a:spcPct val="100000"/>
              </a:lnSpc>
              <a:spcBef>
                <a:spcPts val="0"/>
              </a:spcBef>
              <a:spcAft>
                <a:spcPts val="0"/>
              </a:spcAft>
              <a:buClrTx/>
              <a:buSzTx/>
              <a:buFontTx/>
              <a:buNone/>
              <a:tabLst/>
              <a:defRPr/>
            </a:pPr>
            <a:r>
              <a:rPr lang="en-US" sz="900" b="1" dirty="0">
                <a:latin typeface="Abadi" panose="020B0604020104020204" pitchFamily="34" charset="0"/>
              </a:rPr>
              <a:t>Vivisection: </a:t>
            </a:r>
            <a:r>
              <a:rPr lang="en-US" sz="900" dirty="0">
                <a:latin typeface="Abadi" panose="020B0604020104020204" pitchFamily="34" charset="0"/>
              </a:rPr>
              <a:t>Testing on animals for medical purposes.</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Cosmetic testing: </a:t>
            </a:r>
            <a:r>
              <a:rPr lang="en-US" sz="900" dirty="0">
                <a:latin typeface="Abadi" panose="020B0604020104020204" pitchFamily="34" charset="0"/>
              </a:rPr>
              <a:t>Testing on animals for the purpose of developing cosmetics safe for humans. Currently illegal in the UK.</a:t>
            </a:r>
          </a:p>
          <a:p>
            <a:pPr marL="0" marR="0" lvl="0" indent="0" defTabSz="914400" rtl="0" eaLnBrk="1" fontAlgn="auto" latinLnBrk="0" hangingPunct="1">
              <a:lnSpc>
                <a:spcPct val="100000"/>
              </a:lnSpc>
              <a:spcBef>
                <a:spcPts val="0"/>
              </a:spcBef>
              <a:spcAft>
                <a:spcPts val="0"/>
              </a:spcAft>
              <a:buClrTx/>
              <a:buSzTx/>
              <a:buFontTx/>
              <a:buNone/>
              <a:tabLst/>
              <a:defRPr/>
            </a:pPr>
            <a:r>
              <a:rPr lang="en-US" sz="900" dirty="0">
                <a:latin typeface="Abadi" panose="020B0604020104020204" pitchFamily="34" charset="0"/>
              </a:rPr>
              <a:t>Christians and Buddhists often believe that it is required and necessary to save human lives. However, the principle of </a:t>
            </a:r>
            <a:r>
              <a:rPr lang="en-US" sz="900" dirty="0" err="1">
                <a:latin typeface="Abadi" panose="020B0604020104020204" pitchFamily="34" charset="0"/>
              </a:rPr>
              <a:t>Kamma</a:t>
            </a:r>
            <a:r>
              <a:rPr lang="en-US" sz="900" dirty="0">
                <a:latin typeface="Abadi" panose="020B0604020104020204" pitchFamily="34" charset="0"/>
              </a:rPr>
              <a:t> teaches that causing pain to animals is unskillful and can lead to bad suffering. The Eightfold path also reinforces this and teaches that Buddhists should refrain from activities which cause harm to others. </a:t>
            </a:r>
            <a:endParaRPr kumimoji="0" lang="en-US" sz="900" i="0" u="none" strike="noStrike" kern="1200" cap="none" spc="0" normalizeH="0" baseline="0" noProof="0" dirty="0">
              <a:ln>
                <a:noFill/>
              </a:ln>
              <a:effectLst/>
              <a:uLnTx/>
              <a:uFillTx/>
              <a:latin typeface="Abadi" panose="020B0604020104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effectLst/>
                <a:uLnTx/>
                <a:uFillTx/>
                <a:latin typeface="Abadi" panose="020B0604020104020204" pitchFamily="34" charset="0"/>
              </a:rPr>
              <a:t>Christians are allowed to eat meat in their diets. ‘Everything which lives and moves will be food for you.’</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effectLst/>
                <a:uLnTx/>
                <a:uFillTx/>
                <a:latin typeface="Abadi" panose="020B0604020104020204" pitchFamily="34" charset="0"/>
              </a:rPr>
              <a:t>Many Buddhists are </a:t>
            </a:r>
            <a:r>
              <a:rPr lang="en-US" sz="1000" dirty="0">
                <a:latin typeface="Abadi" panose="020B0604020104020204" pitchFamily="34" charset="0"/>
              </a:rPr>
              <a:t>vegan or vegetarian because this reduces harm to animals. Some scriptures state they should not eat meat or fish. However, the Dalai Lama sometimes eats meat when travelling.</a:t>
            </a:r>
            <a:endParaRPr kumimoji="0" lang="en-US" sz="1000" b="0" i="0" u="none" strike="noStrike" kern="1200" cap="none" spc="0" normalizeH="0" baseline="0" noProof="0" dirty="0">
              <a:ln>
                <a:noFill/>
              </a:ln>
              <a:effectLst/>
              <a:uLnTx/>
              <a:uFillTx/>
              <a:latin typeface="Abadi" panose="020B0604020104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effectLst/>
                <a:uLnTx/>
                <a:uFillTx/>
                <a:latin typeface="Abadi" panose="020B0604020104020204" pitchFamily="34" charset="0"/>
              </a:rPr>
              <a:t>Vegetarian</a:t>
            </a:r>
            <a:r>
              <a:rPr kumimoji="0" lang="en-US" sz="1000" b="0" i="0" u="none" strike="noStrike" kern="1200" cap="none" spc="0" normalizeH="0" baseline="0" noProof="0" dirty="0">
                <a:ln>
                  <a:noFill/>
                </a:ln>
                <a:effectLst/>
                <a:uLnTx/>
                <a:uFillTx/>
                <a:latin typeface="Abadi" panose="020B0604020104020204" pitchFamily="34" charset="0"/>
              </a:rPr>
              <a:t>: a person who does not eat meat.</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effectLst/>
                <a:uLnTx/>
                <a:uFillTx/>
                <a:latin typeface="Abadi" panose="020B0604020104020204" pitchFamily="34" charset="0"/>
              </a:rPr>
              <a:t>Vegan: </a:t>
            </a:r>
            <a:r>
              <a:rPr kumimoji="0" lang="en-US" sz="1000" b="0" i="0" u="none" strike="noStrike" kern="1200" cap="none" spc="0" normalizeH="0" baseline="0" noProof="0" dirty="0">
                <a:ln>
                  <a:noFill/>
                </a:ln>
                <a:effectLst/>
                <a:uLnTx/>
                <a:uFillTx/>
                <a:latin typeface="Abadi" panose="020B0604020104020204" pitchFamily="34" charset="0"/>
              </a:rPr>
              <a:t>a person who does not use or eat any animal product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effectLst/>
                <a:uLnTx/>
                <a:uFillTx/>
                <a:latin typeface="Abadi" panose="020B0604020104020204" pitchFamily="34" charset="0"/>
              </a:rPr>
              <a:t>“The righteous care for the needs of their animals.”</a:t>
            </a:r>
          </a:p>
        </p:txBody>
      </p:sp>
      <p:sp>
        <p:nvSpPr>
          <p:cNvPr id="8" name="TextBox 7">
            <a:extLst>
              <a:ext uri="{FF2B5EF4-FFF2-40B4-BE49-F238E27FC236}">
                <a16:creationId xmlns:a16="http://schemas.microsoft.com/office/drawing/2014/main" id="{C232951E-126C-4DF6-B34B-01C8724FDD3F}"/>
              </a:ext>
            </a:extLst>
          </p:cNvPr>
          <p:cNvSpPr txBox="1"/>
          <p:nvPr/>
        </p:nvSpPr>
        <p:spPr>
          <a:xfrm>
            <a:off x="3290874" y="2418984"/>
            <a:ext cx="6234244" cy="1754326"/>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a:ln>
                  <a:noFill/>
                </a:ln>
                <a:effectLst/>
                <a:uLnTx/>
                <a:uFillTx/>
                <a:latin typeface="Abadi" panose="020B0604020104020204" pitchFamily="34" charset="0"/>
              </a:rPr>
              <a:t>4.Abortion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latin typeface="Abadi" panose="020B0604020104020204" pitchFamily="34" charset="0"/>
              </a:rPr>
              <a:t>The law defines abortion as </a:t>
            </a:r>
            <a:r>
              <a:rPr kumimoji="0" lang="en-US" sz="900" b="1" i="0" u="none" strike="noStrike" kern="1200" cap="none" spc="0" normalizeH="0" baseline="0" noProof="0" dirty="0">
                <a:ln>
                  <a:noFill/>
                </a:ln>
                <a:effectLst/>
                <a:uLnTx/>
                <a:uFillTx/>
                <a:latin typeface="Abadi" panose="020B0604020104020204" pitchFamily="34" charset="0"/>
              </a:rPr>
              <a:t>“</a:t>
            </a:r>
            <a:r>
              <a:rPr kumimoji="0" lang="en-US" sz="900" b="1" i="1" u="none" strike="noStrike" kern="1200" cap="none" spc="0" normalizeH="0" baseline="0" noProof="0" dirty="0">
                <a:ln>
                  <a:noFill/>
                </a:ln>
                <a:effectLst/>
                <a:uLnTx/>
                <a:uFillTx/>
                <a:latin typeface="Abadi" panose="020B0604020104020204" pitchFamily="34" charset="0"/>
              </a:rPr>
              <a:t>the deliberate expulsion of a foetus from the womb, with the intention of destroying it”</a:t>
            </a:r>
            <a:r>
              <a:rPr kumimoji="0" lang="en-US" sz="900" b="1" i="0" u="none" strike="noStrike" kern="1200" cap="none" spc="0" normalizeH="0" baseline="0" noProof="0" dirty="0">
                <a:ln>
                  <a:noFill/>
                </a:ln>
                <a:effectLst/>
                <a:uLnTx/>
                <a:uFillTx/>
                <a:latin typeface="Abadi" panose="020B0604020104020204" pitchFamily="34" charset="0"/>
              </a:rPr>
              <a:t>.  </a:t>
            </a:r>
            <a:r>
              <a:rPr kumimoji="0" lang="en-US" sz="900" b="0" i="0" u="none" strike="noStrike" kern="1200" cap="none" spc="0" normalizeH="0" baseline="0" noProof="0" dirty="0">
                <a:ln>
                  <a:noFill/>
                </a:ln>
                <a:effectLst/>
                <a:uLnTx/>
                <a:uFillTx/>
                <a:latin typeface="Abadi" panose="020B0604020104020204" pitchFamily="34" charset="0"/>
              </a:rPr>
              <a:t>In the UK abortion is allowed up until 24 weeks of a pregnancy under special circumstances, i.e. if two registered doctors agree that there is a danger to the women’s mental or physical health, the foetus will be born with disabilities, or the mental or physical health of existing children will be put at risk. Some people do not believe that abortion is right because it means terminating the life of an unborn child.  However, many people believe that it is the woman who should have the choice as to what happens to her body is her own choice (autonomy).  There are also circumstances such as rape, genetic abnormalities or failed contraception which cause debate on both sides of the argument. In Buddhism, abortion goes against the first moral precept and therefore is seen as wrong. However, opinions can differ, particularly if the child can be born with defects or the mothers' life is at risk.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Pro-Life: </a:t>
            </a:r>
            <a:r>
              <a:rPr kumimoji="0" lang="en-US" sz="900" b="0" i="0" u="none" strike="noStrike" kern="1200" cap="none" spc="0" normalizeH="0" baseline="0" noProof="0" dirty="0">
                <a:ln>
                  <a:noFill/>
                </a:ln>
                <a:effectLst/>
                <a:uLnTx/>
                <a:uFillTx/>
                <a:latin typeface="Abadi" panose="020B0604020104020204" pitchFamily="34" charset="0"/>
              </a:rPr>
              <a:t>term used for arguments against abortion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Pro-choice: </a:t>
            </a:r>
            <a:r>
              <a:rPr kumimoji="0" lang="en-US" sz="900" b="0" i="0" u="none" strike="noStrike" kern="1200" cap="none" spc="0" normalizeH="0" baseline="0" noProof="0" dirty="0">
                <a:ln>
                  <a:noFill/>
                </a:ln>
                <a:effectLst/>
                <a:uLnTx/>
                <a:uFillTx/>
                <a:latin typeface="Abadi" panose="020B0604020104020204" pitchFamily="34" charset="0"/>
              </a:rPr>
              <a:t>arguments in favour of having the CHOICE to choose an abortion</a:t>
            </a:r>
          </a:p>
        </p:txBody>
      </p:sp>
      <p:sp>
        <p:nvSpPr>
          <p:cNvPr id="11" name="Rectangle 10">
            <a:extLst>
              <a:ext uri="{FF2B5EF4-FFF2-40B4-BE49-F238E27FC236}">
                <a16:creationId xmlns:a16="http://schemas.microsoft.com/office/drawing/2014/main" id="{41AF5472-DDC1-4FAF-9564-6479F4FAEC81}"/>
              </a:ext>
            </a:extLst>
          </p:cNvPr>
          <p:cNvSpPr/>
          <p:nvPr/>
        </p:nvSpPr>
        <p:spPr>
          <a:xfrm>
            <a:off x="3301675" y="4177537"/>
            <a:ext cx="6234243" cy="1169551"/>
          </a:xfrm>
          <a:prstGeom prst="rect">
            <a:avLst/>
          </a:prstGeom>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sng" strike="noStrike" kern="1200" cap="none" spc="0" normalizeH="0" baseline="0" noProof="0" dirty="0">
                <a:ln>
                  <a:noFill/>
                </a:ln>
                <a:effectLst/>
                <a:uLnTx/>
                <a:uFillTx/>
                <a:latin typeface="Abadi" panose="020B0604020104020204" pitchFamily="34" charset="0"/>
                <a:ea typeface="Bradley Hand" charset="0"/>
                <a:cs typeface="Bradley Hand" charset="0"/>
              </a:rPr>
              <a:t>5 . Stewardship and Dominion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ea typeface="Bradley Hand" charset="0"/>
                <a:cs typeface="Bradley Hand" charset="0"/>
              </a:rPr>
              <a:t>Stewardship</a:t>
            </a:r>
            <a:r>
              <a:rPr kumimoji="0" lang="en-GB" sz="1000" b="0" i="0" u="none" strike="noStrike" kern="1200" cap="none" spc="0" normalizeH="0" baseline="0" noProof="0" dirty="0">
                <a:ln>
                  <a:noFill/>
                </a:ln>
                <a:effectLst/>
                <a:uLnTx/>
                <a:uFillTx/>
                <a:latin typeface="Abadi" panose="020B0604020104020204" pitchFamily="34" charset="0"/>
                <a:ea typeface="Bradley Hand" charset="0"/>
                <a:cs typeface="Bradley Hand" charset="0"/>
              </a:rPr>
              <a:t>: the idea that God created the world and that humans have a responsibility to look after 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ea typeface="Bradley Hand" charset="0"/>
                <a:cs typeface="Bradley Hand" charset="0"/>
              </a:rPr>
              <a:t>Dominion</a:t>
            </a:r>
            <a:r>
              <a:rPr kumimoji="0" lang="en-GB" sz="1000" b="0" i="0" u="none" strike="noStrike" kern="1200" cap="none" spc="0" normalizeH="0" baseline="0" noProof="0" dirty="0">
                <a:ln>
                  <a:noFill/>
                </a:ln>
                <a:effectLst/>
                <a:uLnTx/>
                <a:uFillTx/>
                <a:latin typeface="Abadi" panose="020B0604020104020204" pitchFamily="34" charset="0"/>
                <a:ea typeface="Bradley Hand" charset="0"/>
                <a:cs typeface="Bradley Hand" charset="0"/>
              </a:rPr>
              <a:t>: the belief that God gave humans the right to rule the world and the species in it.</a:t>
            </a:r>
          </a:p>
          <a:p>
            <a:pPr algn="ctr">
              <a:defRPr/>
            </a:pPr>
            <a:r>
              <a:rPr lang="en-GB" sz="1000" b="1" dirty="0">
                <a:latin typeface="Abadi" panose="020B0604020104020204" pitchFamily="34" charset="0"/>
                <a:ea typeface="Bradley Hand" charset="0"/>
                <a:cs typeface="Bradley Hand" charset="0"/>
              </a:rPr>
              <a:t>“Rule over the birds of the air and the fish of the sea, and every other creature.’</a:t>
            </a:r>
            <a:endParaRPr kumimoji="0" lang="en-GB" sz="1000" b="0" i="0" u="none" strike="noStrike" kern="1200" cap="none" spc="0" normalizeH="0" baseline="0" noProof="0" dirty="0">
              <a:ln>
                <a:noFill/>
              </a:ln>
              <a:effectLst/>
              <a:uLnTx/>
              <a:uFillTx/>
              <a:latin typeface="Abadi" panose="020B0604020104020204" pitchFamily="34" charset="0"/>
              <a:ea typeface="Bradley Hand" charset="0"/>
              <a:cs typeface="Bradley Hand"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ea typeface="Bradley Hand" charset="0"/>
                <a:cs typeface="Bradley Hand" charset="0"/>
              </a:rPr>
              <a:t>Buddhism:</a:t>
            </a:r>
            <a:r>
              <a:rPr kumimoji="0" lang="en-GB" sz="1000" i="0" u="none" strike="noStrike" kern="1200" cap="none" spc="0" normalizeH="0" baseline="0" noProof="0" dirty="0">
                <a:ln>
                  <a:noFill/>
                </a:ln>
                <a:effectLst/>
                <a:uLnTx/>
                <a:uFillTx/>
                <a:latin typeface="Abadi" panose="020B0604020104020204" pitchFamily="34" charset="0"/>
                <a:ea typeface="Bradley Hand" charset="0"/>
                <a:cs typeface="Bradley Hand" charset="0"/>
              </a:rPr>
              <a:t> Often take an interest in the environment as its abuse can cause suffering. </a:t>
            </a:r>
            <a:endParaRPr kumimoji="0" lang="en-GB" sz="1000" b="1" i="0" u="none" strike="noStrike" kern="1200" cap="none" spc="0" normalizeH="0" baseline="0" noProof="0" dirty="0">
              <a:ln>
                <a:noFill/>
              </a:ln>
              <a:effectLst/>
              <a:uLnTx/>
              <a:uFillTx/>
              <a:latin typeface="Abadi" panose="020B0604020104020204" pitchFamily="34" charset="0"/>
              <a:ea typeface="Bradley Hand" charset="0"/>
              <a:cs typeface="Bradley Hand"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latin typeface="Abadi" panose="020B0604020104020204" pitchFamily="34" charset="0"/>
                <a:ea typeface="Bradley Hand" charset="0"/>
                <a:cs typeface="Bradley Hand" charset="0"/>
              </a:rPr>
              <a:t>Non renewable: </a:t>
            </a:r>
            <a:r>
              <a:rPr lang="en-GB" sz="1000" dirty="0">
                <a:latin typeface="Abadi" panose="020B0604020104020204" pitchFamily="34" charset="0"/>
                <a:ea typeface="Bradley Hand" charset="0"/>
                <a:cs typeface="Bradley Hand" charset="0"/>
              </a:rPr>
              <a:t>Resources which cannot be restocked in our lifetime – coal, gas and oil.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effectLst/>
                <a:uLnTx/>
                <a:uFillTx/>
                <a:latin typeface="Abadi" panose="020B0604020104020204" pitchFamily="34" charset="0"/>
                <a:ea typeface="Bradley Hand" charset="0"/>
                <a:cs typeface="Bradley Hand" charset="0"/>
              </a:rPr>
              <a:t>Renewable: </a:t>
            </a:r>
            <a:r>
              <a:rPr kumimoji="0" lang="en-GB" sz="1000" i="0" u="none" strike="noStrike" kern="1200" cap="none" spc="0" normalizeH="0" baseline="0" noProof="0" dirty="0">
                <a:ln>
                  <a:noFill/>
                </a:ln>
                <a:effectLst/>
                <a:uLnTx/>
                <a:uFillTx/>
                <a:latin typeface="Abadi" panose="020B0604020104020204" pitchFamily="34" charset="0"/>
                <a:ea typeface="Bradley Hand" charset="0"/>
                <a:cs typeface="Bradley Hand" charset="0"/>
              </a:rPr>
              <a:t>Resources which can be restocked comfortably in our lifetime – solar, tidal and wind energy.</a:t>
            </a:r>
            <a:endParaRPr kumimoji="0" lang="en-GB" sz="1000" b="1" i="0" u="none" strike="noStrike" kern="1200" cap="none" spc="0" normalizeH="0" baseline="0" noProof="0" dirty="0">
              <a:ln>
                <a:noFill/>
              </a:ln>
              <a:effectLst/>
              <a:uLnTx/>
              <a:uFillTx/>
              <a:latin typeface="Abadi" panose="020B0604020104020204" pitchFamily="34" charset="0"/>
              <a:ea typeface="Bradley Hand" charset="0"/>
              <a:cs typeface="Bradley Hand" charset="0"/>
            </a:endParaRPr>
          </a:p>
        </p:txBody>
      </p:sp>
      <p:sp>
        <p:nvSpPr>
          <p:cNvPr id="12" name="TextBox 11">
            <a:extLst>
              <a:ext uri="{FF2B5EF4-FFF2-40B4-BE49-F238E27FC236}">
                <a16:creationId xmlns:a16="http://schemas.microsoft.com/office/drawing/2014/main" id="{28F85E93-E67C-487E-9B8B-A8498AB6FD32}"/>
              </a:ext>
            </a:extLst>
          </p:cNvPr>
          <p:cNvSpPr txBox="1"/>
          <p:nvPr/>
        </p:nvSpPr>
        <p:spPr>
          <a:xfrm>
            <a:off x="9510962" y="-8323"/>
            <a:ext cx="2666882" cy="4054956"/>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50" b="0" i="0" u="sng" strike="noStrike" kern="1200" cap="none" spc="0" normalizeH="0" baseline="0" noProof="0" dirty="0">
                <a:ln>
                  <a:noFill/>
                </a:ln>
                <a:effectLst/>
                <a:uLnTx/>
                <a:uFillTx/>
                <a:latin typeface="Abadi" panose="020B0604020104020204" pitchFamily="34" charset="0"/>
              </a:rPr>
              <a:t>7. Origins of the Universe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effectLst/>
                <a:uLnTx/>
                <a:uFillTx/>
                <a:latin typeface="Abadi" panose="020B0604020104020204" pitchFamily="34" charset="0"/>
              </a:rPr>
              <a:t>Some Christians believe that the universe was created by God in 7 days.  This is described in the Bible in the book of </a:t>
            </a:r>
            <a:r>
              <a:rPr kumimoji="0" lang="en-US" sz="800" b="1" i="0" u="none" strike="noStrike" kern="1200" cap="none" spc="0" normalizeH="0" baseline="0" noProof="0" dirty="0">
                <a:ln>
                  <a:noFill/>
                </a:ln>
                <a:effectLst/>
                <a:uLnTx/>
                <a:uFillTx/>
                <a:latin typeface="Abadi" panose="020B0604020104020204" pitchFamily="34" charset="0"/>
              </a:rPr>
              <a:t>Genesis.</a:t>
            </a:r>
            <a:r>
              <a:rPr kumimoji="0" lang="en-US" sz="800" b="0" i="0" u="none" strike="noStrike" kern="1200" cap="none" spc="0" normalizeH="0" baseline="0" noProof="0" dirty="0">
                <a:ln>
                  <a:noFill/>
                </a:ln>
                <a:effectLst/>
                <a:uLnTx/>
                <a:uFillTx/>
                <a:latin typeface="Abadi" panose="020B0604020104020204" pitchFamily="34" charset="0"/>
              </a:rPr>
              <a:t>  The Bible says that Adam and Eve were the first man and women.  Christians who believe the literal truth of the Bible are known as </a:t>
            </a:r>
            <a:r>
              <a:rPr kumimoji="0" lang="en-US" sz="800" b="1" i="0" u="none" strike="noStrike" kern="1200" cap="none" spc="0" normalizeH="0" baseline="0" noProof="0" dirty="0">
                <a:ln>
                  <a:noFill/>
                </a:ln>
                <a:effectLst/>
                <a:uLnTx/>
                <a:uFillTx/>
                <a:latin typeface="Abadi" panose="020B0604020104020204" pitchFamily="34" charset="0"/>
              </a:rPr>
              <a:t>Creationists. </a:t>
            </a:r>
            <a:r>
              <a:rPr kumimoji="0" lang="en-US" sz="800" b="0" i="0" u="none" strike="noStrike" kern="1200" cap="none" spc="0" normalizeH="0" baseline="0" noProof="0" dirty="0">
                <a:ln>
                  <a:noFill/>
                </a:ln>
                <a:effectLst/>
                <a:uLnTx/>
                <a:uFillTx/>
                <a:latin typeface="Abadi" panose="020B0604020104020204" pitchFamily="34" charset="0"/>
              </a:rPr>
              <a:t>Other Christians think the creation story is a metaphor for the creation of the Universe, but do not believe that the world was created in 7 days.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effectLst/>
                <a:uLnTx/>
                <a:uFillTx/>
                <a:latin typeface="Abadi" panose="020B0604020104020204" pitchFamily="34" charset="0"/>
              </a:rPr>
              <a:t>Scientists believe that the Universe was created billions of years ago and is constantly evolving.  This is known a </a:t>
            </a:r>
            <a:r>
              <a:rPr kumimoji="0" lang="en-US" sz="800" b="1" i="0" u="none" strike="noStrike" kern="1200" cap="none" spc="0" normalizeH="0" baseline="0" noProof="0" dirty="0">
                <a:ln>
                  <a:noFill/>
                </a:ln>
                <a:effectLst/>
                <a:uLnTx/>
                <a:uFillTx/>
                <a:latin typeface="Abadi" panose="020B0604020104020204" pitchFamily="34" charset="0"/>
              </a:rPr>
              <a:t>the Big Bang Theory.  Charles Darwin </a:t>
            </a:r>
            <a:r>
              <a:rPr kumimoji="0" lang="en-US" sz="800" b="0" i="0" u="none" strike="noStrike" kern="1200" cap="none" spc="0" normalizeH="0" baseline="0" noProof="0" dirty="0">
                <a:ln>
                  <a:noFill/>
                </a:ln>
                <a:effectLst/>
                <a:uLnTx/>
                <a:uFillTx/>
                <a:latin typeface="Abadi" panose="020B0604020104020204" pitchFamily="34" charset="0"/>
              </a:rPr>
              <a:t>was a famous scientist who came up with the theories of evolution and natural selection. This theory explains that humans are descended from apes and that species are constantly evolving to adapt to their changing environment.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1" dirty="0">
                <a:latin typeface="Abadi" panose="020B0604020104020204" pitchFamily="34" charset="0"/>
              </a:rPr>
              <a:t>The origins of human life: Evolution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i="0" u="none" strike="noStrike" kern="1200" cap="none" spc="0" normalizeH="0" baseline="0" noProof="0" dirty="0">
                <a:ln>
                  <a:noFill/>
                </a:ln>
                <a:effectLst/>
                <a:uLnTx/>
                <a:uFillTx/>
                <a:latin typeface="Abadi" panose="020B0604020104020204" pitchFamily="34" charset="0"/>
              </a:rPr>
              <a:t>The evolution theory confirms that humans were not created in a day as per the Genesis story. Instead, they developed from single cell</a:t>
            </a:r>
            <a:r>
              <a:rPr lang="en-US" sz="800" dirty="0">
                <a:latin typeface="Abadi" panose="020B0604020104020204" pitchFamily="34" charset="0"/>
              </a:rPr>
              <a:t>ed beings over millions of years. This, for scientists, is proven by fossils and the fact many animals continue to evolve.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latin typeface="Abadi" panose="020B0604020104020204" pitchFamily="34" charset="0"/>
              </a:rPr>
              <a:t>Natural selection: The theory that species breed in order to receive desired characteristics. Those with poor characteristics die out. This is survival of the fittest.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i="0" u="none" strike="noStrike" kern="1200" cap="none" spc="0" normalizeH="0" baseline="0" noProof="0" dirty="0">
                <a:ln>
                  <a:noFill/>
                </a:ln>
                <a:effectLst/>
                <a:uLnTx/>
                <a:uFillTx/>
                <a:latin typeface="Abadi" panose="020B0604020104020204" pitchFamily="34" charset="0"/>
              </a:rPr>
              <a:t>Buddhists are not concerned with the origins of the universe. They may accept the big ban</a:t>
            </a:r>
            <a:r>
              <a:rPr lang="en-US" sz="800" dirty="0">
                <a:latin typeface="Abadi" panose="020B0604020104020204" pitchFamily="34" charset="0"/>
              </a:rPr>
              <a:t>g theory, but are more concerned with finding a way out of suffering. For example, the story where a man is hit with the </a:t>
            </a:r>
            <a:r>
              <a:rPr lang="en-US" sz="800" dirty="0" err="1">
                <a:latin typeface="Abadi" panose="020B0604020104020204" pitchFamily="34" charset="0"/>
              </a:rPr>
              <a:t>posion</a:t>
            </a:r>
            <a:r>
              <a:rPr lang="en-US" sz="800" dirty="0">
                <a:latin typeface="Abadi" panose="020B0604020104020204" pitchFamily="34" charset="0"/>
              </a:rPr>
              <a:t> arrow. It is more important to stop the suffering, than find out where it came from.</a:t>
            </a:r>
            <a:endParaRPr kumimoji="0" lang="en-US" sz="800" i="0" u="none" strike="noStrike" kern="1200" cap="none" spc="0" normalizeH="0" baseline="0" noProof="0" dirty="0">
              <a:ln>
                <a:noFill/>
              </a:ln>
              <a:effectLst/>
              <a:uLnTx/>
              <a:uFillTx/>
              <a:latin typeface="Abadi" panose="020B0604020104020204" pitchFamily="34" charset="0"/>
            </a:endParaRPr>
          </a:p>
        </p:txBody>
      </p:sp>
      <p:sp>
        <p:nvSpPr>
          <p:cNvPr id="13" name="TextBox 12">
            <a:extLst>
              <a:ext uri="{FF2B5EF4-FFF2-40B4-BE49-F238E27FC236}">
                <a16:creationId xmlns:a16="http://schemas.microsoft.com/office/drawing/2014/main" id="{A69689FE-9523-484D-8043-FAE98EAF67BA}"/>
              </a:ext>
            </a:extLst>
          </p:cNvPr>
          <p:cNvSpPr txBox="1"/>
          <p:nvPr/>
        </p:nvSpPr>
        <p:spPr>
          <a:xfrm>
            <a:off x="4680284" y="5356349"/>
            <a:ext cx="4844834" cy="1477328"/>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sng" strike="noStrike" kern="1200" cap="none" spc="0" normalizeH="0" baseline="0" noProof="0" dirty="0">
                <a:ln>
                  <a:noFill/>
                </a:ln>
                <a:effectLst/>
                <a:uLnTx/>
                <a:uFillTx/>
                <a:latin typeface="Abadi" panose="020B0604020104020204" pitchFamily="34" charset="0"/>
              </a:rPr>
              <a:t>6. Use and abuse of environment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effectLst/>
                <a:uLnTx/>
                <a:uFillTx/>
                <a:latin typeface="Abadi" panose="020B0604020104020204" pitchFamily="34" charset="0"/>
              </a:rPr>
              <a:t>There are several types of pollution including; air, land and water. These are caused by poor disposal of waste, dumping waste into the oceans, and through fumes coming from factories and transport. These types of  pollution are a real threat to life on earth and lead to climate change,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effectLst/>
                <a:uLnTx/>
                <a:uFillTx/>
                <a:latin typeface="Abadi" panose="020B0604020104020204" pitchFamily="34" charset="0"/>
              </a:rPr>
              <a:t>Religious response: </a:t>
            </a:r>
            <a:r>
              <a:rPr kumimoji="0" lang="en-US" sz="1000" b="0" i="0" u="none" strike="noStrike" kern="1200" cap="none" spc="0" normalizeH="0" baseline="0" noProof="0" dirty="0">
                <a:ln>
                  <a:noFill/>
                </a:ln>
                <a:effectLst/>
                <a:uLnTx/>
                <a:uFillTx/>
                <a:latin typeface="Abadi" panose="020B0604020104020204" pitchFamily="34" charset="0"/>
              </a:rPr>
              <a:t>Christian groups such as ‘Alliance of Religions and Conservation’ and ‘Friends of the Earth’, all work towards protecting the Earth (God’s creation) and encouraging others to. Buddhists too support these causes as they believe a poor earth causes suffering for others. For example, through pollution or deforestation.</a:t>
            </a:r>
            <a:endParaRPr kumimoji="0" lang="en-US" sz="1000" b="1" i="0" u="none" strike="noStrike" kern="1200" cap="none" spc="0" normalizeH="0" baseline="0" noProof="0" dirty="0">
              <a:ln>
                <a:noFill/>
              </a:ln>
              <a:effectLst/>
              <a:uLnTx/>
              <a:uFillTx/>
              <a:latin typeface="Abadi" panose="020B0604020104020204" pitchFamily="34" charset="0"/>
            </a:endParaRPr>
          </a:p>
        </p:txBody>
      </p:sp>
      <p:sp>
        <p:nvSpPr>
          <p:cNvPr id="14" name="TextBox 13">
            <a:extLst>
              <a:ext uri="{FF2B5EF4-FFF2-40B4-BE49-F238E27FC236}">
                <a16:creationId xmlns:a16="http://schemas.microsoft.com/office/drawing/2014/main" id="{CB21D83B-87A6-4D7A-88BA-4EE70D20F208}"/>
              </a:ext>
            </a:extLst>
          </p:cNvPr>
          <p:cNvSpPr txBox="1"/>
          <p:nvPr/>
        </p:nvSpPr>
        <p:spPr>
          <a:xfrm>
            <a:off x="9510961" y="3832532"/>
            <a:ext cx="2666882" cy="1200329"/>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a:ln>
                  <a:noFill/>
                </a:ln>
                <a:effectLst/>
                <a:uLnTx/>
                <a:uFillTx/>
                <a:latin typeface="Abadi" panose="020B0604020104020204" pitchFamily="34" charset="0"/>
              </a:rPr>
              <a:t>8. Quality and Value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Quality of life: </a:t>
            </a:r>
            <a:r>
              <a:rPr kumimoji="0" lang="en-US" sz="900" b="0" i="0" u="none" strike="noStrike" kern="1200" cap="none" spc="0" normalizeH="0" baseline="0" noProof="0" dirty="0">
                <a:ln>
                  <a:noFill/>
                </a:ln>
                <a:effectLst/>
                <a:uLnTx/>
                <a:uFillTx/>
                <a:latin typeface="Abadi" panose="020B0604020104020204" pitchFamily="34" charset="0"/>
              </a:rPr>
              <a:t>How good or comfortable life is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effectLst/>
                <a:uLnTx/>
                <a:uFillTx/>
                <a:latin typeface="Abadi" panose="020B0604020104020204" pitchFamily="34" charset="0"/>
              </a:rPr>
              <a:t>Value of life: </a:t>
            </a:r>
            <a:r>
              <a:rPr kumimoji="0" lang="en-US" sz="900" b="0" i="0" u="none" strike="noStrike" kern="1200" cap="none" spc="0" normalizeH="0" baseline="0" noProof="0" dirty="0">
                <a:ln>
                  <a:noFill/>
                </a:ln>
                <a:effectLst/>
                <a:uLnTx/>
                <a:uFillTx/>
                <a:latin typeface="Abadi" panose="020B0604020104020204" pitchFamily="34" charset="0"/>
              </a:rPr>
              <a:t>God gave human life great value, we should respect that in our actions.</a:t>
            </a:r>
            <a:r>
              <a:rPr lang="en-US" sz="900" dirty="0">
                <a:latin typeface="Abadi" panose="020B0604020104020204" pitchFamily="34" charset="0"/>
              </a:rPr>
              <a:t> This explicitly links to the sanctity of life – the view that all life is sacred and a gift from God. </a:t>
            </a:r>
            <a:r>
              <a:rPr kumimoji="0" lang="en-US" sz="900" b="0" i="0" u="none" strike="noStrike" kern="1200" cap="none" spc="0" normalizeH="0" baseline="0" noProof="0" dirty="0">
                <a:ln>
                  <a:noFill/>
                </a:ln>
                <a:effectLst/>
                <a:uLnTx/>
                <a:uFillTx/>
                <a:latin typeface="Abadi" panose="020B0604020104020204" pitchFamily="34" charset="0"/>
              </a:rPr>
              <a:t>Many Christians believe that human life is of supreme </a:t>
            </a:r>
            <a:r>
              <a:rPr kumimoji="0" lang="en-US" sz="900" b="0" i="0" u="none" strike="noStrike" kern="1200" cap="none" spc="0" normalizeH="0" baseline="0" noProof="0" dirty="0" err="1">
                <a:ln>
                  <a:noFill/>
                </a:ln>
                <a:effectLst/>
                <a:uLnTx/>
                <a:uFillTx/>
                <a:latin typeface="Abadi" panose="020B0604020104020204" pitchFamily="34" charset="0"/>
              </a:rPr>
              <a:t>val</a:t>
            </a:r>
            <a:r>
              <a:rPr lang="en-US" sz="900" dirty="0" err="1">
                <a:latin typeface="Abadi" panose="020B0604020104020204" pitchFamily="34" charset="0"/>
              </a:rPr>
              <a:t>ue</a:t>
            </a:r>
            <a:r>
              <a:rPr lang="en-US" sz="900" dirty="0">
                <a:latin typeface="Abadi" panose="020B0604020104020204" pitchFamily="34" charset="0"/>
              </a:rPr>
              <a:t> as we are made in the ‘image of God.’</a:t>
            </a:r>
            <a:endParaRPr kumimoji="0" lang="en-US" sz="900" b="0" i="0" u="none" strike="noStrike" kern="1200" cap="none" spc="0" normalizeH="0" baseline="0" noProof="0" dirty="0">
              <a:ln>
                <a:noFill/>
              </a:ln>
              <a:effectLst/>
              <a:uLnTx/>
              <a:uFillTx/>
              <a:latin typeface="Abadi" panose="020B0604020104020204" pitchFamily="34" charset="0"/>
            </a:endParaRPr>
          </a:p>
        </p:txBody>
      </p:sp>
      <p:sp>
        <p:nvSpPr>
          <p:cNvPr id="15" name="TextBox 14">
            <a:extLst>
              <a:ext uri="{FF2B5EF4-FFF2-40B4-BE49-F238E27FC236}">
                <a16:creationId xmlns:a16="http://schemas.microsoft.com/office/drawing/2014/main" id="{1BFD0364-C37B-4201-889E-1A682C49BEFC}"/>
              </a:ext>
            </a:extLst>
          </p:cNvPr>
          <p:cNvSpPr txBox="1"/>
          <p:nvPr/>
        </p:nvSpPr>
        <p:spPr>
          <a:xfrm>
            <a:off x="9492455" y="5032861"/>
            <a:ext cx="2666882" cy="1831271"/>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a:ln>
                  <a:noFill/>
                </a:ln>
                <a:effectLst/>
                <a:uLnTx/>
                <a:uFillTx/>
                <a:latin typeface="Abadi" panose="020B0604020104020204" pitchFamily="34" charset="0"/>
              </a:rPr>
              <a:t>9. Death and the afterlife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effectLst/>
                <a:uLnTx/>
                <a:uFillTx/>
                <a:latin typeface="Abadi" panose="020B0604020104020204" pitchFamily="34" charset="0"/>
              </a:rPr>
              <a:t>Christians believe that the result on our actions in life lead to where you will spend eternity. Judgment is very important in both faiths,  and both believe you should spend your time on earth trying to achieve a place in heaven or paradise.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latin typeface="Abadi" panose="020B0604020104020204" pitchFamily="34" charset="0"/>
              </a:rPr>
              <a:t>Catholics believe in purgatory; a mid point to cleanse suffering. This is because they believe in </a:t>
            </a:r>
            <a:r>
              <a:rPr lang="en-US" sz="800" u="sng" dirty="0">
                <a:latin typeface="Abadi" panose="020B0604020104020204" pitchFamily="34" charset="0"/>
              </a:rPr>
              <a:t>salvation through grace.</a:t>
            </a:r>
            <a:r>
              <a:rPr lang="en-US" sz="800" dirty="0">
                <a:latin typeface="Abadi" panose="020B0604020104020204" pitchFamily="34" charset="0"/>
              </a:rPr>
              <a:t> The view that belief is the only factor necessary to get to heaven.</a:t>
            </a:r>
            <a:endParaRPr kumimoji="0" lang="en-US" sz="800" b="0" i="0" u="none" strike="noStrike" kern="1200" cap="none" spc="0" normalizeH="0" baseline="0" noProof="0" dirty="0">
              <a:ln>
                <a:noFill/>
              </a:ln>
              <a:effectLst/>
              <a:uLnTx/>
              <a:uFillTx/>
              <a:latin typeface="Abadi" panose="020B06040201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1" dirty="0">
                <a:latin typeface="Abadi" panose="020B0604020104020204" pitchFamily="34" charset="0"/>
              </a:rPr>
              <a:t>“Heaven is a blissful paradise.”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1" dirty="0">
                <a:latin typeface="Abadi" panose="020B0604020104020204" pitchFamily="34" charset="0"/>
              </a:rPr>
              <a:t>Buddhism: </a:t>
            </a:r>
            <a:r>
              <a:rPr lang="en-US" sz="800" dirty="0">
                <a:latin typeface="Abadi" panose="020B0604020104020204" pitchFamily="34" charset="0"/>
              </a:rPr>
              <a:t>Buddhists believe in the cycle of rebirth. Skillful behavior leads to a favorable rebirth. Once a person is enlightened, they are free from future rebirth.</a:t>
            </a:r>
            <a:endParaRPr lang="en-US" sz="800" b="1" dirty="0">
              <a:latin typeface="Abadi" panose="020B0604020104020204" pitchFamily="34" charset="0"/>
            </a:endParaRPr>
          </a:p>
        </p:txBody>
      </p:sp>
      <p:pic>
        <p:nvPicPr>
          <p:cNvPr id="17" name="Picture 2" descr="Willow Script Regular">
            <a:extLst>
              <a:ext uri="{FF2B5EF4-FFF2-40B4-BE49-F238E27FC236}">
                <a16:creationId xmlns:a16="http://schemas.microsoft.com/office/drawing/2014/main" id="{EFEE9EAA-7BD3-41FD-AC0B-A7CCAA1790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3290872" cy="6447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AE493452-1E16-4424-98EF-371574048366}"/>
              </a:ext>
            </a:extLst>
          </p:cNvPr>
          <p:cNvPicPr>
            <a:picLocks noChangeAspect="1"/>
          </p:cNvPicPr>
          <p:nvPr/>
        </p:nvPicPr>
        <p:blipFill>
          <a:blip r:embed="rId3"/>
          <a:stretch>
            <a:fillRect/>
          </a:stretch>
        </p:blipFill>
        <p:spPr>
          <a:xfrm>
            <a:off x="8942441" y="4607074"/>
            <a:ext cx="395652" cy="324758"/>
          </a:xfrm>
          <a:prstGeom prst="rect">
            <a:avLst/>
          </a:prstGeom>
        </p:spPr>
      </p:pic>
      <p:pic>
        <p:nvPicPr>
          <p:cNvPr id="7172" name="Picture 4" descr="Image result for injection black and white">
            <a:extLst>
              <a:ext uri="{FF2B5EF4-FFF2-40B4-BE49-F238E27FC236}">
                <a16:creationId xmlns:a16="http://schemas.microsoft.com/office/drawing/2014/main" id="{F5A17EDE-F813-41B7-A0B8-B1FD166C27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29451" y="1883417"/>
            <a:ext cx="621631" cy="461425"/>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Image result for cross black and white">
            <a:extLst>
              <a:ext uri="{FF2B5EF4-FFF2-40B4-BE49-F238E27FC236}">
                <a16:creationId xmlns:a16="http://schemas.microsoft.com/office/drawing/2014/main" id="{4AB751A1-C819-43BF-9225-9DED1EA9C09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latin typeface="Abadi" panose="020B0604020104020204" pitchFamily="34" charset="0"/>
            </a:endParaRPr>
          </a:p>
        </p:txBody>
      </p:sp>
      <p:pic>
        <p:nvPicPr>
          <p:cNvPr id="9" name="Picture 8">
            <a:extLst>
              <a:ext uri="{FF2B5EF4-FFF2-40B4-BE49-F238E27FC236}">
                <a16:creationId xmlns:a16="http://schemas.microsoft.com/office/drawing/2014/main" id="{7F03791F-591B-439C-9783-B2C56EE04039}"/>
              </a:ext>
            </a:extLst>
          </p:cNvPr>
          <p:cNvPicPr>
            <a:picLocks noChangeAspect="1"/>
          </p:cNvPicPr>
          <p:nvPr/>
        </p:nvPicPr>
        <p:blipFill>
          <a:blip r:embed="rId5"/>
          <a:stretch>
            <a:fillRect/>
          </a:stretch>
        </p:blipFill>
        <p:spPr>
          <a:xfrm>
            <a:off x="104924" y="6316580"/>
            <a:ext cx="681389" cy="517097"/>
          </a:xfrm>
          <a:prstGeom prst="rect">
            <a:avLst/>
          </a:prstGeom>
        </p:spPr>
      </p:pic>
      <p:pic>
        <p:nvPicPr>
          <p:cNvPr id="18" name="Picture 17">
            <a:extLst>
              <a:ext uri="{FF2B5EF4-FFF2-40B4-BE49-F238E27FC236}">
                <a16:creationId xmlns:a16="http://schemas.microsoft.com/office/drawing/2014/main" id="{7A999361-D73A-4B80-B3C7-C8225A227E86}"/>
              </a:ext>
            </a:extLst>
          </p:cNvPr>
          <p:cNvPicPr>
            <a:picLocks noChangeAspect="1"/>
          </p:cNvPicPr>
          <p:nvPr/>
        </p:nvPicPr>
        <p:blipFill>
          <a:blip r:embed="rId6"/>
          <a:stretch>
            <a:fillRect/>
          </a:stretch>
        </p:blipFill>
        <p:spPr>
          <a:xfrm>
            <a:off x="3375631" y="3742696"/>
            <a:ext cx="493321" cy="369389"/>
          </a:xfrm>
          <a:prstGeom prst="rect">
            <a:avLst/>
          </a:prstGeom>
        </p:spPr>
      </p:pic>
    </p:spTree>
    <p:extLst>
      <p:ext uri="{BB962C8B-B14F-4D97-AF65-F5344CB8AC3E}">
        <p14:creationId xmlns:p14="http://schemas.microsoft.com/office/powerpoint/2010/main" val="1106201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FC38DF2-B4BD-4D01-BC6E-2FC19AC457D3}"/>
</file>

<file path=customXml/itemProps2.xml><?xml version="1.0" encoding="utf-8"?>
<ds:datastoreItem xmlns:ds="http://schemas.openxmlformats.org/officeDocument/2006/customXml" ds:itemID="{92272B24-26E0-4BBD-A815-0D4DD78A088E}"/>
</file>

<file path=customXml/itemProps3.xml><?xml version="1.0" encoding="utf-8"?>
<ds:datastoreItem xmlns:ds="http://schemas.openxmlformats.org/officeDocument/2006/customXml" ds:itemID="{E5F925A8-DE3A-4171-A5D7-164BEDA28E32}"/>
</file>

<file path=docProps/app.xml><?xml version="1.0" encoding="utf-8"?>
<Properties xmlns="http://schemas.openxmlformats.org/officeDocument/2006/extended-properties" xmlns:vt="http://schemas.openxmlformats.org/officeDocument/2006/docPropsVTypes">
  <TotalTime>0</TotalTime>
  <Words>1643</Words>
  <Application>Microsoft Office PowerPoint</Application>
  <PresentationFormat>Widescreen</PresentationFormat>
  <Paragraphs>56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Abadi</vt:lpstr>
      <vt:lpstr>Arial</vt:lpstr>
      <vt:lpstr>Calibri</vt:lpstr>
      <vt:lpstr>Calibri Light</vt:lpstr>
      <vt:lpstr>Office Theme</vt:lpstr>
      <vt:lpstr>PowerPoint Presentation</vt:lpstr>
    </vt:vector>
  </TitlesOfParts>
  <Company>Sapientia Education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De La Tour</dc:creator>
  <cp:lastModifiedBy>B De La Tour</cp:lastModifiedBy>
  <cp:revision>1</cp:revision>
  <dcterms:created xsi:type="dcterms:W3CDTF">2025-01-07T08:22:19Z</dcterms:created>
  <dcterms:modified xsi:type="dcterms:W3CDTF">2025-01-07T08:22:47Z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