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1E4E4-889A-D775-B3B0-2F916568AA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9D156A5-9369-5F33-5814-BB0845E109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E19BED6-70CA-89E7-AA89-AA08E2280244}"/>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5" name="Footer Placeholder 4">
            <a:extLst>
              <a:ext uri="{FF2B5EF4-FFF2-40B4-BE49-F238E27FC236}">
                <a16:creationId xmlns:a16="http://schemas.microsoft.com/office/drawing/2014/main" id="{26ECFB54-A319-2CCB-EFB3-0A78B5DDC0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7D96DF-7F2C-5079-6643-7C4756A90B05}"/>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1031913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53F8-3721-7B27-D0B7-D1348D14037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D6F595-3929-DE8E-671F-5E3BEA68AD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B5D555-6E14-0744-BC80-577DCF655CC4}"/>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5" name="Footer Placeholder 4">
            <a:extLst>
              <a:ext uri="{FF2B5EF4-FFF2-40B4-BE49-F238E27FC236}">
                <a16:creationId xmlns:a16="http://schemas.microsoft.com/office/drawing/2014/main" id="{E009E991-A268-1C64-8425-6E652B8F09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9C1589-D4B1-8B40-DEA8-C69A398C1347}"/>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1582536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AD4A75-84DB-F80E-E84B-0022C05D674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5E68422-19AA-660F-7512-6F1CE3F4C3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707737-77A1-28E9-D71C-DF03666CBAD2}"/>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5" name="Footer Placeholder 4">
            <a:extLst>
              <a:ext uri="{FF2B5EF4-FFF2-40B4-BE49-F238E27FC236}">
                <a16:creationId xmlns:a16="http://schemas.microsoft.com/office/drawing/2014/main" id="{9EC910BA-B912-8EBC-8F02-D834F430F8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C3A80D-C7D7-7861-9ACC-E842648947AC}"/>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1840040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903A9-C981-D1D5-2D0F-CCFC449CE45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6C0F86-B864-67FE-4480-0D69AB1C11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7C8F97-6837-17EE-64F5-1BB85277F359}"/>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5" name="Footer Placeholder 4">
            <a:extLst>
              <a:ext uri="{FF2B5EF4-FFF2-40B4-BE49-F238E27FC236}">
                <a16:creationId xmlns:a16="http://schemas.microsoft.com/office/drawing/2014/main" id="{0777A292-925C-5DB3-9D7D-9A08A03152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976F16-CB6D-6CD7-9A07-180DA7EFDCCA}"/>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2679445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86455-EFD4-82F9-0AEB-4101D25A82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1717435-1957-5F86-BA9F-407EBC8E30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79D147-4B2F-6601-41D4-A633D6042337}"/>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5" name="Footer Placeholder 4">
            <a:extLst>
              <a:ext uri="{FF2B5EF4-FFF2-40B4-BE49-F238E27FC236}">
                <a16:creationId xmlns:a16="http://schemas.microsoft.com/office/drawing/2014/main" id="{A3AE6354-44B6-7EA0-10A0-823E91CDD64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C3F404-802A-111E-B2FA-76F93E887449}"/>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3200708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E705-CC1D-F1A6-2C59-F08D15CE6C7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B0EE8E-905C-6B55-3EA0-C78A3A1D3F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2B41F80-7730-66F2-7548-A610F82A9A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5331326-5FF0-B9DF-A324-803D8E7C7823}"/>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6" name="Footer Placeholder 5">
            <a:extLst>
              <a:ext uri="{FF2B5EF4-FFF2-40B4-BE49-F238E27FC236}">
                <a16:creationId xmlns:a16="http://schemas.microsoft.com/office/drawing/2014/main" id="{2F8B5F11-A917-5205-4A64-9C63678940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4A2C0A-8820-6908-F8D2-251C295D8ABC}"/>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2039920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982F-1A84-C04C-DD48-6548E7B687F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76D2A8-5655-0A50-9C27-3E5DF5953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7539F8-D8CA-8D2F-A472-D40032A113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30CE13C-8982-0702-E474-F6EFCA4577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D03038-5463-2720-B2B3-731F0EF452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605E418-ECDB-B9C5-C375-712AC99D2A9E}"/>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8" name="Footer Placeholder 7">
            <a:extLst>
              <a:ext uri="{FF2B5EF4-FFF2-40B4-BE49-F238E27FC236}">
                <a16:creationId xmlns:a16="http://schemas.microsoft.com/office/drawing/2014/main" id="{08D12D86-B896-0D52-2AB5-7D77B232782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25522AD-DFF2-E736-FE8F-5DB801540494}"/>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373635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CE11A-CE24-A332-AC02-A489049B71F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CE0D201-E47A-489D-A0B2-C8C28D2C3AA6}"/>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4" name="Footer Placeholder 3">
            <a:extLst>
              <a:ext uri="{FF2B5EF4-FFF2-40B4-BE49-F238E27FC236}">
                <a16:creationId xmlns:a16="http://schemas.microsoft.com/office/drawing/2014/main" id="{D3C4A626-B5A6-4E1B-DA50-3F1B8F0C260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5D6051A-5D54-08A3-2133-F05A8B7DA540}"/>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2880413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89C94C-BC53-613D-C7BC-B3838501B9DA}"/>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3" name="Footer Placeholder 2">
            <a:extLst>
              <a:ext uri="{FF2B5EF4-FFF2-40B4-BE49-F238E27FC236}">
                <a16:creationId xmlns:a16="http://schemas.microsoft.com/office/drawing/2014/main" id="{62991584-3BC1-068F-58BC-7AA45E5807F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2BA0C05-392E-E3A7-9B02-B8860D496C4E}"/>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1112224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F96BB-252E-DD58-1FA7-EDA9F16E99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81F8FB4-0CD7-DB07-C4C8-3D8C949EAB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A13138-B500-EAF8-2343-820D9A1671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D641C2-22FD-61F7-E97D-6495923A7C03}"/>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6" name="Footer Placeholder 5">
            <a:extLst>
              <a:ext uri="{FF2B5EF4-FFF2-40B4-BE49-F238E27FC236}">
                <a16:creationId xmlns:a16="http://schemas.microsoft.com/office/drawing/2014/main" id="{3B96EF04-5F77-3DB2-B62B-3B9627F65E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1DB538-C61A-4CDC-DA83-667B9CF51A91}"/>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4007169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8DD72-FC4F-BC66-923D-2C9FFDDC3E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2ACE67E-73F2-B87A-88B9-ABAB7B939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03855A-AC15-09DF-797B-2E71D10FD0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40D8B8-35ED-C8E1-1B8D-77A6E0E725FF}"/>
              </a:ext>
            </a:extLst>
          </p:cNvPr>
          <p:cNvSpPr>
            <a:spLocks noGrp="1"/>
          </p:cNvSpPr>
          <p:nvPr>
            <p:ph type="dt" sz="half" idx="10"/>
          </p:nvPr>
        </p:nvSpPr>
        <p:spPr/>
        <p:txBody>
          <a:bodyPr/>
          <a:lstStyle/>
          <a:p>
            <a:fld id="{0E307CDF-9A14-4A86-9E90-E23DAED38F48}" type="datetimeFigureOut">
              <a:rPr lang="en-GB" smtClean="0"/>
              <a:t>07/01/2025</a:t>
            </a:fld>
            <a:endParaRPr lang="en-GB"/>
          </a:p>
        </p:txBody>
      </p:sp>
      <p:sp>
        <p:nvSpPr>
          <p:cNvPr id="6" name="Footer Placeholder 5">
            <a:extLst>
              <a:ext uri="{FF2B5EF4-FFF2-40B4-BE49-F238E27FC236}">
                <a16:creationId xmlns:a16="http://schemas.microsoft.com/office/drawing/2014/main" id="{79077948-DCF6-BF25-7023-BDC3FFECB2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93411E-3E24-8958-939A-106B2199D75A}"/>
              </a:ext>
            </a:extLst>
          </p:cNvPr>
          <p:cNvSpPr>
            <a:spLocks noGrp="1"/>
          </p:cNvSpPr>
          <p:nvPr>
            <p:ph type="sldNum" sz="quarter" idx="12"/>
          </p:nvPr>
        </p:nvSpPr>
        <p:spPr/>
        <p:txBody>
          <a:bodyPr/>
          <a:lstStyle/>
          <a:p>
            <a:fld id="{EAA5DF0E-E38E-404E-8B6F-746F13498C18}" type="slidenum">
              <a:rPr lang="en-GB" smtClean="0"/>
              <a:t>‹#›</a:t>
            </a:fld>
            <a:endParaRPr lang="en-GB"/>
          </a:p>
        </p:txBody>
      </p:sp>
    </p:spTree>
    <p:extLst>
      <p:ext uri="{BB962C8B-B14F-4D97-AF65-F5344CB8AC3E}">
        <p14:creationId xmlns:p14="http://schemas.microsoft.com/office/powerpoint/2010/main" val="2141527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3D46B0-02FB-9C12-2856-E6CF3E301E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31AC47-0434-4B9D-E313-3648917A06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0C9143-D2B4-0AED-F339-5AA26D5AA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307CDF-9A14-4A86-9E90-E23DAED38F48}" type="datetimeFigureOut">
              <a:rPr lang="en-GB" smtClean="0"/>
              <a:t>07/01/2025</a:t>
            </a:fld>
            <a:endParaRPr lang="en-GB"/>
          </a:p>
        </p:txBody>
      </p:sp>
      <p:sp>
        <p:nvSpPr>
          <p:cNvPr id="5" name="Footer Placeholder 4">
            <a:extLst>
              <a:ext uri="{FF2B5EF4-FFF2-40B4-BE49-F238E27FC236}">
                <a16:creationId xmlns:a16="http://schemas.microsoft.com/office/drawing/2014/main" id="{1E962019-4619-3E0F-05F8-7AA93D2FB2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35431A4-FD6E-8806-4DDD-864C33D3C5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5DF0E-E38E-404E-8B6F-746F13498C18}" type="slidenum">
              <a:rPr lang="en-GB" smtClean="0"/>
              <a:t>‹#›</a:t>
            </a:fld>
            <a:endParaRPr lang="en-GB"/>
          </a:p>
        </p:txBody>
      </p:sp>
    </p:spTree>
    <p:extLst>
      <p:ext uri="{BB962C8B-B14F-4D97-AF65-F5344CB8AC3E}">
        <p14:creationId xmlns:p14="http://schemas.microsoft.com/office/powerpoint/2010/main" val="1974426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illow Script Regular">
            <a:extLst>
              <a:ext uri="{FF2B5EF4-FFF2-40B4-BE49-F238E27FC236}">
                <a16:creationId xmlns:a16="http://schemas.microsoft.com/office/drawing/2014/main" id="{BC6C2055-B8EB-414D-AA93-4B46C60719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7" y="-8559"/>
            <a:ext cx="4683834" cy="866775"/>
          </a:xfrm>
          <a:prstGeom prst="rect">
            <a:avLst/>
          </a:prstGeom>
          <a:noFill/>
          <a:extLst>
            <a:ext uri="{909E8E84-426E-40DD-AFC4-6F175D3DCCD1}">
              <a14:hiddenFill xmlns:a14="http://schemas.microsoft.com/office/drawing/2010/main">
                <a:solidFill>
                  <a:srgbClr val="FFFFFF"/>
                </a:solidFill>
              </a14:hiddenFill>
            </a:ext>
          </a:extLst>
        </p:spPr>
      </p:pic>
      <p:sp>
        <p:nvSpPr>
          <p:cNvPr id="3" name="Text Box 2">
            <a:extLst>
              <a:ext uri="{FF2B5EF4-FFF2-40B4-BE49-F238E27FC236}">
                <a16:creationId xmlns:a16="http://schemas.microsoft.com/office/drawing/2014/main" id="{5BCD7CB7-68A5-4F02-A87B-A06FAF206EC8}"/>
              </a:ext>
            </a:extLst>
          </p:cNvPr>
          <p:cNvSpPr txBox="1">
            <a:spLocks noChangeArrowheads="1"/>
          </p:cNvSpPr>
          <p:nvPr/>
        </p:nvSpPr>
        <p:spPr bwMode="auto">
          <a:xfrm>
            <a:off x="4790342" y="5154530"/>
            <a:ext cx="4548507" cy="1688096"/>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900" u="sng" dirty="0">
                <a:effectLst/>
                <a:latin typeface="Abadi" panose="020B0604020104020204" pitchFamily="34" charset="0"/>
                <a:ea typeface="Calibri" panose="020F0502020204030204" pitchFamily="34" charset="0"/>
                <a:cs typeface="Times New Roman" panose="02020603050405020304" pitchFamily="18" charset="0"/>
              </a:rPr>
              <a:t>6. Divorce and remarriage</a:t>
            </a:r>
          </a:p>
          <a:p>
            <a:r>
              <a:rPr lang="en-GB" sz="900" dirty="0">
                <a:effectLst/>
                <a:latin typeface="Abadi" panose="020B0604020104020204" pitchFamily="34" charset="0"/>
                <a:ea typeface="Calibri" panose="020F0502020204030204" pitchFamily="34" charset="0"/>
                <a:cs typeface="Times New Roman" panose="02020603050405020304" pitchFamily="18" charset="0"/>
              </a:rPr>
              <a:t>Divorced can be filed one year after marriage and can only be sanctioned by a court. People divorce for a number of reasons such as: addiction,</a:t>
            </a:r>
            <a:r>
              <a:rPr lang="en-GB" sz="900" dirty="0">
                <a:latin typeface="Abadi" panose="020B0604020104020204" pitchFamily="34" charset="0"/>
                <a:ea typeface="Calibri" panose="020F0502020204030204" pitchFamily="34" charset="0"/>
                <a:cs typeface="Times New Roman" panose="02020603050405020304" pitchFamily="18" charset="0"/>
              </a:rPr>
              <a:t> abuse, falling out of love, inability to have children, financial pressures and adultery. People can get married as many times as they wish to their original or a different spouse. </a:t>
            </a:r>
          </a:p>
          <a:p>
            <a:r>
              <a:rPr lang="en-GB" sz="900" b="1" dirty="0">
                <a:effectLst/>
                <a:latin typeface="Abadi" panose="020B0604020104020204" pitchFamily="34" charset="0"/>
                <a:ea typeface="Calibri" panose="020F0502020204030204" pitchFamily="34" charset="0"/>
                <a:cs typeface="Times New Roman" panose="02020603050405020304" pitchFamily="18" charset="0"/>
              </a:rPr>
              <a:t>Christianity:</a:t>
            </a:r>
            <a:r>
              <a:rPr lang="en-GB" sz="900" b="1" dirty="0">
                <a:latin typeface="Abadi" panose="020B0604020104020204" pitchFamily="34" charset="0"/>
                <a:ea typeface="Calibri" panose="020F0502020204030204" pitchFamily="34" charset="0"/>
                <a:cs typeface="Times New Roman" panose="02020603050405020304" pitchFamily="18" charset="0"/>
              </a:rPr>
              <a:t> </a:t>
            </a:r>
            <a:r>
              <a:rPr lang="en-GB" sz="900" dirty="0">
                <a:effectLst/>
                <a:latin typeface="Abadi" panose="020B0604020104020204" pitchFamily="34" charset="0"/>
                <a:ea typeface="Calibri" panose="020F0502020204030204" pitchFamily="34" charset="0"/>
                <a:cs typeface="Times New Roman" panose="02020603050405020304" pitchFamily="18" charset="0"/>
              </a:rPr>
              <a:t>Jesus taught that anyone who divorced and remarried was committing adultery as they are still married in th</a:t>
            </a:r>
            <a:r>
              <a:rPr lang="en-GB" sz="900" dirty="0">
                <a:latin typeface="Abadi" panose="020B0604020104020204" pitchFamily="34" charset="0"/>
                <a:ea typeface="Calibri" panose="020F0502020204030204" pitchFamily="34" charset="0"/>
                <a:cs typeface="Times New Roman" panose="02020603050405020304" pitchFamily="18" charset="0"/>
              </a:rPr>
              <a:t>e eyes of God. Some Christians argue if it is the lesser of two evils (for example, a partner is suffering abuse). </a:t>
            </a:r>
            <a:r>
              <a:rPr lang="en-GB" sz="900" b="1" dirty="0">
                <a:latin typeface="Abadi" panose="020B0604020104020204" pitchFamily="34" charset="0"/>
                <a:ea typeface="Calibri" panose="020F0502020204030204" pitchFamily="34" charset="0"/>
                <a:cs typeface="Times New Roman" panose="02020603050405020304" pitchFamily="18" charset="0"/>
              </a:rPr>
              <a:t>Buddhism: </a:t>
            </a:r>
            <a:r>
              <a:rPr lang="en-GB" sz="900" dirty="0">
                <a:latin typeface="Abadi" panose="020B0604020104020204" pitchFamily="34" charset="0"/>
                <a:ea typeface="Calibri" panose="020F0502020204030204" pitchFamily="34" charset="0"/>
                <a:cs typeface="Times New Roman" panose="02020603050405020304" pitchFamily="18" charset="0"/>
              </a:rPr>
              <a:t>In Buddhism, there is no teaching that states divorce or remarriage is wrong. Attachment that causes suffering is to be avoided. In some Buddhist societies, it is seen as a last resort, not favourable, but still allowed.</a:t>
            </a:r>
            <a:endParaRPr lang="en-GB" sz="900" b="1" dirty="0">
              <a:latin typeface="Abadi" panose="020B0604020104020204" pitchFamily="34" charset="0"/>
              <a:ea typeface="Calibri" panose="020F0502020204030204" pitchFamily="34" charset="0"/>
              <a:cs typeface="Times New Roman" panose="02020603050405020304" pitchFamily="18" charset="0"/>
            </a:endParaRPr>
          </a:p>
        </p:txBody>
      </p:sp>
      <p:sp>
        <p:nvSpPr>
          <p:cNvPr id="5" name="Text Box 2">
            <a:extLst>
              <a:ext uri="{FF2B5EF4-FFF2-40B4-BE49-F238E27FC236}">
                <a16:creationId xmlns:a16="http://schemas.microsoft.com/office/drawing/2014/main" id="{0067ACFB-0DFE-4812-A15F-5C0BDD74DFA8}"/>
              </a:ext>
            </a:extLst>
          </p:cNvPr>
          <p:cNvSpPr txBox="1">
            <a:spLocks noChangeArrowheads="1"/>
          </p:cNvSpPr>
          <p:nvPr/>
        </p:nvSpPr>
        <p:spPr bwMode="auto">
          <a:xfrm>
            <a:off x="0" y="2806459"/>
            <a:ext cx="4792621" cy="125312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spcAft>
                <a:spcPts val="800"/>
              </a:spcAft>
            </a:pPr>
            <a:r>
              <a:rPr lang="en-GB" sz="1000" u="sng" dirty="0">
                <a:effectLst/>
                <a:latin typeface="Abadi" panose="020B0604020104020204" pitchFamily="34" charset="0"/>
                <a:ea typeface="Calibri" panose="020F0502020204030204" pitchFamily="34" charset="0"/>
                <a:cs typeface="Times New Roman" panose="02020603050405020304" pitchFamily="18" charset="0"/>
              </a:rPr>
              <a:t> </a:t>
            </a:r>
            <a:r>
              <a:rPr lang="en-GB" sz="900" u="sng" dirty="0">
                <a:effectLst/>
                <a:latin typeface="Abadi" panose="020B0604020104020204" pitchFamily="34" charset="0"/>
                <a:ea typeface="Calibri" panose="020F0502020204030204" pitchFamily="34" charset="0"/>
                <a:cs typeface="Times New Roman" panose="02020603050405020304" pitchFamily="18" charset="0"/>
              </a:rPr>
              <a:t>2. Homosexuality </a:t>
            </a:r>
          </a:p>
          <a:p>
            <a:pPr>
              <a:spcAft>
                <a:spcPts val="800"/>
              </a:spcAft>
            </a:pPr>
            <a:r>
              <a:rPr lang="en-GB" sz="900" b="1" dirty="0">
                <a:latin typeface="Abadi" panose="020B0604020104020204" pitchFamily="34" charset="0"/>
                <a:ea typeface="Calibri" panose="020F0502020204030204" pitchFamily="34" charset="0"/>
                <a:cs typeface="Times New Roman" panose="02020603050405020304" pitchFamily="18" charset="0"/>
              </a:rPr>
              <a:t>Homosexual relationships </a:t>
            </a:r>
            <a:r>
              <a:rPr lang="en-GB" sz="900" dirty="0">
                <a:latin typeface="Abadi" panose="020B0604020104020204" pitchFamily="34" charset="0"/>
                <a:ea typeface="Calibri" panose="020F0502020204030204" pitchFamily="34" charset="0"/>
                <a:cs typeface="Times New Roman" panose="02020603050405020304" pitchFamily="18" charset="0"/>
              </a:rPr>
              <a:t>involves a relationship with a member of the same sex. This was only legalised in 1967 in the UK and in some traditional countries is still illegal and punishable today. In 2004 same-sex couples were allowed to have civil partnerships (the same sex marriage) but this is not allowed within the Christian church. </a:t>
            </a:r>
            <a:endParaRPr lang="en-GB" sz="900" dirty="0">
              <a:effectLst/>
              <a:latin typeface="Abadi" panose="020B0604020104020204" pitchFamily="34" charset="0"/>
              <a:ea typeface="Calibri" panose="020F0502020204030204" pitchFamily="34" charset="0"/>
              <a:cs typeface="Times New Roman" panose="02020603050405020304" pitchFamily="18" charset="0"/>
            </a:endParaRPr>
          </a:p>
          <a:p>
            <a:pPr algn="ctr"/>
            <a:r>
              <a:rPr lang="en-US" sz="900" b="1" dirty="0">
                <a:latin typeface="Abadi" panose="020B0604020104020204" pitchFamily="34" charset="0"/>
              </a:rPr>
              <a:t>Homosexuality: </a:t>
            </a:r>
            <a:r>
              <a:rPr lang="en-US" sz="900" dirty="0">
                <a:latin typeface="Abadi" panose="020B0604020104020204" pitchFamily="34" charset="0"/>
              </a:rPr>
              <a:t>Buddhists believe that all loving relationships should be welcomed; the most important principle is not to harm others through sexual relations or cause suffering.</a:t>
            </a:r>
          </a:p>
          <a:p>
            <a:pPr algn="ctr">
              <a:spcAft>
                <a:spcPts val="800"/>
              </a:spcAft>
            </a:pPr>
            <a:endParaRPr lang="en-GB" sz="1100" dirty="0">
              <a:effectLst/>
              <a:latin typeface="Abadi" panose="020B060402010402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484E66FB-A00E-460A-AB6A-4A5D08B239A9}"/>
              </a:ext>
            </a:extLst>
          </p:cNvPr>
          <p:cNvSpPr/>
          <p:nvPr/>
        </p:nvSpPr>
        <p:spPr>
          <a:xfrm>
            <a:off x="0" y="770220"/>
            <a:ext cx="4792621" cy="2057104"/>
          </a:xfrm>
          <a:prstGeom prst="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sz="1000" u="sng" dirty="0">
                <a:latin typeface="Abadi" panose="020B0604020104020204" pitchFamily="34" charset="0"/>
              </a:rPr>
              <a:t>1</a:t>
            </a:r>
            <a:r>
              <a:rPr lang="en-US" sz="900" u="sng" dirty="0">
                <a:latin typeface="Abadi" panose="020B0604020104020204" pitchFamily="34" charset="0"/>
              </a:rPr>
              <a:t>. Sexuality</a:t>
            </a:r>
          </a:p>
          <a:p>
            <a:pPr algn="ctr"/>
            <a:r>
              <a:rPr lang="en-US" sz="900" dirty="0">
                <a:latin typeface="Abadi" panose="020B0604020104020204" pitchFamily="34" charset="0"/>
              </a:rPr>
              <a:t>Human sexuality refers to the way people express themselves as sexual beings. A </a:t>
            </a:r>
            <a:r>
              <a:rPr lang="en-US" sz="900" b="1" dirty="0">
                <a:latin typeface="Abadi" panose="020B0604020104020204" pitchFamily="34" charset="0"/>
              </a:rPr>
              <a:t>heterosexual </a:t>
            </a:r>
            <a:r>
              <a:rPr lang="en-US" sz="900" dirty="0">
                <a:latin typeface="Abadi" panose="020B0604020104020204" pitchFamily="34" charset="0"/>
              </a:rPr>
              <a:t>relationship is a relationship with a member of the opposite sex. A </a:t>
            </a:r>
            <a:r>
              <a:rPr lang="en-US" sz="900" b="1" dirty="0">
                <a:latin typeface="Abadi" panose="020B0604020104020204" pitchFamily="34" charset="0"/>
              </a:rPr>
              <a:t>homosexual </a:t>
            </a:r>
            <a:r>
              <a:rPr lang="en-US" sz="900" dirty="0">
                <a:latin typeface="Abadi" panose="020B0604020104020204" pitchFamily="34" charset="0"/>
              </a:rPr>
              <a:t>relationship is a relationship with a member of the same sex, either between a man and another man or a woman and another woman.</a:t>
            </a:r>
          </a:p>
          <a:p>
            <a:pPr algn="ctr"/>
            <a:r>
              <a:rPr lang="en-US" sz="900" b="1" dirty="0">
                <a:latin typeface="Abadi" panose="020B0604020104020204" pitchFamily="34" charset="0"/>
              </a:rPr>
              <a:t>Christianity:</a:t>
            </a:r>
            <a:r>
              <a:rPr lang="en-US" sz="900" dirty="0">
                <a:latin typeface="Abadi" panose="020B0604020104020204" pitchFamily="34" charset="0"/>
              </a:rPr>
              <a:t> Marriage is the only valid place for heterosexual relationships. Christians are unfaithfulness and Catholics believe that sex before marriage is wrong. </a:t>
            </a:r>
          </a:p>
          <a:p>
            <a:pPr algn="ctr"/>
            <a:r>
              <a:rPr lang="en-US" sz="900" b="1" dirty="0">
                <a:latin typeface="Abadi" panose="020B0604020104020204" pitchFamily="34" charset="0"/>
              </a:rPr>
              <a:t>Buddhism: </a:t>
            </a:r>
            <a:r>
              <a:rPr lang="en-US" sz="900" dirty="0">
                <a:latin typeface="Abadi" panose="020B0604020104020204" pitchFamily="34" charset="0"/>
              </a:rPr>
              <a:t>All types of relationship are allowed in Buddhism; Buddhists do not oppose homosexuality. It is important all have the same right and respect and consent is involved.</a:t>
            </a:r>
          </a:p>
          <a:p>
            <a:pPr algn="ctr"/>
            <a:r>
              <a:rPr lang="en-US" sz="900" b="1" dirty="0">
                <a:latin typeface="Abadi" panose="020B0604020104020204" pitchFamily="34" charset="0"/>
              </a:rPr>
              <a:t>Homosexuality</a:t>
            </a:r>
            <a:r>
              <a:rPr lang="en-US" sz="900" dirty="0">
                <a:latin typeface="Abadi" panose="020B0604020104020204" pitchFamily="34" charset="0"/>
              </a:rPr>
              <a:t> is NOT condoned in Christianity when the Bible says that sex between two men is ‘detestable.’ Roman Catholics may state that the action of sex is the sin and therefore homosexual couples should remain chaste. Buddhists believe all types of relationships are moral and support civil partnerships in the UK.</a:t>
            </a:r>
          </a:p>
          <a:p>
            <a:pPr algn="ctr"/>
            <a:r>
              <a:rPr lang="en-US" sz="900" dirty="0">
                <a:latin typeface="Abadi" panose="020B0604020104020204" pitchFamily="34" charset="0"/>
              </a:rPr>
              <a:t>However, many Christians and Buddhists believe we should avoid making judgements and welcome any relationship if it is loving and committed. </a:t>
            </a:r>
          </a:p>
        </p:txBody>
      </p:sp>
      <p:sp>
        <p:nvSpPr>
          <p:cNvPr id="7" name="Rectangle 6">
            <a:extLst>
              <a:ext uri="{FF2B5EF4-FFF2-40B4-BE49-F238E27FC236}">
                <a16:creationId xmlns:a16="http://schemas.microsoft.com/office/drawing/2014/main" id="{714DED01-2686-4F93-B963-CF00526F0FB5}"/>
              </a:ext>
            </a:extLst>
          </p:cNvPr>
          <p:cNvSpPr/>
          <p:nvPr/>
        </p:nvSpPr>
        <p:spPr>
          <a:xfrm>
            <a:off x="9338872" y="0"/>
            <a:ext cx="2853128" cy="380136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900" b="1" u="sng" dirty="0">
                <a:latin typeface="Abadi" panose="020B0604020104020204" pitchFamily="34" charset="0"/>
                <a:ea typeface="Calibri" panose="020F0502020204030204" pitchFamily="34" charset="0"/>
                <a:cs typeface="Times New Roman" panose="02020603050405020304" pitchFamily="18" charset="0"/>
              </a:rPr>
              <a:t>3.  Sex before and outside of marriage</a:t>
            </a:r>
            <a:endParaRPr lang="en-GB" sz="900" u="sng" dirty="0">
              <a:latin typeface="Abadi" panose="020B060402010402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n-GB" sz="900" dirty="0">
                <a:latin typeface="Abadi" panose="020B0604020104020204" pitchFamily="34" charset="0"/>
                <a:ea typeface="Calibri" panose="020F0502020204030204" pitchFamily="34" charset="0"/>
                <a:cs typeface="Times New Roman" panose="02020603050405020304" pitchFamily="18" charset="0"/>
              </a:rPr>
              <a:t>The Anglican and Catholic Churches teach that </a:t>
            </a:r>
            <a:r>
              <a:rPr lang="en-GB" sz="900" b="1" dirty="0">
                <a:latin typeface="Abadi" panose="020B0604020104020204" pitchFamily="34" charset="0"/>
                <a:ea typeface="Calibri" panose="020F0502020204030204" pitchFamily="34" charset="0"/>
                <a:cs typeface="Times New Roman" panose="02020603050405020304" pitchFamily="18" charset="0"/>
              </a:rPr>
              <a:t>sex before marriage is wrong. </a:t>
            </a:r>
            <a:r>
              <a:rPr lang="en-GB" sz="900" dirty="0">
                <a:latin typeface="Abadi" panose="020B0604020104020204" pitchFamily="34" charset="0"/>
                <a:ea typeface="Calibri" panose="020F0502020204030204" pitchFamily="34" charset="0"/>
                <a:cs typeface="Times New Roman" panose="02020603050405020304" pitchFamily="18" charset="0"/>
              </a:rPr>
              <a:t> In the past, sexual relationships outside of marriage was considered shocking, especially for a woman. In Britain, sex before marriage is now widely accepted but </a:t>
            </a:r>
            <a:r>
              <a:rPr lang="en-GB" sz="900" b="1" dirty="0">
                <a:latin typeface="Abadi" panose="020B0604020104020204" pitchFamily="34" charset="0"/>
                <a:ea typeface="Calibri" panose="020F0502020204030204" pitchFamily="34" charset="0"/>
                <a:cs typeface="Times New Roman" panose="02020603050405020304" pitchFamily="18" charset="0"/>
              </a:rPr>
              <a:t>adultery </a:t>
            </a:r>
            <a:r>
              <a:rPr lang="en-GB" sz="900" dirty="0">
                <a:latin typeface="Abadi" panose="020B0604020104020204" pitchFamily="34" charset="0"/>
                <a:ea typeface="Calibri" panose="020F0502020204030204" pitchFamily="34" charset="0"/>
                <a:cs typeface="Times New Roman" panose="02020603050405020304" pitchFamily="18" charset="0"/>
              </a:rPr>
              <a:t>(sex outside of marriage) is generally considered to be wrong. Buddhists believe that sex before marriage is acceptable. Some wait for marriage, but this is a personal and not a religious preference.</a:t>
            </a:r>
          </a:p>
          <a:p>
            <a:pPr>
              <a:lnSpc>
                <a:spcPct val="107000"/>
              </a:lnSpc>
              <a:spcAft>
                <a:spcPts val="800"/>
              </a:spcAft>
            </a:pPr>
            <a:r>
              <a:rPr lang="en-GB" sz="900" b="1" dirty="0">
                <a:latin typeface="Abadi" panose="020B0604020104020204" pitchFamily="34" charset="0"/>
                <a:ea typeface="Calibri" panose="020F0502020204030204" pitchFamily="34" charset="0"/>
                <a:cs typeface="Times New Roman" panose="02020603050405020304" pitchFamily="18" charset="0"/>
              </a:rPr>
              <a:t>Sex outside of marriage:</a:t>
            </a:r>
            <a:endParaRPr lang="en-GB" sz="900" dirty="0">
              <a:latin typeface="Abadi" panose="020B0604020104020204" pitchFamily="34" charset="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
            </a:pPr>
            <a:r>
              <a:rPr lang="en-GB" sz="900" dirty="0">
                <a:latin typeface="Abadi" panose="020B0604020104020204" pitchFamily="34" charset="0"/>
                <a:ea typeface="Calibri" panose="020F0502020204030204" pitchFamily="34" charset="0"/>
                <a:cs typeface="Times New Roman" panose="02020603050405020304" pitchFamily="18" charset="0"/>
              </a:rPr>
              <a:t>Buddhists believe is unskilful as is likely to cause harm to others.</a:t>
            </a:r>
          </a:p>
          <a:p>
            <a:pPr marL="342900" lvl="0" indent="-342900">
              <a:spcAft>
                <a:spcPts val="0"/>
              </a:spcAft>
              <a:buFont typeface="Wingdings" panose="05000000000000000000" pitchFamily="2" charset="2"/>
              <a:buChar char=""/>
            </a:pPr>
            <a:r>
              <a:rPr lang="en-GB" sz="900" dirty="0">
                <a:latin typeface="Abadi" panose="020B0604020104020204" pitchFamily="34" charset="0"/>
                <a:ea typeface="Calibri" panose="020F0502020204030204" pitchFamily="34" charset="0"/>
                <a:cs typeface="Times New Roman" panose="02020603050405020304" pitchFamily="18" charset="0"/>
              </a:rPr>
              <a:t>Christians oppose it as it threatens the stability of the family. </a:t>
            </a:r>
          </a:p>
          <a:p>
            <a:pPr marL="342900" lvl="0" indent="-342900">
              <a:spcAft>
                <a:spcPts val="0"/>
              </a:spcAft>
              <a:buFont typeface="Wingdings" panose="05000000000000000000" pitchFamily="2" charset="2"/>
              <a:buChar char=""/>
            </a:pPr>
            <a:r>
              <a:rPr lang="en-GB" sz="900" dirty="0">
                <a:latin typeface="Abadi" panose="020B0604020104020204" pitchFamily="34" charset="0"/>
                <a:ea typeface="Calibri" panose="020F0502020204030204" pitchFamily="34" charset="0"/>
                <a:cs typeface="Times New Roman" panose="02020603050405020304" pitchFamily="18" charset="0"/>
              </a:rPr>
              <a:t>They believe it is wrong because it is a betrayal of trust and goes against the marriage promises.</a:t>
            </a:r>
          </a:p>
          <a:p>
            <a:pPr marL="342900" lvl="0" indent="-342900">
              <a:spcAft>
                <a:spcPts val="800"/>
              </a:spcAft>
              <a:buFont typeface="Wingdings" panose="05000000000000000000" pitchFamily="2" charset="2"/>
              <a:buChar char=""/>
            </a:pPr>
            <a:r>
              <a:rPr lang="en-GB" sz="900" dirty="0">
                <a:latin typeface="Abadi" panose="020B0604020104020204" pitchFamily="34" charset="0"/>
                <a:ea typeface="Calibri" panose="020F0502020204030204" pitchFamily="34" charset="0"/>
                <a:cs typeface="Times New Roman" panose="02020603050405020304" pitchFamily="18" charset="0"/>
              </a:rPr>
              <a:t>Jesus did, however, forgive a women for adultery and stop her from being stoned to death. ‘</a:t>
            </a:r>
            <a:r>
              <a:rPr lang="en-GB" sz="900" b="1" i="1" dirty="0">
                <a:latin typeface="Abadi" panose="020B0604020104020204" pitchFamily="34" charset="0"/>
                <a:ea typeface="Calibri" panose="020F0502020204030204" pitchFamily="34" charset="0"/>
                <a:cs typeface="Times New Roman" panose="02020603050405020304" pitchFamily="18" charset="0"/>
              </a:rPr>
              <a:t>He without sin, can cast the first stone</a:t>
            </a:r>
            <a:r>
              <a:rPr lang="en-GB" sz="900" dirty="0">
                <a:latin typeface="Abadi" panose="020B0604020104020204" pitchFamily="34" charset="0"/>
                <a:ea typeface="Calibri" panose="020F0502020204030204" pitchFamily="34" charset="0"/>
                <a:cs typeface="Times New Roman" panose="02020603050405020304" pitchFamily="18" charset="0"/>
              </a:rPr>
              <a:t>.’ </a:t>
            </a:r>
          </a:p>
          <a:p>
            <a:pPr marL="342900" lvl="0" indent="-342900">
              <a:spcAft>
                <a:spcPts val="800"/>
              </a:spcAft>
              <a:buFont typeface="Wingdings" panose="05000000000000000000" pitchFamily="2" charset="2"/>
              <a:buChar char=""/>
            </a:pPr>
            <a:r>
              <a:rPr lang="en-GB" sz="900" b="1" i="1" u="sng" dirty="0">
                <a:latin typeface="Abadi" panose="020B0604020104020204" pitchFamily="34" charset="0"/>
                <a:ea typeface="Calibri" panose="020F0502020204030204" pitchFamily="34" charset="0"/>
                <a:cs typeface="Times New Roman" panose="02020603050405020304" pitchFamily="18" charset="0"/>
              </a:rPr>
              <a:t>‘You shall not commit adultery</a:t>
            </a:r>
            <a:r>
              <a:rPr lang="en-GB" sz="900" b="1" u="sng" dirty="0">
                <a:latin typeface="Abadi" panose="020B0604020104020204" pitchFamily="34" charset="0"/>
                <a:ea typeface="Calibri" panose="020F0502020204030204" pitchFamily="34" charset="0"/>
                <a:cs typeface="Times New Roman" panose="02020603050405020304" pitchFamily="18" charset="0"/>
              </a:rPr>
              <a:t>.’ Ten commandments</a:t>
            </a:r>
            <a:endParaRPr lang="en-GB" sz="900" dirty="0">
              <a:effectLst/>
              <a:latin typeface="Abadi" panose="020B0604020104020204" pitchFamily="34" charset="0"/>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DE016E61-B135-46B2-9046-BBFD7B481F77}"/>
              </a:ext>
            </a:extLst>
          </p:cNvPr>
          <p:cNvSpPr/>
          <p:nvPr/>
        </p:nvSpPr>
        <p:spPr>
          <a:xfrm>
            <a:off x="4781287" y="50848"/>
            <a:ext cx="4548508" cy="244368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900" b="1" u="sng" dirty="0">
                <a:latin typeface="Abadi" panose="020B0604020104020204" pitchFamily="34" charset="0"/>
                <a:ea typeface="Calibri" panose="020F0502020204030204" pitchFamily="34" charset="0"/>
                <a:cs typeface="Times New Roman" panose="02020603050405020304" pitchFamily="18" charset="0"/>
              </a:rPr>
              <a:t>4. Contraception</a:t>
            </a:r>
            <a:endParaRPr lang="en-GB" sz="1100" u="sng" dirty="0">
              <a:latin typeface="Abadi" panose="020B060402010402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n-GB" sz="900" dirty="0">
                <a:latin typeface="Abadi" panose="020B0604020104020204" pitchFamily="34" charset="0"/>
                <a:ea typeface="Calibri" panose="020F0502020204030204" pitchFamily="34" charset="0"/>
                <a:cs typeface="Times New Roman" panose="02020603050405020304" pitchFamily="18" charset="0"/>
              </a:rPr>
              <a:t>Contraception is a way of preventing pregnancy.</a:t>
            </a:r>
            <a:endParaRPr lang="en-GB" sz="1100" dirty="0">
              <a:latin typeface="Abadi" panose="020B060402010402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n-GB" sz="900" dirty="0">
                <a:latin typeface="Abadi" panose="020B0604020104020204" pitchFamily="34" charset="0"/>
                <a:ea typeface="Calibri" panose="020F0502020204030204" pitchFamily="34" charset="0"/>
                <a:cs typeface="Times New Roman" panose="02020603050405020304" pitchFamily="18" charset="0"/>
              </a:rPr>
              <a:t>There are different methods of contraception: The pill, condoms, injection, etc. </a:t>
            </a:r>
            <a:endParaRPr lang="en-GB" sz="1100" dirty="0">
              <a:latin typeface="Abadi" panose="020B060402010402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en-GB" sz="900" b="1" dirty="0">
                <a:latin typeface="Abadi" panose="020B0604020104020204" pitchFamily="34" charset="0"/>
                <a:ea typeface="Calibri" panose="020F0502020204030204" pitchFamily="34" charset="0"/>
                <a:cs typeface="Times New Roman" panose="02020603050405020304" pitchFamily="18" charset="0"/>
              </a:rPr>
              <a:t>Christianity:</a:t>
            </a:r>
            <a:endParaRPr lang="en-GB" sz="1100" dirty="0">
              <a:latin typeface="Abadi" panose="020B0604020104020204" pitchFamily="34" charset="0"/>
              <a:ea typeface="Calibri" panose="020F0502020204030204" pitchFamily="34" charset="0"/>
              <a:cs typeface="Times New Roman" panose="02020603050405020304" pitchFamily="18" charset="0"/>
            </a:endParaRPr>
          </a:p>
          <a:p>
            <a:pPr lvl="0">
              <a:lnSpc>
                <a:spcPct val="107000"/>
              </a:lnSpc>
            </a:pPr>
            <a:r>
              <a:rPr lang="en-GB" sz="900" dirty="0">
                <a:latin typeface="Abadi" panose="020B0604020104020204" pitchFamily="34" charset="0"/>
                <a:ea typeface="Calibri" panose="020F0502020204030204" pitchFamily="34" charset="0"/>
                <a:cs typeface="Times New Roman" panose="02020603050405020304" pitchFamily="18" charset="0"/>
              </a:rPr>
              <a:t>The Catholic Church teach that artificial methods of contraception goes against God’s laws as it is the purpose of marriage and sex is to have a family. Only natural forms of contraception are allowed in family planning. Anglicans accept people should have only as many children as they can afford and contraception is therefore permissible before conception. </a:t>
            </a:r>
            <a:endParaRPr lang="en-GB" sz="1100" dirty="0">
              <a:latin typeface="Abadi" panose="020B0604020104020204" pitchFamily="34" charset="0"/>
              <a:ea typeface="Calibri" panose="020F0502020204030204" pitchFamily="34" charset="0"/>
              <a:cs typeface="Times New Roman" panose="02020603050405020304" pitchFamily="18" charset="0"/>
            </a:endParaRPr>
          </a:p>
          <a:p>
            <a:pPr algn="ctr">
              <a:lnSpc>
                <a:spcPct val="107000"/>
              </a:lnSpc>
            </a:pPr>
            <a:r>
              <a:rPr lang="en-GB" sz="900" b="1" i="1" dirty="0">
                <a:latin typeface="Abadi" panose="020B0604020104020204" pitchFamily="34" charset="0"/>
                <a:ea typeface="Calibri" panose="020F0502020204030204" pitchFamily="34" charset="0"/>
                <a:cs typeface="Times New Roman" panose="02020603050405020304" pitchFamily="18" charset="0"/>
              </a:rPr>
              <a:t>‘Be fruitful and increase in number; fill the earth’. Genesis 2:24</a:t>
            </a:r>
            <a:endParaRPr lang="en-GB" sz="1100" i="1" dirty="0">
              <a:latin typeface="Abadi" panose="020B0604020104020204" pitchFamily="34" charset="0"/>
              <a:ea typeface="Calibri" panose="020F0502020204030204" pitchFamily="34" charset="0"/>
              <a:cs typeface="Times New Roman" panose="02020603050405020304" pitchFamily="18" charset="0"/>
            </a:endParaRPr>
          </a:p>
          <a:p>
            <a:pPr>
              <a:lnSpc>
                <a:spcPct val="107000"/>
              </a:lnSpc>
            </a:pPr>
            <a:r>
              <a:rPr lang="en-GB" sz="900" b="1" dirty="0">
                <a:latin typeface="Abadi" panose="020B0604020104020204" pitchFamily="34" charset="0"/>
                <a:ea typeface="Calibri" panose="020F0502020204030204" pitchFamily="34" charset="0"/>
                <a:cs typeface="Times New Roman" panose="02020603050405020304" pitchFamily="18" charset="0"/>
              </a:rPr>
              <a:t>Buddhism:</a:t>
            </a:r>
            <a:r>
              <a:rPr lang="en-GB" sz="1100" b="1" dirty="0">
                <a:latin typeface="Abadi" panose="020B0604020104020204" pitchFamily="34" charset="0"/>
                <a:ea typeface="Calibri" panose="020F0502020204030204" pitchFamily="34" charset="0"/>
                <a:cs typeface="Times New Roman" panose="02020603050405020304" pitchFamily="18" charset="0"/>
              </a:rPr>
              <a:t> </a:t>
            </a:r>
            <a:r>
              <a:rPr lang="en-GB" sz="900" dirty="0">
                <a:latin typeface="Abadi" panose="020B0604020104020204" pitchFamily="34" charset="0"/>
                <a:ea typeface="Calibri" panose="020F0502020204030204" pitchFamily="34" charset="0"/>
                <a:cs typeface="Times New Roman" panose="02020603050405020304" pitchFamily="18" charset="0"/>
              </a:rPr>
              <a:t>Most Buddhists believe contraception is acceptable to avoid having children. However, some believe that contraception which kills a fertilised egg breaks the firm moral precept, so it not acceptable. However, they might make exceptions if the birth would threaten the mothers life. Having children is not an obligation; some Buddhists remain celibate to focus on spirituality to avoid distraction.</a:t>
            </a:r>
            <a:endParaRPr lang="en-GB" sz="1100" dirty="0">
              <a:effectLst/>
              <a:latin typeface="Abadi" panose="020B0604020104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0D93259D-24EF-421A-8ED6-3B8BAA2A2685}"/>
              </a:ext>
            </a:extLst>
          </p:cNvPr>
          <p:cNvSpPr/>
          <p:nvPr/>
        </p:nvSpPr>
        <p:spPr>
          <a:xfrm>
            <a:off x="-2262" y="4061049"/>
            <a:ext cx="4792612" cy="13278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900" u="sng" dirty="0">
                <a:latin typeface="Abadi" panose="020B0604020104020204" pitchFamily="34" charset="0"/>
                <a:ea typeface="Calibri" panose="020F0502020204030204" pitchFamily="34" charset="0"/>
                <a:cs typeface="Times New Roman" panose="02020603050405020304" pitchFamily="18" charset="0"/>
              </a:rPr>
              <a:t>5. Cohabitation</a:t>
            </a:r>
            <a:r>
              <a:rPr lang="en-GB" sz="900" b="1" u="sng" dirty="0">
                <a:latin typeface="Abadi" panose="020B0604020104020204" pitchFamily="34" charset="0"/>
                <a:ea typeface="Calibri" panose="020F0502020204030204" pitchFamily="34" charset="0"/>
                <a:cs typeface="Times New Roman" panose="02020603050405020304" pitchFamily="18" charset="0"/>
              </a:rPr>
              <a:t>: </a:t>
            </a:r>
            <a:r>
              <a:rPr lang="en-GB" sz="900" dirty="0">
                <a:latin typeface="Abadi" panose="020B0604020104020204" pitchFamily="34" charset="0"/>
                <a:ea typeface="Calibri" panose="020F0502020204030204" pitchFamily="34" charset="0"/>
                <a:cs typeface="Times New Roman" panose="02020603050405020304" pitchFamily="18" charset="0"/>
              </a:rPr>
              <a:t>Living together before marriage. Many people choose to cohabit before marriage, or even without ever getting married.</a:t>
            </a:r>
          </a:p>
          <a:p>
            <a:pPr>
              <a:lnSpc>
                <a:spcPct val="107000"/>
              </a:lnSpc>
              <a:spcAft>
                <a:spcPts val="800"/>
              </a:spcAft>
            </a:pPr>
            <a:r>
              <a:rPr lang="en-GB" sz="900" b="1" dirty="0">
                <a:latin typeface="Abadi" panose="020B0604020104020204" pitchFamily="34" charset="0"/>
                <a:ea typeface="Calibri" panose="020F0502020204030204" pitchFamily="34" charset="0"/>
                <a:cs typeface="Times New Roman" panose="02020603050405020304" pitchFamily="18" charset="0"/>
              </a:rPr>
              <a:t>Christianity: </a:t>
            </a:r>
            <a:r>
              <a:rPr lang="en-GB" sz="900" dirty="0">
                <a:latin typeface="Abadi" panose="020B0604020104020204" pitchFamily="34" charset="0"/>
                <a:ea typeface="Calibri" panose="020F0502020204030204" pitchFamily="34" charset="0"/>
                <a:cs typeface="Times New Roman" panose="02020603050405020304" pitchFamily="18" charset="0"/>
              </a:rPr>
              <a:t>Christians who are opposed to sex before marriage believe cohabitation is wrong. Catholics are opposed to any sexual relationship outside of a marriage. Anglicans accept that although marriage is best, people may live together if they are in a loving relationship. </a:t>
            </a:r>
          </a:p>
          <a:p>
            <a:pPr>
              <a:lnSpc>
                <a:spcPct val="107000"/>
              </a:lnSpc>
              <a:spcAft>
                <a:spcPts val="800"/>
              </a:spcAft>
            </a:pPr>
            <a:r>
              <a:rPr lang="en-GB" sz="900" b="1" dirty="0">
                <a:latin typeface="Abadi" panose="020B0604020104020204" pitchFamily="34" charset="0"/>
                <a:ea typeface="Calibri" panose="020F0502020204030204" pitchFamily="34" charset="0"/>
                <a:cs typeface="Times New Roman" panose="02020603050405020304" pitchFamily="18" charset="0"/>
              </a:rPr>
              <a:t>Buddhism: </a:t>
            </a:r>
            <a:r>
              <a:rPr lang="en-GB" sz="900" dirty="0">
                <a:latin typeface="Abadi" panose="020B0604020104020204" pitchFamily="34" charset="0"/>
                <a:ea typeface="Calibri" panose="020F0502020204030204" pitchFamily="34" charset="0"/>
                <a:cs typeface="Times New Roman" panose="02020603050405020304" pitchFamily="18" charset="0"/>
              </a:rPr>
              <a:t>Teaches sex before marriage is acceptable and no less so that sex after marriage. Therefore cohabitation is not seen to be wrong.</a:t>
            </a:r>
          </a:p>
        </p:txBody>
      </p:sp>
      <p:sp>
        <p:nvSpPr>
          <p:cNvPr id="9" name="Rectangle 8">
            <a:extLst>
              <a:ext uri="{FF2B5EF4-FFF2-40B4-BE49-F238E27FC236}">
                <a16:creationId xmlns:a16="http://schemas.microsoft.com/office/drawing/2014/main" id="{94864A73-EBCC-4741-8AA9-890729AAC832}"/>
              </a:ext>
            </a:extLst>
          </p:cNvPr>
          <p:cNvSpPr/>
          <p:nvPr/>
        </p:nvSpPr>
        <p:spPr>
          <a:xfrm>
            <a:off x="4790354" y="2433840"/>
            <a:ext cx="4548507" cy="181838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900" b="1" u="sng" dirty="0">
                <a:latin typeface="Abadi" panose="020B0604020104020204" pitchFamily="34" charset="0"/>
                <a:ea typeface="Calibri" panose="020F0502020204030204" pitchFamily="34" charset="0"/>
                <a:cs typeface="Times New Roman" panose="02020603050405020304" pitchFamily="18" charset="0"/>
              </a:rPr>
              <a:t>8.  Nature of families. </a:t>
            </a:r>
            <a:r>
              <a:rPr lang="en-GB" sz="900" b="1" dirty="0">
                <a:latin typeface="Abadi" panose="020B0604020104020204" pitchFamily="34" charset="0"/>
                <a:ea typeface="Calibri" panose="020F0502020204030204" pitchFamily="34" charset="0"/>
                <a:cs typeface="Times New Roman" panose="02020603050405020304" pitchFamily="18" charset="0"/>
              </a:rPr>
              <a:t>There are different types of families in Britain and religious people often believe they should fulfil certain roles.</a:t>
            </a:r>
            <a:endParaRPr lang="en-GB" sz="900" u="sng" dirty="0">
              <a:latin typeface="Abadi" panose="020B0604020104020204" pitchFamily="34" charset="0"/>
              <a:ea typeface="Calibri" panose="020F0502020204030204" pitchFamily="34" charset="0"/>
              <a:cs typeface="Times New Roman" panose="02020603050405020304" pitchFamily="18" charset="0"/>
            </a:endParaRPr>
          </a:p>
          <a:p>
            <a:pPr marL="171450" lvl="0" indent="-171450">
              <a:lnSpc>
                <a:spcPct val="107000"/>
              </a:lnSpc>
              <a:buFont typeface="Arial" panose="020B0604020202020204" pitchFamily="34" charset="0"/>
              <a:buChar char="•"/>
            </a:pPr>
            <a:r>
              <a:rPr lang="en-GB" sz="900" dirty="0">
                <a:latin typeface="Abadi" panose="020B0604020104020204" pitchFamily="34" charset="0"/>
                <a:ea typeface="Calibri" panose="020F0502020204030204" pitchFamily="34" charset="0"/>
                <a:cs typeface="Times New Roman" panose="02020603050405020304" pitchFamily="18" charset="0"/>
              </a:rPr>
              <a:t>The Nuclear family is very important in Christianity; it fulfils Gods plan to be fruitful and increase in number. </a:t>
            </a:r>
          </a:p>
          <a:p>
            <a:pPr marL="171450" lvl="0" indent="-171450">
              <a:lnSpc>
                <a:spcPct val="107000"/>
              </a:lnSpc>
              <a:buFont typeface="Arial" panose="020B0604020202020204" pitchFamily="34" charset="0"/>
              <a:buChar char="•"/>
            </a:pPr>
            <a:r>
              <a:rPr lang="en-GB" sz="900" dirty="0">
                <a:latin typeface="Abadi" panose="020B0604020104020204" pitchFamily="34" charset="0"/>
                <a:ea typeface="Calibri" panose="020F0502020204030204" pitchFamily="34" charset="0"/>
                <a:cs typeface="Times New Roman" panose="02020603050405020304" pitchFamily="18" charset="0"/>
              </a:rPr>
              <a:t>The extended family involves grandparents and other relatives. In Biblical times, many Christian families lived together for additional support. This is still common in Buddhist countries such as Thailand and Sri-Lanka.</a:t>
            </a:r>
          </a:p>
          <a:p>
            <a:pPr marL="171450" lvl="0" indent="-171450">
              <a:lnSpc>
                <a:spcPct val="107000"/>
              </a:lnSpc>
              <a:buFont typeface="Arial" panose="020B0604020202020204" pitchFamily="34" charset="0"/>
              <a:buChar char="•"/>
            </a:pPr>
            <a:r>
              <a:rPr lang="en-GB" sz="900" dirty="0">
                <a:latin typeface="Abadi" panose="020B0604020104020204" pitchFamily="34" charset="0"/>
                <a:ea typeface="Calibri" panose="020F0502020204030204" pitchFamily="34" charset="0"/>
                <a:cs typeface="Times New Roman" panose="02020603050405020304" pitchFamily="18" charset="0"/>
              </a:rPr>
              <a:t>Families with same sex parents – Some Christians disprove of this as they believe children should grow up with a male and a female role model. Other Christians and most Buddhists believe  it is more important for Children to be in a secure loving family regardless of gender.</a:t>
            </a:r>
          </a:p>
        </p:txBody>
      </p:sp>
      <p:sp>
        <p:nvSpPr>
          <p:cNvPr id="10" name="Rectangle 9">
            <a:extLst>
              <a:ext uri="{FF2B5EF4-FFF2-40B4-BE49-F238E27FC236}">
                <a16:creationId xmlns:a16="http://schemas.microsoft.com/office/drawing/2014/main" id="{D976461C-CAB7-4F76-BC8E-5755606CC4DA}"/>
              </a:ext>
            </a:extLst>
          </p:cNvPr>
          <p:cNvSpPr/>
          <p:nvPr/>
        </p:nvSpPr>
        <p:spPr>
          <a:xfrm>
            <a:off x="4790343" y="4209290"/>
            <a:ext cx="4548507" cy="92929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900" u="sng" dirty="0">
                <a:latin typeface="Abadi" panose="020B0604020104020204" pitchFamily="34" charset="0"/>
                <a:ea typeface="Calibri" panose="020F0502020204030204" pitchFamily="34" charset="0"/>
                <a:cs typeface="Times New Roman" panose="02020603050405020304" pitchFamily="18" charset="0"/>
              </a:rPr>
              <a:t>9. Polygamy</a:t>
            </a:r>
          </a:p>
          <a:p>
            <a:pPr lvl="0">
              <a:lnSpc>
                <a:spcPct val="107000"/>
              </a:lnSpc>
              <a:spcAft>
                <a:spcPts val="0"/>
              </a:spcAft>
            </a:pPr>
            <a:r>
              <a:rPr lang="en-GB" sz="900" dirty="0">
                <a:latin typeface="Abadi" panose="020B0604020104020204" pitchFamily="34" charset="0"/>
                <a:ea typeface="Calibri" panose="020F0502020204030204" pitchFamily="34" charset="0"/>
                <a:cs typeface="Times New Roman" panose="02020603050405020304" pitchFamily="18" charset="0"/>
              </a:rPr>
              <a:t>Polygamy is where a man or a woman has more than one married partner. If it is done in secret this is </a:t>
            </a:r>
            <a:r>
              <a:rPr lang="en-GB" sz="900" b="1" dirty="0">
                <a:latin typeface="Abadi" panose="020B0604020104020204" pitchFamily="34" charset="0"/>
                <a:ea typeface="Calibri" panose="020F0502020204030204" pitchFamily="34" charset="0"/>
                <a:cs typeface="Times New Roman" panose="02020603050405020304" pitchFamily="18" charset="0"/>
              </a:rPr>
              <a:t>bigamy. </a:t>
            </a:r>
            <a:r>
              <a:rPr lang="en-GB" sz="900" dirty="0">
                <a:latin typeface="Abadi" panose="020B0604020104020204" pitchFamily="34" charset="0"/>
                <a:ea typeface="Calibri" panose="020F0502020204030204" pitchFamily="34" charset="0"/>
                <a:cs typeface="Times New Roman" panose="02020603050405020304" pitchFamily="18" charset="0"/>
              </a:rPr>
              <a:t>It is illegal in the UK. </a:t>
            </a:r>
            <a:r>
              <a:rPr lang="en-GB" sz="900" b="1" dirty="0">
                <a:latin typeface="Abadi" panose="020B0604020104020204" pitchFamily="34" charset="0"/>
                <a:ea typeface="Calibri" panose="020F0502020204030204" pitchFamily="34" charset="0"/>
                <a:cs typeface="Times New Roman" panose="02020603050405020304" pitchFamily="18" charset="0"/>
              </a:rPr>
              <a:t>Christianity: </a:t>
            </a:r>
            <a:r>
              <a:rPr lang="en-GB" sz="900" dirty="0">
                <a:latin typeface="Abadi" panose="020B0604020104020204" pitchFamily="34" charset="0"/>
                <a:ea typeface="Calibri" panose="020F0502020204030204" pitchFamily="34" charset="0"/>
                <a:cs typeface="Times New Roman" panose="02020603050405020304" pitchFamily="18" charset="0"/>
              </a:rPr>
              <a:t>Christians believe that the ideal marriage is between one man and one woman. </a:t>
            </a:r>
          </a:p>
          <a:p>
            <a:pPr>
              <a:lnSpc>
                <a:spcPct val="107000"/>
              </a:lnSpc>
              <a:spcAft>
                <a:spcPts val="800"/>
              </a:spcAft>
            </a:pPr>
            <a:r>
              <a:rPr lang="en-GB" sz="900" b="1" dirty="0">
                <a:latin typeface="Abadi" panose="020B0604020104020204" pitchFamily="34" charset="0"/>
                <a:ea typeface="Calibri" panose="020F0502020204030204" pitchFamily="34" charset="0"/>
                <a:cs typeface="Times New Roman" panose="02020603050405020304" pitchFamily="18" charset="0"/>
              </a:rPr>
              <a:t>Buddhism: </a:t>
            </a:r>
            <a:r>
              <a:rPr lang="en-GB" sz="900" dirty="0">
                <a:latin typeface="Abadi" panose="020B0604020104020204" pitchFamily="34" charset="0"/>
                <a:ea typeface="Calibri" panose="020F0502020204030204" pitchFamily="34" charset="0"/>
                <a:cs typeface="Times New Roman" panose="02020603050405020304" pitchFamily="18" charset="0"/>
              </a:rPr>
              <a:t>It is not favoured by Buddhists as suffering could be involved.</a:t>
            </a:r>
          </a:p>
        </p:txBody>
      </p:sp>
      <p:sp>
        <p:nvSpPr>
          <p:cNvPr id="15" name="Rectangle 14">
            <a:extLst>
              <a:ext uri="{FF2B5EF4-FFF2-40B4-BE49-F238E27FC236}">
                <a16:creationId xmlns:a16="http://schemas.microsoft.com/office/drawing/2014/main" id="{0AEAA450-E1CE-4D41-8FD3-07BB13A2B7C1}"/>
              </a:ext>
            </a:extLst>
          </p:cNvPr>
          <p:cNvSpPr/>
          <p:nvPr/>
        </p:nvSpPr>
        <p:spPr>
          <a:xfrm>
            <a:off x="-2272" y="5388609"/>
            <a:ext cx="4792607" cy="141904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nSpc>
                <a:spcPct val="107000"/>
              </a:lnSpc>
              <a:spcAft>
                <a:spcPts val="0"/>
              </a:spcAft>
            </a:pPr>
            <a:r>
              <a:rPr lang="en-GB" sz="900" u="sng" dirty="0">
                <a:latin typeface="Abadi" panose="020B0604020104020204" pitchFamily="34" charset="0"/>
              </a:rPr>
              <a:t>7. Purpose of the family</a:t>
            </a:r>
          </a:p>
          <a:p>
            <a:pPr lvl="0">
              <a:lnSpc>
                <a:spcPct val="107000"/>
              </a:lnSpc>
              <a:spcAft>
                <a:spcPts val="0"/>
              </a:spcAft>
            </a:pPr>
            <a:r>
              <a:rPr lang="en-GB" sz="900" dirty="0">
                <a:latin typeface="Abadi" panose="020B0604020104020204" pitchFamily="34" charset="0"/>
              </a:rPr>
              <a:t>For Christians, the family is the building block of society where procreation can take place. </a:t>
            </a:r>
          </a:p>
          <a:p>
            <a:pPr lvl="0">
              <a:lnSpc>
                <a:spcPct val="107000"/>
              </a:lnSpc>
              <a:spcAft>
                <a:spcPts val="0"/>
              </a:spcAft>
            </a:pPr>
            <a:r>
              <a:rPr lang="en-GB" sz="900" dirty="0">
                <a:latin typeface="Abadi" panose="020B0604020104020204" pitchFamily="34" charset="0"/>
              </a:rPr>
              <a:t>They place very high value on family life, as love is at the heart of all relationships and this is where children learn to love. Christians believe it’s important to look after the elder generations of the family and to respect their parents because of the commandment </a:t>
            </a:r>
            <a:r>
              <a:rPr lang="en-GB" sz="900" u="sng" dirty="0">
                <a:latin typeface="Abadi" panose="020B0604020104020204" pitchFamily="34" charset="0"/>
              </a:rPr>
              <a:t>‘</a:t>
            </a:r>
            <a:r>
              <a:rPr lang="en-GB" sz="900" dirty="0">
                <a:latin typeface="Abadi" panose="020B0604020104020204" pitchFamily="34" charset="0"/>
              </a:rPr>
              <a:t>honour your mother and father’.  Christians often baptise their children and continue to bring them up in the faith. </a:t>
            </a:r>
            <a:r>
              <a:rPr lang="en-US" sz="900" b="1" dirty="0">
                <a:latin typeface="Abadi" panose="020B0604020104020204" pitchFamily="34" charset="0"/>
              </a:rPr>
              <a:t>Most Buddhists teach their children Buddhist beliefs and practices and how to show devotion and respect towards the Buddha. Some may send their children to monasteries to be educated. Some ma involve their children in religious ceremonies and gatherings.</a:t>
            </a:r>
          </a:p>
        </p:txBody>
      </p:sp>
      <p:sp>
        <p:nvSpPr>
          <p:cNvPr id="17" name="Rectangle 3">
            <a:extLst>
              <a:ext uri="{FF2B5EF4-FFF2-40B4-BE49-F238E27FC236}">
                <a16:creationId xmlns:a16="http://schemas.microsoft.com/office/drawing/2014/main" id="{8F32A4E0-A4A6-4576-8974-F9B76A363DF8}"/>
              </a:ext>
            </a:extLst>
          </p:cNvPr>
          <p:cNvSpPr>
            <a:spLocks noChangeArrowheads="1"/>
          </p:cNvSpPr>
          <p:nvPr/>
        </p:nvSpPr>
        <p:spPr bwMode="auto">
          <a:xfrm>
            <a:off x="9338849" y="3801362"/>
            <a:ext cx="2853128" cy="3000821"/>
          </a:xfrm>
          <a:prstGeom prst="rect">
            <a:avLst/>
          </a:prstGeom>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900" b="1" i="0" u="sng" strike="noStrike" cap="none" normalizeH="0" baseline="0" dirty="0">
                <a:ln>
                  <a:noFill/>
                </a:ln>
                <a:solidFill>
                  <a:schemeClr val="tx1"/>
                </a:solidFill>
                <a:effectLst/>
                <a:latin typeface="Abadi" panose="020B0604020104020204" pitchFamily="34" charset="0"/>
                <a:ea typeface="Calibri" panose="020F0502020204030204" pitchFamily="34" charset="0"/>
                <a:cs typeface="Times New Roman" panose="02020603050405020304" pitchFamily="18" charset="0"/>
              </a:rPr>
              <a:t>10.  Gender equality</a:t>
            </a:r>
            <a:endParaRPr kumimoji="0" lang="en-GB" altLang="en-US" sz="900" b="0" i="0" u="none" strike="noStrike" cap="none" normalizeH="0" baseline="0" dirty="0">
              <a:ln>
                <a:noFill/>
              </a:ln>
              <a:solidFill>
                <a:schemeClr val="tx1"/>
              </a:solidFill>
              <a:effectLst/>
              <a:latin typeface="Abadi" panose="020B06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chemeClr val="tx1"/>
                </a:solidFill>
                <a:effectLst/>
                <a:latin typeface="Abadi" panose="020B0604020104020204" pitchFamily="34" charset="0"/>
                <a:ea typeface="Calibri" panose="020F0502020204030204" pitchFamily="34" charset="0"/>
                <a:cs typeface="Times New Roman" panose="02020603050405020304" pitchFamily="18" charset="0"/>
              </a:rPr>
              <a:t>Gender equality means that men and women should be given the same rights and opportunities as each other. </a:t>
            </a:r>
            <a:r>
              <a:rPr lang="en-GB" altLang="en-US" sz="900" dirty="0">
                <a:latin typeface="Abadi" panose="020B0604020104020204" pitchFamily="34" charset="0"/>
              </a:rPr>
              <a:t> </a:t>
            </a:r>
            <a:r>
              <a:rPr kumimoji="0" lang="en-GB" altLang="en-US" sz="900" b="0" i="0" u="none" strike="noStrike" cap="none" normalizeH="0" baseline="0" dirty="0">
                <a:ln>
                  <a:noFill/>
                </a:ln>
                <a:solidFill>
                  <a:schemeClr val="tx1"/>
                </a:solidFill>
                <a:effectLst/>
                <a:latin typeface="Abadi" panose="020B0604020104020204" pitchFamily="34" charset="0"/>
                <a:ea typeface="Calibri" panose="020F0502020204030204" pitchFamily="34" charset="0"/>
                <a:cs typeface="Times New Roman" panose="02020603050405020304" pitchFamily="18" charset="0"/>
              </a:rPr>
              <a:t>Gender prejudice and sexual stereotyping often prevents equality between genders.</a:t>
            </a:r>
            <a:endParaRPr kumimoji="0" lang="en-GB" altLang="en-US" sz="900" b="0" i="0" u="none" strike="noStrike" cap="none" normalizeH="0" baseline="0" dirty="0">
              <a:ln>
                <a:noFill/>
              </a:ln>
              <a:solidFill>
                <a:schemeClr val="tx1"/>
              </a:solidFill>
              <a:effectLst/>
              <a:latin typeface="Abadi" panose="020B0604020104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chemeClr val="tx1"/>
                </a:solidFill>
                <a:effectLst/>
                <a:latin typeface="Abadi" panose="020B0604020104020204" pitchFamily="34" charset="0"/>
                <a:ea typeface="Calibri" panose="020F0502020204030204" pitchFamily="34" charset="0"/>
                <a:cs typeface="Times New Roman" panose="02020603050405020304" pitchFamily="18" charset="0"/>
              </a:rPr>
              <a:t>Traditionally, men held more positions of power and had more rights than women. Christians believe that both men and wome</a:t>
            </a:r>
            <a:r>
              <a:rPr lang="en-GB" altLang="en-US" sz="900" dirty="0">
                <a:latin typeface="Abadi" panose="020B0604020104020204" pitchFamily="34" charset="0"/>
                <a:ea typeface="Calibri" panose="020F0502020204030204" pitchFamily="34" charset="0"/>
                <a:cs typeface="Times New Roman" panose="02020603050405020304" pitchFamily="18" charset="0"/>
              </a:rPr>
              <a:t>n are created in the image of God. Each have different gifts. Women have the role of rearing children. ‘With painful labour you give birth to children. Your husband will rule over you.’ </a:t>
            </a:r>
          </a:p>
          <a:p>
            <a:pPr marL="0" marR="0" lvl="0" indent="0" algn="l" defTabSz="914400" rtl="0" eaLnBrk="0" fontAlgn="base" latinLnBrk="0" hangingPunct="0">
              <a:lnSpc>
                <a:spcPct val="100000"/>
              </a:lnSpc>
              <a:spcBef>
                <a:spcPct val="0"/>
              </a:spcBef>
              <a:spcAft>
                <a:spcPct val="0"/>
              </a:spcAft>
              <a:buClrTx/>
              <a:buSzTx/>
              <a:buFontTx/>
              <a:buChar char="•"/>
              <a:tabLst/>
            </a:pPr>
            <a:r>
              <a:rPr lang="en-GB" altLang="en-US" sz="900" dirty="0">
                <a:latin typeface="Abadi" panose="020B0604020104020204" pitchFamily="34" charset="0"/>
                <a:cs typeface="Times New Roman" panose="02020603050405020304" pitchFamily="18" charset="0"/>
              </a:rPr>
              <a:t>In the Buddha’s time, women were inferior to men. He did ordain female nuns, but was reluctant at first.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900" b="0" i="0" u="none" strike="noStrike" cap="none" normalizeH="0" baseline="0" dirty="0" err="1">
                <a:ln>
                  <a:noFill/>
                </a:ln>
                <a:solidFill>
                  <a:schemeClr val="tx1"/>
                </a:solidFill>
                <a:effectLst/>
                <a:latin typeface="Abadi" panose="020B0604020104020204" pitchFamily="34" charset="0"/>
                <a:cs typeface="Times New Roman" panose="02020603050405020304" pitchFamily="18" charset="0"/>
              </a:rPr>
              <a:t>Aparimitayur</a:t>
            </a:r>
            <a:r>
              <a:rPr kumimoji="0" lang="en-GB" altLang="en-US" sz="900" b="0" i="0" u="none" strike="noStrike" cap="none" normalizeH="0" baseline="0" dirty="0">
                <a:ln>
                  <a:noFill/>
                </a:ln>
                <a:solidFill>
                  <a:schemeClr val="tx1"/>
                </a:solidFill>
                <a:effectLst/>
                <a:latin typeface="Abadi" panose="020B0604020104020204" pitchFamily="34" charset="0"/>
                <a:cs typeface="Times New Roman" panose="02020603050405020304" pitchFamily="18" charset="0"/>
              </a:rPr>
              <a:t> Sutra suggests women need to be reborn as men before </a:t>
            </a:r>
            <a:r>
              <a:rPr kumimoji="0" lang="en-GB" altLang="en-US" sz="900" b="0" i="0" u="none" strike="noStrike" cap="none" normalizeH="0" baseline="0" dirty="0" err="1">
                <a:ln>
                  <a:noFill/>
                </a:ln>
                <a:solidFill>
                  <a:schemeClr val="tx1"/>
                </a:solidFill>
                <a:effectLst/>
                <a:latin typeface="Abadi" panose="020B0604020104020204" pitchFamily="34" charset="0"/>
                <a:cs typeface="Times New Roman" panose="02020603050405020304" pitchFamily="18" charset="0"/>
              </a:rPr>
              <a:t>englightenment</a:t>
            </a:r>
            <a:r>
              <a:rPr lang="en-GB" altLang="en-US" sz="900" dirty="0">
                <a:latin typeface="Abadi" panose="020B0604020104020204" pitchFamily="34" charset="0"/>
                <a:cs typeface="Times New Roman" panose="02020603050405020304" pitchFamily="18" charset="0"/>
              </a:rPr>
              <a:t>. But the Lotus Sutra teaches all are equal in their ability to achieve it. </a:t>
            </a:r>
          </a:p>
          <a:p>
            <a:pPr marL="0" marR="0" lvl="0" indent="0" algn="l" defTabSz="914400" rtl="0" eaLnBrk="0" fontAlgn="base" latinLnBrk="0" hangingPunct="0">
              <a:lnSpc>
                <a:spcPct val="100000"/>
              </a:lnSpc>
              <a:spcBef>
                <a:spcPct val="0"/>
              </a:spcBef>
              <a:spcAft>
                <a:spcPct val="0"/>
              </a:spcAft>
              <a:buClrTx/>
              <a:buSzTx/>
              <a:buFontTx/>
              <a:buChar char="•"/>
              <a:tabLst/>
            </a:pPr>
            <a:r>
              <a:rPr lang="en-GB" altLang="en-US" sz="900" dirty="0">
                <a:latin typeface="Abadi" panose="020B0604020104020204" pitchFamily="34" charset="0"/>
                <a:cs typeface="Times New Roman" panose="02020603050405020304" pitchFamily="18" charset="0"/>
              </a:rPr>
              <a:t>In Catholicism, women cannot be ordained as priests.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900" b="0" i="0" u="none" strike="noStrike" cap="none" normalizeH="0" baseline="0" dirty="0">
                <a:ln>
                  <a:noFill/>
                </a:ln>
                <a:solidFill>
                  <a:schemeClr val="tx1"/>
                </a:solidFill>
                <a:effectLst/>
                <a:latin typeface="Abadi" panose="020B0604020104020204" pitchFamily="34" charset="0"/>
                <a:cs typeface="Times New Roman" panose="02020603050405020304" pitchFamily="18" charset="0"/>
              </a:rPr>
              <a:t>The first female priest in the Anglican church was ordained in 1994. </a:t>
            </a:r>
          </a:p>
          <a:p>
            <a:pPr marL="0" marR="0" lvl="0" indent="0" algn="l" defTabSz="914400" rtl="0" eaLnBrk="0" fontAlgn="base" latinLnBrk="0" hangingPunct="0">
              <a:lnSpc>
                <a:spcPct val="100000"/>
              </a:lnSpc>
              <a:spcBef>
                <a:spcPct val="0"/>
              </a:spcBef>
              <a:spcAft>
                <a:spcPct val="0"/>
              </a:spcAft>
              <a:buClrTx/>
              <a:buSzTx/>
              <a:buFontTx/>
              <a:buChar char="•"/>
              <a:tabLst/>
            </a:pPr>
            <a:r>
              <a:rPr lang="en-GB" altLang="en-US" sz="900" dirty="0">
                <a:latin typeface="Abadi" panose="020B0604020104020204" pitchFamily="34" charset="0"/>
                <a:cs typeface="Times New Roman" panose="02020603050405020304" pitchFamily="18" charset="0"/>
              </a:rPr>
              <a:t>In the UK, there is still a lot of gender inequality. Women and men have large pay gaps.</a:t>
            </a:r>
            <a:endParaRPr kumimoji="0" lang="en-GB" altLang="en-US" sz="1200" b="0" i="0" u="none" strike="noStrike" cap="none" normalizeH="0" baseline="0" dirty="0">
              <a:ln>
                <a:noFill/>
              </a:ln>
              <a:solidFill>
                <a:schemeClr val="tx1"/>
              </a:solidFill>
              <a:effectLst/>
              <a:latin typeface="Abadi" panose="020B0604020104020204" pitchFamily="34" charset="0"/>
            </a:endParaRPr>
          </a:p>
        </p:txBody>
      </p:sp>
      <p:pic>
        <p:nvPicPr>
          <p:cNvPr id="2050" name="Picture 2" descr="Image result for man woman">
            <a:extLst>
              <a:ext uri="{FF2B5EF4-FFF2-40B4-BE49-F238E27FC236}">
                <a16:creationId xmlns:a16="http://schemas.microsoft.com/office/drawing/2014/main" id="{440CA396-C16C-4A4B-AE08-99ADE3E27F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36171" y="50848"/>
            <a:ext cx="693624" cy="66823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marriage black and white">
            <a:extLst>
              <a:ext uri="{FF2B5EF4-FFF2-40B4-BE49-F238E27FC236}">
                <a16:creationId xmlns:a16="http://schemas.microsoft.com/office/drawing/2014/main" id="{096235BE-9F74-4CC7-BA28-C76870DF41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4436618" y="4082310"/>
            <a:ext cx="353732" cy="40913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heart broken black and white">
            <a:extLst>
              <a:ext uri="{FF2B5EF4-FFF2-40B4-BE49-F238E27FC236}">
                <a16:creationId xmlns:a16="http://schemas.microsoft.com/office/drawing/2014/main" id="{3A15AB82-0DC2-426B-B230-8601E0839A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19008" y="4015302"/>
            <a:ext cx="563104" cy="563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489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49EA5B4-8955-41FD-B629-5AAE73302D36}"/>
</file>

<file path=customXml/itemProps2.xml><?xml version="1.0" encoding="utf-8"?>
<ds:datastoreItem xmlns:ds="http://schemas.openxmlformats.org/officeDocument/2006/customXml" ds:itemID="{0EC7FEFA-1C5A-48E7-AFDA-1B195D086BC5}"/>
</file>

<file path=customXml/itemProps3.xml><?xml version="1.0" encoding="utf-8"?>
<ds:datastoreItem xmlns:ds="http://schemas.openxmlformats.org/officeDocument/2006/customXml" ds:itemID="{7AA8E95B-A1EA-4DCF-80BF-9531C66AF79E}"/>
</file>

<file path=docProps/app.xml><?xml version="1.0" encoding="utf-8"?>
<Properties xmlns="http://schemas.openxmlformats.org/officeDocument/2006/extended-properties" xmlns:vt="http://schemas.openxmlformats.org/officeDocument/2006/docPropsVTypes">
  <TotalTime>0</TotalTime>
  <Words>1412</Words>
  <Application>Microsoft Office PowerPoint</Application>
  <PresentationFormat>Widescreen</PresentationFormat>
  <Paragraphs>48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Abadi</vt:lpstr>
      <vt:lpstr>Arial</vt:lpstr>
      <vt:lpstr>Calibri</vt:lpstr>
      <vt:lpstr>Calibri Light</vt:lpstr>
      <vt:lpstr>Wingdings</vt:lpstr>
      <vt:lpstr>Office Theme</vt:lpstr>
      <vt:lpstr>PowerPoint Presentation</vt:lpstr>
    </vt:vector>
  </TitlesOfParts>
  <Company>Sapientia Education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 De La Tour</dc:creator>
  <cp:lastModifiedBy>B De La Tour</cp:lastModifiedBy>
  <cp:revision>1</cp:revision>
  <dcterms:created xsi:type="dcterms:W3CDTF">2025-01-07T08:21:48Z</dcterms:created>
  <dcterms:modified xsi:type="dcterms:W3CDTF">2025-01-07T08:22:14Z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ies>
</file>