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82D6C-7015-DF27-C203-4A0DBED687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B50CCB8-84CB-6CD3-668C-7E75B12245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C5CB44-C766-8F41-A97C-4AA3FAAF9D02}"/>
              </a:ext>
            </a:extLst>
          </p:cNvPr>
          <p:cNvSpPr>
            <a:spLocks noGrp="1"/>
          </p:cNvSpPr>
          <p:nvPr>
            <p:ph type="dt" sz="half" idx="10"/>
          </p:nvPr>
        </p:nvSpPr>
        <p:spPr/>
        <p:txBody>
          <a:bodyPr/>
          <a:lstStyle/>
          <a:p>
            <a:fld id="{4246ECA4-2BFE-4C2F-A81A-05D21668E629}" type="datetimeFigureOut">
              <a:rPr lang="en-GB" smtClean="0"/>
              <a:t>07/01/2025</a:t>
            </a:fld>
            <a:endParaRPr lang="en-GB"/>
          </a:p>
        </p:txBody>
      </p:sp>
      <p:sp>
        <p:nvSpPr>
          <p:cNvPr id="5" name="Footer Placeholder 4">
            <a:extLst>
              <a:ext uri="{FF2B5EF4-FFF2-40B4-BE49-F238E27FC236}">
                <a16:creationId xmlns:a16="http://schemas.microsoft.com/office/drawing/2014/main" id="{EF127129-69CD-1C15-64FC-AEC321D696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FE26E7-B601-FAEA-AB0A-5D9F59283FBA}"/>
              </a:ext>
            </a:extLst>
          </p:cNvPr>
          <p:cNvSpPr>
            <a:spLocks noGrp="1"/>
          </p:cNvSpPr>
          <p:nvPr>
            <p:ph type="sldNum" sz="quarter" idx="12"/>
          </p:nvPr>
        </p:nvSpPr>
        <p:spPr/>
        <p:txBody>
          <a:bodyPr/>
          <a:lstStyle/>
          <a:p>
            <a:fld id="{09F32DAC-6D11-4ED6-AF52-892F46FFEF6C}" type="slidenum">
              <a:rPr lang="en-GB" smtClean="0"/>
              <a:t>‹#›</a:t>
            </a:fld>
            <a:endParaRPr lang="en-GB"/>
          </a:p>
        </p:txBody>
      </p:sp>
    </p:spTree>
    <p:extLst>
      <p:ext uri="{BB962C8B-B14F-4D97-AF65-F5344CB8AC3E}">
        <p14:creationId xmlns:p14="http://schemas.microsoft.com/office/powerpoint/2010/main" val="2145280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475D4-24CB-F370-292B-BF61539BA0E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BD5056F-D1CA-BA0B-AF4B-81632704EC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A581AE-D8B2-34B6-6856-AC74EABEDDBD}"/>
              </a:ext>
            </a:extLst>
          </p:cNvPr>
          <p:cNvSpPr>
            <a:spLocks noGrp="1"/>
          </p:cNvSpPr>
          <p:nvPr>
            <p:ph type="dt" sz="half" idx="10"/>
          </p:nvPr>
        </p:nvSpPr>
        <p:spPr/>
        <p:txBody>
          <a:bodyPr/>
          <a:lstStyle/>
          <a:p>
            <a:fld id="{4246ECA4-2BFE-4C2F-A81A-05D21668E629}" type="datetimeFigureOut">
              <a:rPr lang="en-GB" smtClean="0"/>
              <a:t>07/01/2025</a:t>
            </a:fld>
            <a:endParaRPr lang="en-GB"/>
          </a:p>
        </p:txBody>
      </p:sp>
      <p:sp>
        <p:nvSpPr>
          <p:cNvPr id="5" name="Footer Placeholder 4">
            <a:extLst>
              <a:ext uri="{FF2B5EF4-FFF2-40B4-BE49-F238E27FC236}">
                <a16:creationId xmlns:a16="http://schemas.microsoft.com/office/drawing/2014/main" id="{D3E163E5-B36C-37E1-4C73-7693269B15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707781-5491-3C25-AA8A-6B8603297D4D}"/>
              </a:ext>
            </a:extLst>
          </p:cNvPr>
          <p:cNvSpPr>
            <a:spLocks noGrp="1"/>
          </p:cNvSpPr>
          <p:nvPr>
            <p:ph type="sldNum" sz="quarter" idx="12"/>
          </p:nvPr>
        </p:nvSpPr>
        <p:spPr/>
        <p:txBody>
          <a:bodyPr/>
          <a:lstStyle/>
          <a:p>
            <a:fld id="{09F32DAC-6D11-4ED6-AF52-892F46FFEF6C}" type="slidenum">
              <a:rPr lang="en-GB" smtClean="0"/>
              <a:t>‹#›</a:t>
            </a:fld>
            <a:endParaRPr lang="en-GB"/>
          </a:p>
        </p:txBody>
      </p:sp>
    </p:spTree>
    <p:extLst>
      <p:ext uri="{BB962C8B-B14F-4D97-AF65-F5344CB8AC3E}">
        <p14:creationId xmlns:p14="http://schemas.microsoft.com/office/powerpoint/2010/main" val="2369191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A7A7A5-3E85-B101-5E52-A8FFD09EE22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EB934B-BCDB-998E-7C7A-06EAFBC7AF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A311C7-B06A-F192-B6BA-464D6A3FA825}"/>
              </a:ext>
            </a:extLst>
          </p:cNvPr>
          <p:cNvSpPr>
            <a:spLocks noGrp="1"/>
          </p:cNvSpPr>
          <p:nvPr>
            <p:ph type="dt" sz="half" idx="10"/>
          </p:nvPr>
        </p:nvSpPr>
        <p:spPr/>
        <p:txBody>
          <a:bodyPr/>
          <a:lstStyle/>
          <a:p>
            <a:fld id="{4246ECA4-2BFE-4C2F-A81A-05D21668E629}" type="datetimeFigureOut">
              <a:rPr lang="en-GB" smtClean="0"/>
              <a:t>07/01/2025</a:t>
            </a:fld>
            <a:endParaRPr lang="en-GB"/>
          </a:p>
        </p:txBody>
      </p:sp>
      <p:sp>
        <p:nvSpPr>
          <p:cNvPr id="5" name="Footer Placeholder 4">
            <a:extLst>
              <a:ext uri="{FF2B5EF4-FFF2-40B4-BE49-F238E27FC236}">
                <a16:creationId xmlns:a16="http://schemas.microsoft.com/office/drawing/2014/main" id="{0F569F91-6673-4CE9-9EDB-07C7CA77EF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4D9928-3DE3-D491-3977-62053B04A616}"/>
              </a:ext>
            </a:extLst>
          </p:cNvPr>
          <p:cNvSpPr>
            <a:spLocks noGrp="1"/>
          </p:cNvSpPr>
          <p:nvPr>
            <p:ph type="sldNum" sz="quarter" idx="12"/>
          </p:nvPr>
        </p:nvSpPr>
        <p:spPr/>
        <p:txBody>
          <a:bodyPr/>
          <a:lstStyle/>
          <a:p>
            <a:fld id="{09F32DAC-6D11-4ED6-AF52-892F46FFEF6C}" type="slidenum">
              <a:rPr lang="en-GB" smtClean="0"/>
              <a:t>‹#›</a:t>
            </a:fld>
            <a:endParaRPr lang="en-GB"/>
          </a:p>
        </p:txBody>
      </p:sp>
    </p:spTree>
    <p:extLst>
      <p:ext uri="{BB962C8B-B14F-4D97-AF65-F5344CB8AC3E}">
        <p14:creationId xmlns:p14="http://schemas.microsoft.com/office/powerpoint/2010/main" val="3715591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30E1E-D8B3-5B2F-2D46-BE5DAEF91D3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95BAFB-7795-74A2-EDD1-3C7DD2D11D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1F3FB7-C484-96FE-0A28-6CBA178221BE}"/>
              </a:ext>
            </a:extLst>
          </p:cNvPr>
          <p:cNvSpPr>
            <a:spLocks noGrp="1"/>
          </p:cNvSpPr>
          <p:nvPr>
            <p:ph type="dt" sz="half" idx="10"/>
          </p:nvPr>
        </p:nvSpPr>
        <p:spPr/>
        <p:txBody>
          <a:bodyPr/>
          <a:lstStyle/>
          <a:p>
            <a:fld id="{4246ECA4-2BFE-4C2F-A81A-05D21668E629}" type="datetimeFigureOut">
              <a:rPr lang="en-GB" smtClean="0"/>
              <a:t>07/01/2025</a:t>
            </a:fld>
            <a:endParaRPr lang="en-GB"/>
          </a:p>
        </p:txBody>
      </p:sp>
      <p:sp>
        <p:nvSpPr>
          <p:cNvPr id="5" name="Footer Placeholder 4">
            <a:extLst>
              <a:ext uri="{FF2B5EF4-FFF2-40B4-BE49-F238E27FC236}">
                <a16:creationId xmlns:a16="http://schemas.microsoft.com/office/drawing/2014/main" id="{F7F78927-4617-E3BD-D68A-8417E77F03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47F783-23BB-35DD-091F-78F1AE3A4588}"/>
              </a:ext>
            </a:extLst>
          </p:cNvPr>
          <p:cNvSpPr>
            <a:spLocks noGrp="1"/>
          </p:cNvSpPr>
          <p:nvPr>
            <p:ph type="sldNum" sz="quarter" idx="12"/>
          </p:nvPr>
        </p:nvSpPr>
        <p:spPr/>
        <p:txBody>
          <a:bodyPr/>
          <a:lstStyle/>
          <a:p>
            <a:fld id="{09F32DAC-6D11-4ED6-AF52-892F46FFEF6C}" type="slidenum">
              <a:rPr lang="en-GB" smtClean="0"/>
              <a:t>‹#›</a:t>
            </a:fld>
            <a:endParaRPr lang="en-GB"/>
          </a:p>
        </p:txBody>
      </p:sp>
    </p:spTree>
    <p:extLst>
      <p:ext uri="{BB962C8B-B14F-4D97-AF65-F5344CB8AC3E}">
        <p14:creationId xmlns:p14="http://schemas.microsoft.com/office/powerpoint/2010/main" val="167862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EB99E-6532-D888-304D-332A9848F9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ECDA1C6-DC61-F5DA-527E-FCEEC91F7E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F96E64-A920-F3A0-B70C-E2772E0E62D3}"/>
              </a:ext>
            </a:extLst>
          </p:cNvPr>
          <p:cNvSpPr>
            <a:spLocks noGrp="1"/>
          </p:cNvSpPr>
          <p:nvPr>
            <p:ph type="dt" sz="half" idx="10"/>
          </p:nvPr>
        </p:nvSpPr>
        <p:spPr/>
        <p:txBody>
          <a:bodyPr/>
          <a:lstStyle/>
          <a:p>
            <a:fld id="{4246ECA4-2BFE-4C2F-A81A-05D21668E629}" type="datetimeFigureOut">
              <a:rPr lang="en-GB" smtClean="0"/>
              <a:t>07/01/2025</a:t>
            </a:fld>
            <a:endParaRPr lang="en-GB"/>
          </a:p>
        </p:txBody>
      </p:sp>
      <p:sp>
        <p:nvSpPr>
          <p:cNvPr id="5" name="Footer Placeholder 4">
            <a:extLst>
              <a:ext uri="{FF2B5EF4-FFF2-40B4-BE49-F238E27FC236}">
                <a16:creationId xmlns:a16="http://schemas.microsoft.com/office/drawing/2014/main" id="{85A43248-98CB-48B0-0DF5-6FE8902819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71BFB0-EF64-3B27-DED9-1F5D171EB5CC}"/>
              </a:ext>
            </a:extLst>
          </p:cNvPr>
          <p:cNvSpPr>
            <a:spLocks noGrp="1"/>
          </p:cNvSpPr>
          <p:nvPr>
            <p:ph type="sldNum" sz="quarter" idx="12"/>
          </p:nvPr>
        </p:nvSpPr>
        <p:spPr/>
        <p:txBody>
          <a:bodyPr/>
          <a:lstStyle/>
          <a:p>
            <a:fld id="{09F32DAC-6D11-4ED6-AF52-892F46FFEF6C}" type="slidenum">
              <a:rPr lang="en-GB" smtClean="0"/>
              <a:t>‹#›</a:t>
            </a:fld>
            <a:endParaRPr lang="en-GB"/>
          </a:p>
        </p:txBody>
      </p:sp>
    </p:spTree>
    <p:extLst>
      <p:ext uri="{BB962C8B-B14F-4D97-AF65-F5344CB8AC3E}">
        <p14:creationId xmlns:p14="http://schemas.microsoft.com/office/powerpoint/2010/main" val="533640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4329-7176-40BB-B40F-034DAE046C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703B94-A399-C006-5B53-7E99B83112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AF7DB67-3BFB-E2D7-D75A-E88E61979D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C48D31A-05D1-33DF-4F42-3548B2A6C198}"/>
              </a:ext>
            </a:extLst>
          </p:cNvPr>
          <p:cNvSpPr>
            <a:spLocks noGrp="1"/>
          </p:cNvSpPr>
          <p:nvPr>
            <p:ph type="dt" sz="half" idx="10"/>
          </p:nvPr>
        </p:nvSpPr>
        <p:spPr/>
        <p:txBody>
          <a:bodyPr/>
          <a:lstStyle/>
          <a:p>
            <a:fld id="{4246ECA4-2BFE-4C2F-A81A-05D21668E629}" type="datetimeFigureOut">
              <a:rPr lang="en-GB" smtClean="0"/>
              <a:t>07/01/2025</a:t>
            </a:fld>
            <a:endParaRPr lang="en-GB"/>
          </a:p>
        </p:txBody>
      </p:sp>
      <p:sp>
        <p:nvSpPr>
          <p:cNvPr id="6" name="Footer Placeholder 5">
            <a:extLst>
              <a:ext uri="{FF2B5EF4-FFF2-40B4-BE49-F238E27FC236}">
                <a16:creationId xmlns:a16="http://schemas.microsoft.com/office/drawing/2014/main" id="{5B35D10B-189B-4DED-0856-94DA3FD3B0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7EF3E1-05EE-9CCD-AC70-AFE44D54BB90}"/>
              </a:ext>
            </a:extLst>
          </p:cNvPr>
          <p:cNvSpPr>
            <a:spLocks noGrp="1"/>
          </p:cNvSpPr>
          <p:nvPr>
            <p:ph type="sldNum" sz="quarter" idx="12"/>
          </p:nvPr>
        </p:nvSpPr>
        <p:spPr/>
        <p:txBody>
          <a:bodyPr/>
          <a:lstStyle/>
          <a:p>
            <a:fld id="{09F32DAC-6D11-4ED6-AF52-892F46FFEF6C}" type="slidenum">
              <a:rPr lang="en-GB" smtClean="0"/>
              <a:t>‹#›</a:t>
            </a:fld>
            <a:endParaRPr lang="en-GB"/>
          </a:p>
        </p:txBody>
      </p:sp>
    </p:spTree>
    <p:extLst>
      <p:ext uri="{BB962C8B-B14F-4D97-AF65-F5344CB8AC3E}">
        <p14:creationId xmlns:p14="http://schemas.microsoft.com/office/powerpoint/2010/main" val="472467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92B88-7B63-6926-8241-5B5DE69F7D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05BCD37-DD17-D122-4621-D5F736BA1A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491A84-8A75-6FB5-A8FC-F4DEE38EF5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0396DCD-E004-1F2A-F42F-A885E1E96E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8BF1D1-C484-87D5-FDB8-EA3C1BC72D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922FA9F-E879-A0EE-A652-5A54E0733343}"/>
              </a:ext>
            </a:extLst>
          </p:cNvPr>
          <p:cNvSpPr>
            <a:spLocks noGrp="1"/>
          </p:cNvSpPr>
          <p:nvPr>
            <p:ph type="dt" sz="half" idx="10"/>
          </p:nvPr>
        </p:nvSpPr>
        <p:spPr/>
        <p:txBody>
          <a:bodyPr/>
          <a:lstStyle/>
          <a:p>
            <a:fld id="{4246ECA4-2BFE-4C2F-A81A-05D21668E629}" type="datetimeFigureOut">
              <a:rPr lang="en-GB" smtClean="0"/>
              <a:t>07/01/2025</a:t>
            </a:fld>
            <a:endParaRPr lang="en-GB"/>
          </a:p>
        </p:txBody>
      </p:sp>
      <p:sp>
        <p:nvSpPr>
          <p:cNvPr id="8" name="Footer Placeholder 7">
            <a:extLst>
              <a:ext uri="{FF2B5EF4-FFF2-40B4-BE49-F238E27FC236}">
                <a16:creationId xmlns:a16="http://schemas.microsoft.com/office/drawing/2014/main" id="{03F48942-84EA-8FEC-9040-FFD268CAA3E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7A92719-9991-4FBF-097E-9EC2512BABF1}"/>
              </a:ext>
            </a:extLst>
          </p:cNvPr>
          <p:cNvSpPr>
            <a:spLocks noGrp="1"/>
          </p:cNvSpPr>
          <p:nvPr>
            <p:ph type="sldNum" sz="quarter" idx="12"/>
          </p:nvPr>
        </p:nvSpPr>
        <p:spPr/>
        <p:txBody>
          <a:bodyPr/>
          <a:lstStyle/>
          <a:p>
            <a:fld id="{09F32DAC-6D11-4ED6-AF52-892F46FFEF6C}" type="slidenum">
              <a:rPr lang="en-GB" smtClean="0"/>
              <a:t>‹#›</a:t>
            </a:fld>
            <a:endParaRPr lang="en-GB"/>
          </a:p>
        </p:txBody>
      </p:sp>
    </p:spTree>
    <p:extLst>
      <p:ext uri="{BB962C8B-B14F-4D97-AF65-F5344CB8AC3E}">
        <p14:creationId xmlns:p14="http://schemas.microsoft.com/office/powerpoint/2010/main" val="1094869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9E143-F393-79AD-A45E-CE9787CCBE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7390044-EA50-B3A3-B959-D32324CB95FB}"/>
              </a:ext>
            </a:extLst>
          </p:cNvPr>
          <p:cNvSpPr>
            <a:spLocks noGrp="1"/>
          </p:cNvSpPr>
          <p:nvPr>
            <p:ph type="dt" sz="half" idx="10"/>
          </p:nvPr>
        </p:nvSpPr>
        <p:spPr/>
        <p:txBody>
          <a:bodyPr/>
          <a:lstStyle/>
          <a:p>
            <a:fld id="{4246ECA4-2BFE-4C2F-A81A-05D21668E629}" type="datetimeFigureOut">
              <a:rPr lang="en-GB" smtClean="0"/>
              <a:t>07/01/2025</a:t>
            </a:fld>
            <a:endParaRPr lang="en-GB"/>
          </a:p>
        </p:txBody>
      </p:sp>
      <p:sp>
        <p:nvSpPr>
          <p:cNvPr id="4" name="Footer Placeholder 3">
            <a:extLst>
              <a:ext uri="{FF2B5EF4-FFF2-40B4-BE49-F238E27FC236}">
                <a16:creationId xmlns:a16="http://schemas.microsoft.com/office/drawing/2014/main" id="{B40B02E0-5E2D-9634-5452-1A47C89A75C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760A934-412B-C04F-BE11-C987D60F5097}"/>
              </a:ext>
            </a:extLst>
          </p:cNvPr>
          <p:cNvSpPr>
            <a:spLocks noGrp="1"/>
          </p:cNvSpPr>
          <p:nvPr>
            <p:ph type="sldNum" sz="quarter" idx="12"/>
          </p:nvPr>
        </p:nvSpPr>
        <p:spPr/>
        <p:txBody>
          <a:bodyPr/>
          <a:lstStyle/>
          <a:p>
            <a:fld id="{09F32DAC-6D11-4ED6-AF52-892F46FFEF6C}" type="slidenum">
              <a:rPr lang="en-GB" smtClean="0"/>
              <a:t>‹#›</a:t>
            </a:fld>
            <a:endParaRPr lang="en-GB"/>
          </a:p>
        </p:txBody>
      </p:sp>
    </p:spTree>
    <p:extLst>
      <p:ext uri="{BB962C8B-B14F-4D97-AF65-F5344CB8AC3E}">
        <p14:creationId xmlns:p14="http://schemas.microsoft.com/office/powerpoint/2010/main" val="894714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9070C7-45ED-FB06-615D-8EEBAA17CAAE}"/>
              </a:ext>
            </a:extLst>
          </p:cNvPr>
          <p:cNvSpPr>
            <a:spLocks noGrp="1"/>
          </p:cNvSpPr>
          <p:nvPr>
            <p:ph type="dt" sz="half" idx="10"/>
          </p:nvPr>
        </p:nvSpPr>
        <p:spPr/>
        <p:txBody>
          <a:bodyPr/>
          <a:lstStyle/>
          <a:p>
            <a:fld id="{4246ECA4-2BFE-4C2F-A81A-05D21668E629}" type="datetimeFigureOut">
              <a:rPr lang="en-GB" smtClean="0"/>
              <a:t>07/01/2025</a:t>
            </a:fld>
            <a:endParaRPr lang="en-GB"/>
          </a:p>
        </p:txBody>
      </p:sp>
      <p:sp>
        <p:nvSpPr>
          <p:cNvPr id="3" name="Footer Placeholder 2">
            <a:extLst>
              <a:ext uri="{FF2B5EF4-FFF2-40B4-BE49-F238E27FC236}">
                <a16:creationId xmlns:a16="http://schemas.microsoft.com/office/drawing/2014/main" id="{648CCC5F-5DFF-C3DC-09DB-E961607DB8D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F92E877-B842-CF31-5F1A-55B10FE22FDD}"/>
              </a:ext>
            </a:extLst>
          </p:cNvPr>
          <p:cNvSpPr>
            <a:spLocks noGrp="1"/>
          </p:cNvSpPr>
          <p:nvPr>
            <p:ph type="sldNum" sz="quarter" idx="12"/>
          </p:nvPr>
        </p:nvSpPr>
        <p:spPr/>
        <p:txBody>
          <a:bodyPr/>
          <a:lstStyle/>
          <a:p>
            <a:fld id="{09F32DAC-6D11-4ED6-AF52-892F46FFEF6C}" type="slidenum">
              <a:rPr lang="en-GB" smtClean="0"/>
              <a:t>‹#›</a:t>
            </a:fld>
            <a:endParaRPr lang="en-GB"/>
          </a:p>
        </p:txBody>
      </p:sp>
    </p:spTree>
    <p:extLst>
      <p:ext uri="{BB962C8B-B14F-4D97-AF65-F5344CB8AC3E}">
        <p14:creationId xmlns:p14="http://schemas.microsoft.com/office/powerpoint/2010/main" val="3383944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4AE7B-41C9-CE19-07EC-F19E3163DA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608F2C9-85AF-753A-8757-CB8FFE0E3C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16F31DE-7E6B-804F-DFD2-7FA72CA054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DEF34D-DD2F-EE4B-9A78-C3428B0DFC3D}"/>
              </a:ext>
            </a:extLst>
          </p:cNvPr>
          <p:cNvSpPr>
            <a:spLocks noGrp="1"/>
          </p:cNvSpPr>
          <p:nvPr>
            <p:ph type="dt" sz="half" idx="10"/>
          </p:nvPr>
        </p:nvSpPr>
        <p:spPr/>
        <p:txBody>
          <a:bodyPr/>
          <a:lstStyle/>
          <a:p>
            <a:fld id="{4246ECA4-2BFE-4C2F-A81A-05D21668E629}" type="datetimeFigureOut">
              <a:rPr lang="en-GB" smtClean="0"/>
              <a:t>07/01/2025</a:t>
            </a:fld>
            <a:endParaRPr lang="en-GB"/>
          </a:p>
        </p:txBody>
      </p:sp>
      <p:sp>
        <p:nvSpPr>
          <p:cNvPr id="6" name="Footer Placeholder 5">
            <a:extLst>
              <a:ext uri="{FF2B5EF4-FFF2-40B4-BE49-F238E27FC236}">
                <a16:creationId xmlns:a16="http://schemas.microsoft.com/office/drawing/2014/main" id="{3876411D-6203-36A6-E341-8C5067FBD1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484FCB-D0EF-0E49-6906-8771C88676EB}"/>
              </a:ext>
            </a:extLst>
          </p:cNvPr>
          <p:cNvSpPr>
            <a:spLocks noGrp="1"/>
          </p:cNvSpPr>
          <p:nvPr>
            <p:ph type="sldNum" sz="quarter" idx="12"/>
          </p:nvPr>
        </p:nvSpPr>
        <p:spPr/>
        <p:txBody>
          <a:bodyPr/>
          <a:lstStyle/>
          <a:p>
            <a:fld id="{09F32DAC-6D11-4ED6-AF52-892F46FFEF6C}" type="slidenum">
              <a:rPr lang="en-GB" smtClean="0"/>
              <a:t>‹#›</a:t>
            </a:fld>
            <a:endParaRPr lang="en-GB"/>
          </a:p>
        </p:txBody>
      </p:sp>
    </p:spTree>
    <p:extLst>
      <p:ext uri="{BB962C8B-B14F-4D97-AF65-F5344CB8AC3E}">
        <p14:creationId xmlns:p14="http://schemas.microsoft.com/office/powerpoint/2010/main" val="2646142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C3642-BB6F-F926-C65B-96D82A8483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11DBB9-9661-ECA5-222B-42CC76B041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3B0C27B-0F95-40F8-F736-A4533FDC44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AD6037-A082-B8EE-7B17-1AAED382238F}"/>
              </a:ext>
            </a:extLst>
          </p:cNvPr>
          <p:cNvSpPr>
            <a:spLocks noGrp="1"/>
          </p:cNvSpPr>
          <p:nvPr>
            <p:ph type="dt" sz="half" idx="10"/>
          </p:nvPr>
        </p:nvSpPr>
        <p:spPr/>
        <p:txBody>
          <a:bodyPr/>
          <a:lstStyle/>
          <a:p>
            <a:fld id="{4246ECA4-2BFE-4C2F-A81A-05D21668E629}" type="datetimeFigureOut">
              <a:rPr lang="en-GB" smtClean="0"/>
              <a:t>07/01/2025</a:t>
            </a:fld>
            <a:endParaRPr lang="en-GB"/>
          </a:p>
        </p:txBody>
      </p:sp>
      <p:sp>
        <p:nvSpPr>
          <p:cNvPr id="6" name="Footer Placeholder 5">
            <a:extLst>
              <a:ext uri="{FF2B5EF4-FFF2-40B4-BE49-F238E27FC236}">
                <a16:creationId xmlns:a16="http://schemas.microsoft.com/office/drawing/2014/main" id="{66CC8C3F-8A0E-7A0A-815F-077404D17B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8E778A-C93E-F70E-B035-8E43F82194B0}"/>
              </a:ext>
            </a:extLst>
          </p:cNvPr>
          <p:cNvSpPr>
            <a:spLocks noGrp="1"/>
          </p:cNvSpPr>
          <p:nvPr>
            <p:ph type="sldNum" sz="quarter" idx="12"/>
          </p:nvPr>
        </p:nvSpPr>
        <p:spPr/>
        <p:txBody>
          <a:bodyPr/>
          <a:lstStyle/>
          <a:p>
            <a:fld id="{09F32DAC-6D11-4ED6-AF52-892F46FFEF6C}" type="slidenum">
              <a:rPr lang="en-GB" smtClean="0"/>
              <a:t>‹#›</a:t>
            </a:fld>
            <a:endParaRPr lang="en-GB"/>
          </a:p>
        </p:txBody>
      </p:sp>
    </p:spTree>
    <p:extLst>
      <p:ext uri="{BB962C8B-B14F-4D97-AF65-F5344CB8AC3E}">
        <p14:creationId xmlns:p14="http://schemas.microsoft.com/office/powerpoint/2010/main" val="905271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20B5B6-7426-16C3-A2AB-0B83F686D4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50D79D-7A5F-3B51-9612-B22C78DAB7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602D44-5DDE-4229-ECAA-BA2E46BF56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46ECA4-2BFE-4C2F-A81A-05D21668E629}" type="datetimeFigureOut">
              <a:rPr lang="en-GB" smtClean="0"/>
              <a:t>07/01/2025</a:t>
            </a:fld>
            <a:endParaRPr lang="en-GB"/>
          </a:p>
        </p:txBody>
      </p:sp>
      <p:sp>
        <p:nvSpPr>
          <p:cNvPr id="5" name="Footer Placeholder 4">
            <a:extLst>
              <a:ext uri="{FF2B5EF4-FFF2-40B4-BE49-F238E27FC236}">
                <a16:creationId xmlns:a16="http://schemas.microsoft.com/office/drawing/2014/main" id="{A83285FB-F765-EE79-7CC3-396603DBDA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8C8C5F5-A7B4-5D07-6C12-5E53F734DE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F32DAC-6D11-4ED6-AF52-892F46FFEF6C}" type="slidenum">
              <a:rPr lang="en-GB" smtClean="0"/>
              <a:t>‹#›</a:t>
            </a:fld>
            <a:endParaRPr lang="en-GB"/>
          </a:p>
        </p:txBody>
      </p:sp>
    </p:spTree>
    <p:extLst>
      <p:ext uri="{BB962C8B-B14F-4D97-AF65-F5344CB8AC3E}">
        <p14:creationId xmlns:p14="http://schemas.microsoft.com/office/powerpoint/2010/main" val="1646997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0DA800-B787-4684-AE76-036122A02512}"/>
              </a:ext>
            </a:extLst>
          </p:cNvPr>
          <p:cNvSpPr/>
          <p:nvPr/>
        </p:nvSpPr>
        <p:spPr>
          <a:xfrm>
            <a:off x="0" y="860961"/>
            <a:ext cx="4263240" cy="193899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000" u="sng" dirty="0">
                <a:latin typeface="Abadi" panose="020B0604020202020204" pitchFamily="34" charset="0"/>
              </a:rPr>
              <a:t>1. Beliefs about God</a:t>
            </a:r>
            <a:endParaRPr lang="en-GB" sz="1000" dirty="0">
              <a:latin typeface="Abadi" panose="020B0604020202020204" pitchFamily="34" charset="0"/>
            </a:endParaRPr>
          </a:p>
          <a:p>
            <a:pPr algn="ctr"/>
            <a:r>
              <a:rPr lang="en-GB" sz="1000" dirty="0">
                <a:latin typeface="Abadi" panose="020B0604020202020204" pitchFamily="34" charset="0"/>
              </a:rPr>
              <a:t>Christianity is a monotheistic religion – they believe in ONE God. This </a:t>
            </a:r>
          </a:p>
          <a:p>
            <a:r>
              <a:rPr lang="en-GB" sz="1000" dirty="0">
                <a:latin typeface="Abadi" panose="020B0604020202020204" pitchFamily="34" charset="0"/>
              </a:rPr>
              <a:t>Christians believe God is:</a:t>
            </a:r>
          </a:p>
          <a:p>
            <a:pPr marL="285750" indent="-285750">
              <a:buFont typeface="Arial" panose="020B0604020202020204" pitchFamily="34" charset="0"/>
              <a:buChar char="•"/>
            </a:pPr>
            <a:r>
              <a:rPr lang="en-GB" sz="1000" dirty="0">
                <a:latin typeface="Abadi" panose="020B0604020202020204" pitchFamily="34" charset="0"/>
              </a:rPr>
              <a:t>Omnipotent (all powerful)</a:t>
            </a:r>
          </a:p>
          <a:p>
            <a:pPr marL="285750" indent="-285750">
              <a:buFont typeface="Arial" panose="020B0604020202020204" pitchFamily="34" charset="0"/>
              <a:buChar char="•"/>
            </a:pPr>
            <a:r>
              <a:rPr lang="en-GB" sz="1000" dirty="0">
                <a:latin typeface="Abadi" panose="020B0604020202020204" pitchFamily="34" charset="0"/>
              </a:rPr>
              <a:t>Omniscient (all knowing)</a:t>
            </a:r>
          </a:p>
          <a:p>
            <a:pPr marL="285750" indent="-285750">
              <a:buFont typeface="Arial" panose="020B0604020202020204" pitchFamily="34" charset="0"/>
              <a:buChar char="•"/>
            </a:pPr>
            <a:r>
              <a:rPr lang="en-GB" sz="1000" dirty="0">
                <a:latin typeface="Abadi" panose="020B0604020202020204" pitchFamily="34" charset="0"/>
              </a:rPr>
              <a:t>Omnipresent (everywhere)</a:t>
            </a:r>
          </a:p>
          <a:p>
            <a:pPr marL="285750" indent="-285750">
              <a:buFont typeface="Arial" panose="020B0604020202020204" pitchFamily="34" charset="0"/>
              <a:buChar char="•"/>
            </a:pPr>
            <a:r>
              <a:rPr lang="en-GB" sz="1000" dirty="0">
                <a:latin typeface="Abadi" panose="020B0604020202020204" pitchFamily="34" charset="0"/>
              </a:rPr>
              <a:t>Benevolent (loving)</a:t>
            </a:r>
          </a:p>
          <a:p>
            <a:pPr marL="285750" indent="-285750">
              <a:buFont typeface="Arial" panose="020B0604020202020204" pitchFamily="34" charset="0"/>
              <a:buChar char="•"/>
            </a:pPr>
            <a:r>
              <a:rPr lang="en-GB" sz="1000" dirty="0">
                <a:latin typeface="Abadi" panose="020B0604020202020204" pitchFamily="34" charset="0"/>
              </a:rPr>
              <a:t>Transcendent (beyond understanding)</a:t>
            </a:r>
          </a:p>
          <a:p>
            <a:pPr marL="285750" indent="-285750">
              <a:buFont typeface="Arial" panose="020B0604020202020204" pitchFamily="34" charset="0"/>
              <a:buChar char="•"/>
            </a:pPr>
            <a:r>
              <a:rPr lang="en-GB" sz="1000" dirty="0">
                <a:latin typeface="Abadi" panose="020B0604020202020204" pitchFamily="34" charset="0"/>
              </a:rPr>
              <a:t>Immanent (personal)</a:t>
            </a:r>
          </a:p>
          <a:p>
            <a:pPr marL="285750" indent="-285750">
              <a:buFont typeface="Arial" panose="020B0604020202020204" pitchFamily="34" charset="0"/>
              <a:buChar char="•"/>
            </a:pPr>
            <a:r>
              <a:rPr lang="en-GB" sz="1000" dirty="0">
                <a:latin typeface="Abadi" panose="020B0604020202020204" pitchFamily="34" charset="0"/>
              </a:rPr>
              <a:t>Just (fair and the perfect judge)</a:t>
            </a:r>
          </a:p>
          <a:p>
            <a:pPr marL="285750" indent="-285750">
              <a:buFont typeface="Arial" panose="020B0604020202020204" pitchFamily="34" charset="0"/>
              <a:buChar char="•"/>
            </a:pPr>
            <a:r>
              <a:rPr lang="en-GB" sz="1000" dirty="0">
                <a:latin typeface="Abadi" panose="020B0604020202020204" pitchFamily="34" charset="0"/>
              </a:rPr>
              <a:t>Eternal (no beginning and no end)</a:t>
            </a:r>
          </a:p>
          <a:p>
            <a:pPr marL="285750" indent="-285750">
              <a:buFont typeface="Arial" panose="020B0604020202020204" pitchFamily="34" charset="0"/>
              <a:buChar char="•"/>
            </a:pPr>
            <a:r>
              <a:rPr lang="en-GB" sz="1000" dirty="0">
                <a:latin typeface="Abadi" panose="020B0604020202020204" pitchFamily="34" charset="0"/>
              </a:rPr>
              <a:t>Forgiving (he will forgive sins)</a:t>
            </a:r>
          </a:p>
        </p:txBody>
      </p:sp>
      <p:sp>
        <p:nvSpPr>
          <p:cNvPr id="5" name="Rectangle 4">
            <a:extLst>
              <a:ext uri="{FF2B5EF4-FFF2-40B4-BE49-F238E27FC236}">
                <a16:creationId xmlns:a16="http://schemas.microsoft.com/office/drawing/2014/main" id="{CBBE89F7-3B0B-4D4A-91E2-A1B036D820A0}"/>
              </a:ext>
            </a:extLst>
          </p:cNvPr>
          <p:cNvSpPr/>
          <p:nvPr/>
        </p:nvSpPr>
        <p:spPr>
          <a:xfrm>
            <a:off x="4263241" y="0"/>
            <a:ext cx="3566776" cy="240065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defRPr/>
            </a:pPr>
            <a:r>
              <a:rPr lang="en-GB" sz="1000" u="sng" dirty="0">
                <a:solidFill>
                  <a:schemeClr val="tx1"/>
                </a:solidFill>
              </a:rPr>
              <a:t>2. </a:t>
            </a:r>
            <a:r>
              <a:rPr lang="en-GB" sz="1000" u="sng" dirty="0">
                <a:solidFill>
                  <a:schemeClr val="tx1"/>
                </a:solidFill>
                <a:latin typeface="Abadi" panose="020B0604020104020204" pitchFamily="34" charset="0"/>
              </a:rPr>
              <a:t>The Trinity </a:t>
            </a:r>
          </a:p>
          <a:p>
            <a:pPr lvl="0">
              <a:defRPr/>
            </a:pPr>
            <a:r>
              <a:rPr lang="en-GB" sz="1000" b="1" dirty="0">
                <a:solidFill>
                  <a:schemeClr val="tx1"/>
                </a:solidFill>
                <a:latin typeface="Abadi" panose="020B0604020104020204" pitchFamily="34" charset="0"/>
              </a:rPr>
              <a:t>Means three in one God in three parts (God is divisible): </a:t>
            </a:r>
            <a:r>
              <a:rPr lang="en-GB" sz="1000" dirty="0">
                <a:solidFill>
                  <a:schemeClr val="tx1"/>
                </a:solidFill>
                <a:latin typeface="Abadi" panose="020B0604020104020204" pitchFamily="34" charset="0"/>
              </a:rPr>
              <a:t>The </a:t>
            </a:r>
            <a:r>
              <a:rPr lang="en-GB" sz="1000" b="1" dirty="0">
                <a:solidFill>
                  <a:schemeClr val="tx1"/>
                </a:solidFill>
                <a:latin typeface="Abadi" panose="020B0604020104020204" pitchFamily="34" charset="0"/>
              </a:rPr>
              <a:t>Father</a:t>
            </a:r>
            <a:r>
              <a:rPr lang="en-GB" sz="1000" dirty="0">
                <a:solidFill>
                  <a:schemeClr val="tx1"/>
                </a:solidFill>
                <a:latin typeface="Abadi" panose="020B0604020104020204" pitchFamily="34" charset="0"/>
              </a:rPr>
              <a:t>, the </a:t>
            </a:r>
            <a:r>
              <a:rPr lang="en-GB" sz="1000" b="1" dirty="0">
                <a:solidFill>
                  <a:schemeClr val="tx1"/>
                </a:solidFill>
                <a:latin typeface="Abadi" panose="020B0604020104020204" pitchFamily="34" charset="0"/>
              </a:rPr>
              <a:t>Son</a:t>
            </a:r>
            <a:r>
              <a:rPr lang="en-GB" sz="1000" dirty="0">
                <a:solidFill>
                  <a:schemeClr val="tx1"/>
                </a:solidFill>
                <a:latin typeface="Abadi" panose="020B0604020104020204" pitchFamily="34" charset="0"/>
              </a:rPr>
              <a:t>, and the </a:t>
            </a:r>
            <a:r>
              <a:rPr lang="en-GB" sz="1000" b="1" dirty="0">
                <a:solidFill>
                  <a:schemeClr val="tx1"/>
                </a:solidFill>
                <a:latin typeface="Abadi" panose="020B0604020104020204" pitchFamily="34" charset="0"/>
              </a:rPr>
              <a:t>Holy Spirit</a:t>
            </a:r>
            <a:r>
              <a:rPr lang="en-GB" sz="1000" dirty="0">
                <a:solidFill>
                  <a:schemeClr val="tx1"/>
                </a:solidFill>
                <a:latin typeface="Abadi" panose="020B0604020104020204" pitchFamily="34" charset="0"/>
              </a:rPr>
              <a:t>.</a:t>
            </a:r>
          </a:p>
          <a:p>
            <a:endParaRPr lang="en-GB" sz="1000" dirty="0">
              <a:solidFill>
                <a:schemeClr val="tx1"/>
              </a:solidFill>
              <a:latin typeface="Abadi" panose="020B0604020104020204" pitchFamily="34" charset="0"/>
            </a:endParaRPr>
          </a:p>
          <a:p>
            <a:r>
              <a:rPr lang="en-GB" sz="1000" dirty="0">
                <a:solidFill>
                  <a:schemeClr val="tx1"/>
                </a:solidFill>
                <a:latin typeface="Abadi" panose="020B0604020104020204" pitchFamily="34" charset="0"/>
              </a:rPr>
              <a:t>The Nicene Creed explains the nature of The Trinity:</a:t>
            </a:r>
          </a:p>
          <a:p>
            <a:r>
              <a:rPr lang="en-GB" sz="1000" b="1" dirty="0">
                <a:solidFill>
                  <a:schemeClr val="tx1"/>
                </a:solidFill>
                <a:latin typeface="Abadi" panose="020B0604020104020204" pitchFamily="34" charset="0"/>
              </a:rPr>
              <a:t>The Father </a:t>
            </a:r>
            <a:r>
              <a:rPr lang="en-GB" sz="1000" dirty="0">
                <a:solidFill>
                  <a:schemeClr val="tx1"/>
                </a:solidFill>
                <a:latin typeface="Abadi" panose="020B0604020104020204" pitchFamily="34" charset="0"/>
              </a:rPr>
              <a:t>is the powerful creator of everything – “Maker of heaven and earth”</a:t>
            </a:r>
          </a:p>
          <a:p>
            <a:r>
              <a:rPr lang="en-GB" sz="1000" b="1" dirty="0">
                <a:solidFill>
                  <a:schemeClr val="tx1"/>
                </a:solidFill>
                <a:latin typeface="Abadi" panose="020B0604020104020204" pitchFamily="34" charset="0"/>
              </a:rPr>
              <a:t>The Son </a:t>
            </a:r>
            <a:r>
              <a:rPr lang="en-GB" sz="1000" dirty="0">
                <a:solidFill>
                  <a:schemeClr val="tx1"/>
                </a:solidFill>
                <a:latin typeface="Abadi" panose="020B0604020104020204" pitchFamily="34" charset="0"/>
              </a:rPr>
              <a:t>is Jesus Christ, who came to Earth as God in human form.</a:t>
            </a:r>
          </a:p>
          <a:p>
            <a:r>
              <a:rPr lang="en-GB" sz="1000" b="1" dirty="0">
                <a:solidFill>
                  <a:schemeClr val="tx1"/>
                </a:solidFill>
                <a:latin typeface="Abadi" panose="020B0604020104020204" pitchFamily="34" charset="0"/>
              </a:rPr>
              <a:t>The Holy Spirit </a:t>
            </a:r>
            <a:r>
              <a:rPr lang="en-GB" sz="1000" dirty="0">
                <a:solidFill>
                  <a:schemeClr val="tx1"/>
                </a:solidFill>
                <a:latin typeface="Abadi" panose="020B0604020104020204" pitchFamily="34" charset="0"/>
              </a:rPr>
              <a:t>is the invisible power of God that works within the world today to guide and inspire us.</a:t>
            </a:r>
          </a:p>
          <a:p>
            <a:endParaRPr lang="en-GB" sz="1000" dirty="0">
              <a:solidFill>
                <a:schemeClr val="tx1"/>
              </a:solidFill>
              <a:latin typeface="Abadi" panose="020B0604020104020204" pitchFamily="34" charset="0"/>
            </a:endParaRPr>
          </a:p>
          <a:p>
            <a:endParaRPr lang="en-GB" sz="1000" dirty="0">
              <a:solidFill>
                <a:schemeClr val="tx1"/>
              </a:solidFill>
              <a:latin typeface="Abadi" panose="020B0604020104020204" pitchFamily="34" charset="0"/>
            </a:endParaRPr>
          </a:p>
          <a:p>
            <a:endParaRPr lang="en-GB" sz="1000" dirty="0">
              <a:solidFill>
                <a:schemeClr val="tx1"/>
              </a:solidFill>
              <a:latin typeface="Abadi" panose="020B0604020104020204" pitchFamily="34" charset="0"/>
            </a:endParaRPr>
          </a:p>
          <a:p>
            <a:pPr algn="ctr"/>
            <a:r>
              <a:rPr lang="en-GB" sz="1000" b="1" i="1" dirty="0">
                <a:solidFill>
                  <a:schemeClr val="tx1"/>
                </a:solidFill>
                <a:latin typeface="Abadi" panose="020B0604020104020204" pitchFamily="34" charset="0"/>
              </a:rPr>
              <a:t>“I believe in one God: The Father, Son and Holy Spirit.</a:t>
            </a:r>
          </a:p>
        </p:txBody>
      </p:sp>
      <p:pic>
        <p:nvPicPr>
          <p:cNvPr id="6" name="Picture 5">
            <a:extLst>
              <a:ext uri="{FF2B5EF4-FFF2-40B4-BE49-F238E27FC236}">
                <a16:creationId xmlns:a16="http://schemas.microsoft.com/office/drawing/2014/main" id="{CD46DEB9-9021-4EC3-A8DC-CDFFBE0B7F03}"/>
              </a:ext>
            </a:extLst>
          </p:cNvPr>
          <p:cNvPicPr>
            <a:picLocks noChangeAspect="1"/>
          </p:cNvPicPr>
          <p:nvPr/>
        </p:nvPicPr>
        <p:blipFill>
          <a:blip r:embed="rId2"/>
          <a:stretch>
            <a:fillRect/>
          </a:stretch>
        </p:blipFill>
        <p:spPr>
          <a:xfrm>
            <a:off x="5510897" y="1695535"/>
            <a:ext cx="1067742" cy="460169"/>
          </a:xfrm>
          <a:prstGeom prst="rect">
            <a:avLst/>
          </a:prstGeom>
        </p:spPr>
      </p:pic>
      <p:sp>
        <p:nvSpPr>
          <p:cNvPr id="8" name="Rectangle 7">
            <a:extLst>
              <a:ext uri="{FF2B5EF4-FFF2-40B4-BE49-F238E27FC236}">
                <a16:creationId xmlns:a16="http://schemas.microsoft.com/office/drawing/2014/main" id="{8A9BBECF-0E52-44EA-AE51-FC0C511C58B8}"/>
              </a:ext>
            </a:extLst>
          </p:cNvPr>
          <p:cNvSpPr/>
          <p:nvPr/>
        </p:nvSpPr>
        <p:spPr>
          <a:xfrm>
            <a:off x="7826293" y="-13992"/>
            <a:ext cx="4365704" cy="193899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000" u="sng" dirty="0">
                <a:latin typeface="Abadi" panose="020B0604020104020204" pitchFamily="34" charset="0"/>
              </a:rPr>
              <a:t>3.Creation</a:t>
            </a:r>
            <a:endParaRPr lang="en-US" sz="1000" dirty="0">
              <a:latin typeface="Abadi" panose="020B0604020104020204" pitchFamily="34" charset="0"/>
            </a:endParaRPr>
          </a:p>
          <a:p>
            <a:r>
              <a:rPr lang="en-US" sz="1000" dirty="0">
                <a:latin typeface="Abadi" panose="020B0604020104020204" pitchFamily="34" charset="0"/>
              </a:rPr>
              <a:t>In the book of </a:t>
            </a:r>
            <a:r>
              <a:rPr lang="en-US" sz="1000" b="1" dirty="0">
                <a:latin typeface="Abadi" panose="020B0604020104020204" pitchFamily="34" charset="0"/>
              </a:rPr>
              <a:t>Genesis </a:t>
            </a:r>
            <a:r>
              <a:rPr lang="en-US" sz="1000" dirty="0">
                <a:latin typeface="Abadi" panose="020B0604020104020204" pitchFamily="34" charset="0"/>
              </a:rPr>
              <a:t>it says that God created the world in 6 days, and on the 7th He rested.  </a:t>
            </a:r>
          </a:p>
          <a:p>
            <a:r>
              <a:rPr lang="en-US" sz="1000" dirty="0">
                <a:latin typeface="Abadi" panose="020B0604020104020204" pitchFamily="34" charset="0"/>
              </a:rPr>
              <a:t>Some Christians take this </a:t>
            </a:r>
            <a:r>
              <a:rPr lang="en-US" sz="1000" b="1" dirty="0">
                <a:latin typeface="Abadi" panose="020B0604020104020204" pitchFamily="34" charset="0"/>
              </a:rPr>
              <a:t>LITERALLY</a:t>
            </a:r>
            <a:r>
              <a:rPr lang="en-US" sz="1000" dirty="0">
                <a:latin typeface="Abadi" panose="020B0604020104020204" pitchFamily="34" charset="0"/>
              </a:rPr>
              <a:t> and read this story as fact </a:t>
            </a:r>
            <a:r>
              <a:rPr lang="en-US" sz="1000" b="1" dirty="0">
                <a:latin typeface="Abadi" panose="020B0604020104020204" pitchFamily="34" charset="0"/>
              </a:rPr>
              <a:t>(fundamentalist)</a:t>
            </a:r>
            <a:r>
              <a:rPr lang="en-US" sz="1000" dirty="0">
                <a:latin typeface="Abadi" panose="020B0604020104020204" pitchFamily="34" charset="0"/>
              </a:rPr>
              <a:t>.  Others see the Genesis story as a symbol or metaphor (Liberal). Adam is the first man and is created from the dust of the earth. </a:t>
            </a:r>
          </a:p>
          <a:p>
            <a:r>
              <a:rPr lang="en-US" sz="1000" dirty="0">
                <a:latin typeface="Abadi" panose="020B0604020104020204" pitchFamily="34" charset="0"/>
              </a:rPr>
              <a:t>Eve sins, by being </a:t>
            </a:r>
            <a:r>
              <a:rPr lang="en-US" sz="1000" b="1" dirty="0">
                <a:latin typeface="Abadi" panose="020B0604020104020204" pitchFamily="34" charset="0"/>
              </a:rPr>
              <a:t>tempted by the devil </a:t>
            </a:r>
            <a:r>
              <a:rPr lang="en-US" sz="1000" dirty="0">
                <a:latin typeface="Abadi" panose="020B0604020104020204" pitchFamily="34" charset="0"/>
              </a:rPr>
              <a:t>and eating the forbidden fruit. Humans are banished from Eden. They must now work, feel pain and die.</a:t>
            </a:r>
          </a:p>
          <a:p>
            <a:pPr algn="ctr"/>
            <a:endParaRPr lang="en-US" sz="1000" i="1" dirty="0">
              <a:latin typeface="Abadi" panose="020B0604020104020204" pitchFamily="34" charset="0"/>
            </a:endParaRPr>
          </a:p>
          <a:p>
            <a:pPr algn="ctr"/>
            <a:r>
              <a:rPr lang="en-US" sz="1000" b="1" i="1" dirty="0">
                <a:latin typeface="Abadi" panose="020B0604020104020204" pitchFamily="34" charset="0"/>
              </a:rPr>
              <a:t>“In the beginning God created the heavens and the earth.”</a:t>
            </a:r>
            <a:endParaRPr lang="en-US" sz="1000" b="1" dirty="0">
              <a:latin typeface="Abadi" panose="020B0604020104020204" pitchFamily="34" charset="0"/>
            </a:endParaRPr>
          </a:p>
          <a:p>
            <a:pPr algn="ctr"/>
            <a:r>
              <a:rPr lang="en-US" sz="1000" b="1" i="1" dirty="0">
                <a:latin typeface="Abadi" panose="020B0604020104020204" pitchFamily="34" charset="0"/>
              </a:rPr>
              <a:t>“Then God said, "Let them rule over the fish of the sea and over the birds of the sky.’</a:t>
            </a:r>
          </a:p>
        </p:txBody>
      </p:sp>
      <p:pic>
        <p:nvPicPr>
          <p:cNvPr id="1034" name="Picture 10" descr="Image result for arm emoji">
            <a:extLst>
              <a:ext uri="{FF2B5EF4-FFF2-40B4-BE49-F238E27FC236}">
                <a16:creationId xmlns:a16="http://schemas.microsoft.com/office/drawing/2014/main" id="{C87FF843-4F36-4804-B87D-788F31294F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6299" y="1830457"/>
            <a:ext cx="946834" cy="946834"/>
          </a:xfrm>
          <a:prstGeom prst="ellipse">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77473DB3-AA1B-4606-B2F3-99452947C8D0}"/>
              </a:ext>
            </a:extLst>
          </p:cNvPr>
          <p:cNvSpPr/>
          <p:nvPr/>
        </p:nvSpPr>
        <p:spPr>
          <a:xfrm>
            <a:off x="7826289" y="1886071"/>
            <a:ext cx="4365707" cy="163121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000" u="sng" dirty="0">
                <a:latin typeface="Abadi" panose="020B0604020104020204" pitchFamily="34" charset="0"/>
              </a:rPr>
              <a:t>5. Incarnation</a:t>
            </a:r>
            <a:endParaRPr lang="en-GB" sz="1000" dirty="0">
              <a:latin typeface="Abadi" panose="020B0604020104020204" pitchFamily="34" charset="0"/>
            </a:endParaRPr>
          </a:p>
          <a:p>
            <a:pPr algn="ctr"/>
            <a:r>
              <a:rPr lang="en-GB" sz="1000" b="1" dirty="0">
                <a:latin typeface="Abadi" panose="020B0604020104020204" pitchFamily="34" charset="0"/>
              </a:rPr>
              <a:t>Christians believe Jesus is the Son of God.  He is God in human form, or God ‘incarnate’.  </a:t>
            </a:r>
          </a:p>
          <a:p>
            <a:pPr algn="ctr"/>
            <a:r>
              <a:rPr lang="en-GB" sz="1000" dirty="0">
                <a:latin typeface="Abadi" panose="020B0604020104020204" pitchFamily="34" charset="0"/>
              </a:rPr>
              <a:t>This means that he is fully human and fully God (divine) at the same time. </a:t>
            </a:r>
          </a:p>
          <a:p>
            <a:pPr algn="ctr"/>
            <a:r>
              <a:rPr lang="en-GB" sz="1000" dirty="0">
                <a:latin typeface="Abadi" panose="020B0604020104020204" pitchFamily="34" charset="0"/>
              </a:rPr>
              <a:t>This is important because it shows that Jesus is truly God on earth, but he understands our suffering and problems as he was a human. </a:t>
            </a:r>
          </a:p>
          <a:p>
            <a:pPr algn="ctr"/>
            <a:r>
              <a:rPr lang="en-GB" sz="1000" dirty="0">
                <a:latin typeface="Abadi" panose="020B0604020104020204" pitchFamily="34" charset="0"/>
              </a:rPr>
              <a:t>He shows he is God as he forgives sins, performs miracles and was resurrected at death. He shows he is human as he feels pain, was born to a human mother, and died on the cross.</a:t>
            </a:r>
          </a:p>
          <a:p>
            <a:pPr algn="ctr"/>
            <a:r>
              <a:rPr lang="en-GB" sz="1000" b="1" i="1" dirty="0">
                <a:latin typeface="Abadi" panose="020B0604020104020204" pitchFamily="34" charset="0"/>
              </a:rPr>
              <a:t>“The word became flesh and made his dwelling among us”</a:t>
            </a:r>
          </a:p>
        </p:txBody>
      </p:sp>
      <p:sp>
        <p:nvSpPr>
          <p:cNvPr id="12" name="Rectangle 11">
            <a:extLst>
              <a:ext uri="{FF2B5EF4-FFF2-40B4-BE49-F238E27FC236}">
                <a16:creationId xmlns:a16="http://schemas.microsoft.com/office/drawing/2014/main" id="{1BA53D7E-79FE-4FD0-A7F5-DC07A1129BFF}"/>
              </a:ext>
            </a:extLst>
          </p:cNvPr>
          <p:cNvSpPr/>
          <p:nvPr/>
        </p:nvSpPr>
        <p:spPr>
          <a:xfrm>
            <a:off x="-1" y="2799953"/>
            <a:ext cx="4263237" cy="163121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000" u="sng" dirty="0">
                <a:latin typeface="Abadi" panose="020B0604020104020204" pitchFamily="34" charset="0"/>
              </a:rPr>
              <a:t>4.Crucifixion</a:t>
            </a:r>
            <a:endParaRPr lang="en-US" sz="1000" dirty="0">
              <a:latin typeface="Abadi" panose="020B0604020104020204" pitchFamily="34" charset="0"/>
            </a:endParaRPr>
          </a:p>
          <a:p>
            <a:r>
              <a:rPr lang="en-US" sz="1000" dirty="0">
                <a:latin typeface="Abadi" panose="020B0604020104020204" pitchFamily="34" charset="0"/>
              </a:rPr>
              <a:t>Jesus was sentenced to death by Pontius Pilate, the Roman Governor by </a:t>
            </a:r>
            <a:r>
              <a:rPr lang="en-US" sz="1000" b="1" dirty="0">
                <a:latin typeface="Abadi" panose="020B0604020104020204" pitchFamily="34" charset="0"/>
              </a:rPr>
              <a:t>crucifixion. </a:t>
            </a:r>
            <a:r>
              <a:rPr lang="en-US" sz="1000" dirty="0">
                <a:latin typeface="Abadi" panose="020B0604020104020204" pitchFamily="34" charset="0"/>
              </a:rPr>
              <a:t>There are several ways in which the crucifixion affects Christians today. It gives them confidence that if they accept Jesus’ sacrifice, sin can no longer destroy their love because God forgives those who faithfully ask for </a:t>
            </a:r>
            <a:r>
              <a:rPr lang="en-US" sz="1000" b="1" dirty="0">
                <a:latin typeface="Abadi" panose="020B0604020104020204" pitchFamily="34" charset="0"/>
              </a:rPr>
              <a:t>forgiveness. </a:t>
            </a:r>
            <a:r>
              <a:rPr lang="en-US" sz="1000" dirty="0">
                <a:latin typeface="Abadi" panose="020B0604020104020204" pitchFamily="34" charset="0"/>
              </a:rPr>
              <a:t>They believe that suffering is a part of life, just as it was a part of Jesus’ life and that, having experienced it, God understands what the sufferer is going through. </a:t>
            </a:r>
          </a:p>
          <a:p>
            <a:endParaRPr lang="en-US" sz="1000" dirty="0">
              <a:latin typeface="Abadi" panose="020B0604020104020204" pitchFamily="34" charset="0"/>
            </a:endParaRPr>
          </a:p>
          <a:p>
            <a:pPr algn="ctr"/>
            <a:r>
              <a:rPr lang="en-US" sz="1000" b="1" i="1" dirty="0">
                <a:latin typeface="Abadi" panose="020B0604020104020204" pitchFamily="34" charset="0"/>
              </a:rPr>
              <a:t>“Forgive them Father for they do not know what they do.”</a:t>
            </a:r>
          </a:p>
        </p:txBody>
      </p:sp>
      <p:sp>
        <p:nvSpPr>
          <p:cNvPr id="13" name="Rectangle 12">
            <a:extLst>
              <a:ext uri="{FF2B5EF4-FFF2-40B4-BE49-F238E27FC236}">
                <a16:creationId xmlns:a16="http://schemas.microsoft.com/office/drawing/2014/main" id="{BDD6CE86-7621-4111-B9E3-F1C507C67115}"/>
              </a:ext>
            </a:extLst>
          </p:cNvPr>
          <p:cNvSpPr/>
          <p:nvPr/>
        </p:nvSpPr>
        <p:spPr>
          <a:xfrm>
            <a:off x="4259520" y="2382559"/>
            <a:ext cx="3570497" cy="209288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defRPr/>
            </a:pPr>
            <a:r>
              <a:rPr lang="en-GB" sz="1000" u="sng" dirty="0">
                <a:latin typeface="Abadi" panose="020B0604020104020204" pitchFamily="34" charset="0"/>
                <a:ea typeface="Candara" charset="0"/>
                <a:cs typeface="Candara" charset="0"/>
              </a:rPr>
              <a:t>6.Jesus’ resurrection &amp; ascension</a:t>
            </a:r>
          </a:p>
          <a:p>
            <a:pPr marL="171450" indent="-171450" algn="ctr">
              <a:buFont typeface="Wingdings" panose="05000000000000000000" pitchFamily="2" charset="2"/>
              <a:buChar char="ü"/>
            </a:pPr>
            <a:r>
              <a:rPr lang="en-GB" sz="1000" dirty="0">
                <a:latin typeface="Abadi" panose="020B0604020104020204" pitchFamily="34" charset="0"/>
              </a:rPr>
              <a:t>Jesus was placed in a tomb on Good Friday. </a:t>
            </a:r>
          </a:p>
          <a:p>
            <a:pPr marL="171450" indent="-171450" algn="ctr">
              <a:buFont typeface="Wingdings" panose="05000000000000000000" pitchFamily="2" charset="2"/>
              <a:buChar char="ü"/>
            </a:pPr>
            <a:r>
              <a:rPr lang="en-GB" sz="1000" dirty="0">
                <a:latin typeface="Abadi" panose="020B0604020104020204" pitchFamily="34" charset="0"/>
              </a:rPr>
              <a:t>Some of Jesus’ female followers went to the tomb</a:t>
            </a:r>
          </a:p>
          <a:p>
            <a:pPr marL="171450" indent="-171450" algn="ctr">
              <a:buFont typeface="Wingdings" panose="05000000000000000000" pitchFamily="2" charset="2"/>
              <a:buChar char="ü"/>
            </a:pPr>
            <a:r>
              <a:rPr lang="en-GB" sz="1000" dirty="0">
                <a:latin typeface="Abadi" panose="020B0604020104020204" pitchFamily="34" charset="0"/>
              </a:rPr>
              <a:t>Jesus was nowhere to be found and the stone had rolled away</a:t>
            </a:r>
          </a:p>
          <a:p>
            <a:pPr algn="ctr"/>
            <a:r>
              <a:rPr lang="en-GB" sz="1000" dirty="0">
                <a:latin typeface="Abadi" panose="020B0604020104020204" pitchFamily="34" charset="0"/>
              </a:rPr>
              <a:t>The belief that Jesus rose from the dead is known as the </a:t>
            </a:r>
            <a:r>
              <a:rPr lang="en-GB" sz="1000" b="1" dirty="0">
                <a:latin typeface="Abadi" panose="020B0604020104020204" pitchFamily="34" charset="0"/>
              </a:rPr>
              <a:t>resurrection </a:t>
            </a:r>
            <a:r>
              <a:rPr lang="en-GB" sz="1000" dirty="0">
                <a:latin typeface="Abadi" panose="020B0604020104020204" pitchFamily="34" charset="0"/>
              </a:rPr>
              <a:t>and is a key teaching in the Christian faith. After meeting his disciples and asking them to carry on his good work, Jesus left them for the last time and </a:t>
            </a:r>
            <a:r>
              <a:rPr lang="en-GB" sz="1000" b="1" dirty="0">
                <a:latin typeface="Abadi" panose="020B0604020104020204" pitchFamily="34" charset="0"/>
              </a:rPr>
              <a:t>ascended,</a:t>
            </a:r>
            <a:r>
              <a:rPr lang="en-GB" sz="1000" dirty="0">
                <a:latin typeface="Abadi" panose="020B0604020104020204" pitchFamily="34" charset="0"/>
              </a:rPr>
              <a:t> body and soul, into Heaven. </a:t>
            </a:r>
          </a:p>
          <a:p>
            <a:pPr algn="ctr"/>
            <a:endParaRPr lang="en-GB" sz="1000" b="1" i="1" dirty="0">
              <a:latin typeface="Abadi" panose="020B0604020104020204" pitchFamily="34" charset="0"/>
            </a:endParaRPr>
          </a:p>
          <a:p>
            <a:pPr algn="ctr"/>
            <a:r>
              <a:rPr lang="en-GB" sz="1000" b="1" i="1" dirty="0">
                <a:latin typeface="Abadi" panose="020B0604020104020204" pitchFamily="34" charset="0"/>
              </a:rPr>
              <a:t>“Jesus said to her, “I am the resurrection and the life. The one who believes in me will live, even though they die.”</a:t>
            </a:r>
          </a:p>
        </p:txBody>
      </p:sp>
      <p:pic>
        <p:nvPicPr>
          <p:cNvPr id="1036" name="Picture 12" descr="Image result for cross">
            <a:extLst>
              <a:ext uri="{FF2B5EF4-FFF2-40B4-BE49-F238E27FC236}">
                <a16:creationId xmlns:a16="http://schemas.microsoft.com/office/drawing/2014/main" id="{77176861-F65E-4852-9126-D640FCBA78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8152" y="3909801"/>
            <a:ext cx="521368" cy="52136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world">
            <a:extLst>
              <a:ext uri="{FF2B5EF4-FFF2-40B4-BE49-F238E27FC236}">
                <a16:creationId xmlns:a16="http://schemas.microsoft.com/office/drawing/2014/main" id="{1B857FE6-3000-4E03-ADCC-478E50624C1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50009" y="360617"/>
            <a:ext cx="341988" cy="31870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71FC125C-DE9A-423B-93D2-1388E83A6E4E}"/>
              </a:ext>
            </a:extLst>
          </p:cNvPr>
          <p:cNvSpPr/>
          <p:nvPr/>
        </p:nvSpPr>
        <p:spPr>
          <a:xfrm>
            <a:off x="0" y="4431169"/>
            <a:ext cx="2502569" cy="240065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000" u="sng" dirty="0">
                <a:latin typeface="Abadi" panose="020B0604020104020204" pitchFamily="34" charset="0"/>
              </a:rPr>
              <a:t>7. Parables</a:t>
            </a:r>
            <a:endParaRPr lang="en-GB" sz="1000" dirty="0">
              <a:latin typeface="Abadi" panose="020B0604020104020204" pitchFamily="34" charset="0"/>
            </a:endParaRPr>
          </a:p>
          <a:p>
            <a:r>
              <a:rPr lang="en-GB" sz="1000" dirty="0">
                <a:latin typeface="Abadi" panose="020B0604020104020204" pitchFamily="34" charset="0"/>
              </a:rPr>
              <a:t>These are stories that Jesus told to his followers in order to teach them a message.</a:t>
            </a:r>
          </a:p>
          <a:p>
            <a:r>
              <a:rPr lang="en-GB" sz="1000" b="1" u="sng" dirty="0">
                <a:latin typeface="Abadi" panose="020B0604020104020204" pitchFamily="34" charset="0"/>
              </a:rPr>
              <a:t>The Good Samaritan</a:t>
            </a:r>
          </a:p>
          <a:p>
            <a:r>
              <a:rPr lang="en-GB" sz="1000" dirty="0">
                <a:latin typeface="Abadi" panose="020B0604020104020204" pitchFamily="34" charset="0"/>
              </a:rPr>
              <a:t>A man is willing to save a stranger who has been attacked, even though their nations are enemies.</a:t>
            </a:r>
            <a:endParaRPr lang="en-GB" sz="1000" b="1" dirty="0">
              <a:latin typeface="Abadi" panose="020B0604020104020204" pitchFamily="34" charset="0"/>
            </a:endParaRPr>
          </a:p>
          <a:p>
            <a:r>
              <a:rPr lang="en-GB" sz="1000" b="1" u="sng" dirty="0">
                <a:latin typeface="Abadi" panose="020B0604020104020204" pitchFamily="34" charset="0"/>
              </a:rPr>
              <a:t>The sheep &amp; the goats</a:t>
            </a:r>
          </a:p>
          <a:p>
            <a:r>
              <a:rPr lang="en-GB" sz="1000" dirty="0">
                <a:latin typeface="Abadi" panose="020B0604020104020204" pitchFamily="34" charset="0"/>
              </a:rPr>
              <a:t>Jesus teaches that those who will go to heaven are sheep, loyal and obedient. While those who don’t do as they are told are goats, and will go to hell.</a:t>
            </a:r>
          </a:p>
          <a:p>
            <a:pPr algn="ctr"/>
            <a:r>
              <a:rPr lang="en-GB" sz="1000" b="1" i="1" dirty="0">
                <a:latin typeface="Abadi" panose="020B0604020104020204" pitchFamily="34" charset="0"/>
              </a:rPr>
              <a:t>“Whatever you did for the least of these brothers of mine, you did for me”</a:t>
            </a:r>
          </a:p>
        </p:txBody>
      </p:sp>
      <p:sp>
        <p:nvSpPr>
          <p:cNvPr id="15" name="Rectangle 14">
            <a:extLst>
              <a:ext uri="{FF2B5EF4-FFF2-40B4-BE49-F238E27FC236}">
                <a16:creationId xmlns:a16="http://schemas.microsoft.com/office/drawing/2014/main" id="{78838164-6739-46D5-82A6-199D8937EE55}"/>
              </a:ext>
            </a:extLst>
          </p:cNvPr>
          <p:cNvSpPr/>
          <p:nvPr/>
        </p:nvSpPr>
        <p:spPr>
          <a:xfrm>
            <a:off x="2502569" y="4431168"/>
            <a:ext cx="3088606" cy="240065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000" u="sng" dirty="0">
                <a:latin typeface="Abadi" panose="020B0604020104020204" pitchFamily="34" charset="0"/>
              </a:rPr>
              <a:t>8. Salvation</a:t>
            </a:r>
            <a:endParaRPr lang="en-GB" sz="1000" dirty="0">
              <a:solidFill>
                <a:sysClr val="windowText" lastClr="000000"/>
              </a:solidFill>
              <a:latin typeface="Abadi" panose="020B0604020104020204" pitchFamily="34" charset="0"/>
            </a:endParaRPr>
          </a:p>
          <a:p>
            <a:r>
              <a:rPr lang="en-GB" sz="1000" dirty="0">
                <a:latin typeface="Abadi" panose="020B0604020104020204" pitchFamily="34" charset="0"/>
              </a:rPr>
              <a:t>Salvation means to be saved from sin, and the consequences of sin (hell) to gain a place in heaven.</a:t>
            </a:r>
          </a:p>
          <a:p>
            <a:r>
              <a:rPr lang="en-GB" sz="1000" dirty="0">
                <a:latin typeface="Abadi" panose="020B0604020104020204" pitchFamily="34" charset="0"/>
              </a:rPr>
              <a:t>Sin has separated humans from God, and salvation enables humans to get close to God again.</a:t>
            </a:r>
          </a:p>
          <a:p>
            <a:r>
              <a:rPr lang="en-GB" sz="1000" dirty="0">
                <a:latin typeface="Abadi" panose="020B0604020104020204" pitchFamily="34" charset="0"/>
              </a:rPr>
              <a:t>Jesus’ death makes up for the original sin committed by Adam &amp; Eve and so can bring people back to God.  There are three ways that we can find </a:t>
            </a:r>
            <a:r>
              <a:rPr lang="en-GB" sz="1000" b="1" dirty="0">
                <a:latin typeface="Abadi" panose="020B0604020104020204" pitchFamily="34" charset="0"/>
              </a:rPr>
              <a:t>atonement</a:t>
            </a:r>
            <a:r>
              <a:rPr lang="en-GB" sz="1000" dirty="0">
                <a:latin typeface="Abadi" panose="020B0604020104020204" pitchFamily="34" charset="0"/>
              </a:rPr>
              <a:t> and find salvation. </a:t>
            </a:r>
            <a:r>
              <a:rPr lang="en-GB" sz="1000" b="1" dirty="0">
                <a:latin typeface="Abadi" panose="020B0604020104020204" pitchFamily="34" charset="0"/>
              </a:rPr>
              <a:t>Law</a:t>
            </a:r>
            <a:r>
              <a:rPr lang="en-GB" sz="1000" dirty="0">
                <a:latin typeface="Abadi" panose="020B0604020104020204" pitchFamily="34" charset="0"/>
              </a:rPr>
              <a:t> (doing good deeds and following the law); </a:t>
            </a:r>
            <a:r>
              <a:rPr lang="en-GB" sz="1000" b="1" dirty="0">
                <a:latin typeface="Abadi" panose="020B0604020104020204" pitchFamily="34" charset="0"/>
              </a:rPr>
              <a:t>Grace</a:t>
            </a:r>
            <a:r>
              <a:rPr lang="en-GB" sz="1000" dirty="0">
                <a:latin typeface="Abadi" panose="020B0604020104020204" pitchFamily="34" charset="0"/>
              </a:rPr>
              <a:t> (believing in God and receiving his unconditional love); and </a:t>
            </a:r>
            <a:r>
              <a:rPr lang="en-GB" sz="1000" b="1" dirty="0">
                <a:latin typeface="Abadi" panose="020B0604020104020204" pitchFamily="34" charset="0"/>
              </a:rPr>
              <a:t>Spirit</a:t>
            </a:r>
            <a:r>
              <a:rPr lang="en-GB" sz="1000" dirty="0">
                <a:latin typeface="Abadi" panose="020B0604020104020204" pitchFamily="34" charset="0"/>
              </a:rPr>
              <a:t> (through Spirit (the guidance of the Holy Spirit)</a:t>
            </a:r>
          </a:p>
          <a:p>
            <a:r>
              <a:rPr lang="en-GB" sz="1000" dirty="0">
                <a:latin typeface="Abadi" panose="020B0604020104020204" pitchFamily="34" charset="0"/>
              </a:rPr>
              <a:t>“For God so loved the world that he gave his one and only Son, that whoever believes in him shall not perish but have eternal life.”</a:t>
            </a:r>
          </a:p>
        </p:txBody>
      </p:sp>
      <p:sp>
        <p:nvSpPr>
          <p:cNvPr id="16" name="Rectangle 15">
            <a:extLst>
              <a:ext uri="{FF2B5EF4-FFF2-40B4-BE49-F238E27FC236}">
                <a16:creationId xmlns:a16="http://schemas.microsoft.com/office/drawing/2014/main" id="{81266441-F0F9-4DE8-9270-11566D7A5BC4}"/>
              </a:ext>
            </a:extLst>
          </p:cNvPr>
          <p:cNvSpPr/>
          <p:nvPr/>
        </p:nvSpPr>
        <p:spPr>
          <a:xfrm>
            <a:off x="5581457" y="4431167"/>
            <a:ext cx="2244836" cy="240065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n-GB" sz="1000" u="sng" dirty="0">
                <a:latin typeface="Abadi" panose="020B0604020104020204" pitchFamily="34" charset="0"/>
              </a:rPr>
              <a:t>9. Why do people believe in God?</a:t>
            </a:r>
            <a:endParaRPr lang="en-GB" sz="1000" dirty="0">
              <a:latin typeface="Abadi" panose="020B0604020104020204" pitchFamily="34" charset="0"/>
            </a:endParaRPr>
          </a:p>
          <a:p>
            <a:pPr lvl="0" algn="ctr">
              <a:defRPr/>
            </a:pPr>
            <a:r>
              <a:rPr lang="en-GB" sz="1000" b="1" dirty="0">
                <a:latin typeface="Abadi" panose="020B0604020104020204" pitchFamily="34" charset="0"/>
              </a:rPr>
              <a:t>Design Argument</a:t>
            </a:r>
          </a:p>
          <a:p>
            <a:pPr lvl="0" algn="ctr">
              <a:defRPr/>
            </a:pPr>
            <a:r>
              <a:rPr lang="en-GB" sz="1000" dirty="0">
                <a:latin typeface="Abadi" panose="020B0604020104020204" pitchFamily="34" charset="0"/>
              </a:rPr>
              <a:t>Our world is too complicated to have just happened by chance. The only person powerful enough to do this is God.</a:t>
            </a:r>
            <a:endParaRPr lang="en-GB" sz="1000" b="1" dirty="0">
              <a:latin typeface="Abadi" panose="020B0604020104020204" pitchFamily="34" charset="0"/>
            </a:endParaRPr>
          </a:p>
          <a:p>
            <a:pPr algn="ctr">
              <a:defRPr/>
            </a:pPr>
            <a:r>
              <a:rPr lang="en-GB" sz="1000" b="1" dirty="0">
                <a:latin typeface="Abadi" panose="020B0604020104020204" pitchFamily="34" charset="0"/>
              </a:rPr>
              <a:t>Moral Argument</a:t>
            </a:r>
          </a:p>
          <a:p>
            <a:pPr lvl="0" algn="ctr">
              <a:defRPr/>
            </a:pPr>
            <a:r>
              <a:rPr lang="en-GB" sz="1000" dirty="0">
                <a:latin typeface="Abadi" panose="020B0604020104020204" pitchFamily="34" charset="0"/>
              </a:rPr>
              <a:t>We all have a sense of right and wrong, and feel feelings of guilt when we do bad things. Christians believe the conscience is actually God.</a:t>
            </a:r>
          </a:p>
          <a:p>
            <a:pPr lvl="0" algn="ctr">
              <a:defRPr/>
            </a:pPr>
            <a:r>
              <a:rPr lang="en-GB" sz="1000" b="1" dirty="0">
                <a:latin typeface="Abadi" panose="020B0604020104020204" pitchFamily="34" charset="0"/>
              </a:rPr>
              <a:t>Upbringing</a:t>
            </a:r>
          </a:p>
          <a:p>
            <a:pPr lvl="0" algn="ctr">
              <a:defRPr/>
            </a:pPr>
            <a:r>
              <a:rPr lang="en-GB" sz="1000" dirty="0">
                <a:latin typeface="Abadi" panose="020B0604020104020204" pitchFamily="34" charset="0"/>
              </a:rPr>
              <a:t>Many people are Christians because they were brought up to be a Christian.  </a:t>
            </a:r>
          </a:p>
        </p:txBody>
      </p:sp>
      <p:sp>
        <p:nvSpPr>
          <p:cNvPr id="25" name="Rectangle 24">
            <a:extLst>
              <a:ext uri="{FF2B5EF4-FFF2-40B4-BE49-F238E27FC236}">
                <a16:creationId xmlns:a16="http://schemas.microsoft.com/office/drawing/2014/main" id="{F313010D-D072-46F7-953E-7912FBCEBA99}"/>
              </a:ext>
            </a:extLst>
          </p:cNvPr>
          <p:cNvSpPr/>
          <p:nvPr/>
        </p:nvSpPr>
        <p:spPr>
          <a:xfrm>
            <a:off x="7826289" y="3470490"/>
            <a:ext cx="4365707" cy="224676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defRPr/>
            </a:pPr>
            <a:r>
              <a:rPr lang="en-GB" sz="1000" b="1" u="sng" dirty="0">
                <a:latin typeface="Abadi" panose="020B0604020104020204" pitchFamily="34" charset="0"/>
                <a:ea typeface="Candara" charset="0"/>
                <a:cs typeface="Candara" charset="0"/>
              </a:rPr>
              <a:t>10. The Problem of Evil</a:t>
            </a:r>
            <a:endParaRPr lang="en-GB" sz="1000" dirty="0">
              <a:latin typeface="Abadi" panose="020B0604020104020204" pitchFamily="34" charset="0"/>
            </a:endParaRPr>
          </a:p>
          <a:p>
            <a:r>
              <a:rPr lang="en-GB" sz="1000" b="1" dirty="0">
                <a:latin typeface="Abadi" panose="020B0604020104020204" pitchFamily="34" charset="0"/>
              </a:rPr>
              <a:t>Evil causes a problem as, if God is omnipotent and omnibenevolent, evil should not exist.</a:t>
            </a:r>
          </a:p>
          <a:p>
            <a:r>
              <a:rPr lang="en-GB" sz="1000" b="1" dirty="0">
                <a:latin typeface="Abadi" panose="020B0604020104020204" pitchFamily="34" charset="0"/>
              </a:rPr>
              <a:t>Moral evil </a:t>
            </a:r>
            <a:r>
              <a:rPr lang="en-GB" sz="1000" dirty="0">
                <a:latin typeface="Abadi" panose="020B0604020104020204" pitchFamily="34" charset="0"/>
              </a:rPr>
              <a:t>= suffering caused by humans</a:t>
            </a:r>
          </a:p>
          <a:p>
            <a:r>
              <a:rPr lang="en-GB" sz="1000" b="1" dirty="0">
                <a:latin typeface="Abadi" panose="020B0604020104020204" pitchFamily="34" charset="0"/>
              </a:rPr>
              <a:t>Natural evil </a:t>
            </a:r>
            <a:r>
              <a:rPr lang="en-GB" sz="1000" dirty="0">
                <a:latin typeface="Abadi" panose="020B0604020104020204" pitchFamily="34" charset="0"/>
              </a:rPr>
              <a:t>= suffering caused by nature</a:t>
            </a:r>
          </a:p>
          <a:p>
            <a:r>
              <a:rPr lang="en-GB" sz="1000" b="1" u="sng" dirty="0">
                <a:latin typeface="Abadi" panose="020B0604020104020204" pitchFamily="34" charset="0"/>
              </a:rPr>
              <a:t>Responses:</a:t>
            </a:r>
          </a:p>
          <a:p>
            <a:pPr marL="228600" indent="-228600">
              <a:buFont typeface="+mj-lt"/>
              <a:buAutoNum type="arabicPeriod"/>
            </a:pPr>
            <a:r>
              <a:rPr lang="en-GB" sz="1000" dirty="0">
                <a:latin typeface="Abadi" panose="020B0604020104020204" pitchFamily="34" charset="0"/>
              </a:rPr>
              <a:t>Suffering is a </a:t>
            </a:r>
            <a:r>
              <a:rPr lang="en-GB" sz="1000" b="1" dirty="0">
                <a:latin typeface="Abadi" panose="020B0604020104020204" pitchFamily="34" charset="0"/>
              </a:rPr>
              <a:t>necessary</a:t>
            </a:r>
            <a:r>
              <a:rPr lang="en-GB" sz="1000" dirty="0">
                <a:latin typeface="Abadi" panose="020B0604020104020204" pitchFamily="34" charset="0"/>
              </a:rPr>
              <a:t> part of life</a:t>
            </a:r>
          </a:p>
          <a:p>
            <a:pPr marL="228600" indent="-228600">
              <a:buFont typeface="+mj-lt"/>
              <a:buAutoNum type="arabicPeriod"/>
            </a:pPr>
            <a:r>
              <a:rPr lang="en-GB" sz="1000" dirty="0">
                <a:latin typeface="Abadi" panose="020B0604020104020204" pitchFamily="34" charset="0"/>
              </a:rPr>
              <a:t>Suffering is a punishment for </a:t>
            </a:r>
            <a:r>
              <a:rPr lang="en-GB" sz="1000" b="1" dirty="0">
                <a:latin typeface="Abadi" panose="020B0604020104020204" pitchFamily="34" charset="0"/>
              </a:rPr>
              <a:t>sin (original sin)</a:t>
            </a:r>
          </a:p>
          <a:p>
            <a:pPr marL="228600" indent="-228600">
              <a:buFont typeface="+mj-lt"/>
              <a:buAutoNum type="arabicPeriod"/>
            </a:pPr>
            <a:r>
              <a:rPr lang="en-GB" sz="1000" dirty="0">
                <a:latin typeface="Abadi" panose="020B0604020104020204" pitchFamily="34" charset="0"/>
              </a:rPr>
              <a:t>Suffering is caused by humanity’s </a:t>
            </a:r>
            <a:r>
              <a:rPr lang="en-GB" sz="1000" b="1" dirty="0">
                <a:latin typeface="Abadi" panose="020B0604020104020204" pitchFamily="34" charset="0"/>
              </a:rPr>
              <a:t>free will</a:t>
            </a:r>
          </a:p>
          <a:p>
            <a:pPr marL="228600" indent="-228600">
              <a:buFont typeface="+mj-lt"/>
              <a:buAutoNum type="arabicPeriod"/>
            </a:pPr>
            <a:r>
              <a:rPr lang="en-GB" sz="1000" dirty="0">
                <a:latin typeface="Abadi" panose="020B0604020104020204" pitchFamily="34" charset="0"/>
              </a:rPr>
              <a:t>Suffering is a part of God’s </a:t>
            </a:r>
            <a:r>
              <a:rPr lang="en-GB" sz="1000" b="1" dirty="0">
                <a:latin typeface="Abadi" panose="020B0604020104020204" pitchFamily="34" charset="0"/>
              </a:rPr>
              <a:t>plan</a:t>
            </a:r>
          </a:p>
          <a:p>
            <a:pPr marL="228600" indent="-228600">
              <a:buFont typeface="+mj-lt"/>
              <a:buAutoNum type="arabicPeriod"/>
            </a:pPr>
            <a:r>
              <a:rPr lang="en-GB" sz="1000" dirty="0">
                <a:latin typeface="Abadi" panose="020B0604020104020204" pitchFamily="34" charset="0"/>
              </a:rPr>
              <a:t>Suffering is a </a:t>
            </a:r>
            <a:r>
              <a:rPr lang="en-GB" sz="1000" b="1" dirty="0">
                <a:latin typeface="Abadi" panose="020B0604020104020204" pitchFamily="34" charset="0"/>
              </a:rPr>
              <a:t>test of faith</a:t>
            </a:r>
          </a:p>
          <a:p>
            <a:r>
              <a:rPr lang="en-GB" sz="1000" dirty="0">
                <a:latin typeface="Abadi" panose="020B0604020104020204" pitchFamily="34" charset="0"/>
              </a:rPr>
              <a:t>The story of Job is often Christian’s response to evil. Job suffers, and never gives up his faith in God</a:t>
            </a:r>
            <a:r>
              <a:rPr lang="en-GB" sz="1000" b="1" dirty="0">
                <a:latin typeface="Abadi" panose="020B0604020104020204" pitchFamily="34" charset="0"/>
              </a:rPr>
              <a:t>.</a:t>
            </a:r>
          </a:p>
          <a:p>
            <a:pPr algn="ctr"/>
            <a:r>
              <a:rPr lang="en-GB" sz="1000" b="1" u="sng" dirty="0">
                <a:latin typeface="Abadi" panose="020B0604020104020204" pitchFamily="34" charset="0"/>
              </a:rPr>
              <a:t>“</a:t>
            </a:r>
            <a:r>
              <a:rPr lang="en-GB" sz="1000" b="1" u="sng" dirty="0">
                <a:solidFill>
                  <a:schemeClr val="dk1"/>
                </a:solidFill>
                <a:latin typeface="Abadi" panose="020B0604020104020204" pitchFamily="34" charset="0"/>
              </a:rPr>
              <a:t>Through all this Job did not sin nor did he blame God”</a:t>
            </a:r>
            <a:endParaRPr lang="en-GB" sz="1000" b="1" u="sng" dirty="0">
              <a:latin typeface="Abadi" panose="020B0604020104020204" pitchFamily="34" charset="0"/>
            </a:endParaRPr>
          </a:p>
        </p:txBody>
      </p:sp>
      <p:sp>
        <p:nvSpPr>
          <p:cNvPr id="18" name="Rectangle 17">
            <a:extLst>
              <a:ext uri="{FF2B5EF4-FFF2-40B4-BE49-F238E27FC236}">
                <a16:creationId xmlns:a16="http://schemas.microsoft.com/office/drawing/2014/main" id="{1CE1AE17-F7A9-4329-AAB3-4A6F8B9C80A7}"/>
              </a:ext>
            </a:extLst>
          </p:cNvPr>
          <p:cNvSpPr/>
          <p:nvPr/>
        </p:nvSpPr>
        <p:spPr>
          <a:xfrm>
            <a:off x="7826289" y="5689766"/>
            <a:ext cx="4334815" cy="116955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n-GB" sz="1000" b="1" u="sng" dirty="0">
                <a:ea typeface="Candara" charset="0"/>
                <a:cs typeface="Candara" charset="0"/>
              </a:rPr>
              <a:t>11. Afterlife</a:t>
            </a:r>
            <a:endParaRPr lang="en-GB" sz="1000" dirty="0"/>
          </a:p>
          <a:p>
            <a:r>
              <a:rPr lang="en-GB" sz="1000" b="1" u="sng" dirty="0"/>
              <a:t>Hell </a:t>
            </a:r>
            <a:r>
              <a:rPr lang="en-GB" sz="1000" dirty="0"/>
              <a:t>- Hell can be an actual place of torment and suffering OR it can be when man is separated from God.</a:t>
            </a:r>
          </a:p>
          <a:p>
            <a:r>
              <a:rPr lang="en-GB" sz="1000" b="1" u="sng" dirty="0"/>
              <a:t>Heaven </a:t>
            </a:r>
            <a:r>
              <a:rPr lang="en-GB" sz="1000" dirty="0"/>
              <a:t>- Heaven is traditionally seen as a physical place where God is.  Jesus called it </a:t>
            </a:r>
            <a:r>
              <a:rPr lang="en-GB" sz="1000" i="1" dirty="0"/>
              <a:t>“paradise</a:t>
            </a:r>
            <a:r>
              <a:rPr lang="en-GB" sz="1000" dirty="0"/>
              <a:t>” or </a:t>
            </a:r>
            <a:r>
              <a:rPr lang="en-GB" sz="1000" i="1" dirty="0"/>
              <a:t>“my Father’s house”. </a:t>
            </a:r>
          </a:p>
          <a:p>
            <a:r>
              <a:rPr lang="en-GB" sz="1000" b="1" u="sng" dirty="0"/>
              <a:t>Purgatory</a:t>
            </a:r>
            <a:r>
              <a:rPr lang="en-GB" sz="1000" dirty="0"/>
              <a:t> - Roman Catholics believe there is a place before heaven, where people go to have their sins cleansed.  </a:t>
            </a:r>
          </a:p>
        </p:txBody>
      </p:sp>
      <p:pic>
        <p:nvPicPr>
          <p:cNvPr id="1040" name="Picture 16" descr="Image result for inconsistent triad">
            <a:extLst>
              <a:ext uri="{FF2B5EF4-FFF2-40B4-BE49-F238E27FC236}">
                <a16:creationId xmlns:a16="http://schemas.microsoft.com/office/drawing/2014/main" id="{47507604-2A26-4A51-8D3A-E58FFFB3B46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19947" y="3913052"/>
            <a:ext cx="1138797" cy="116955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descr="Willow Script Regular">
            <a:extLst>
              <a:ext uri="{FF2B5EF4-FFF2-40B4-BE49-F238E27FC236}">
                <a16:creationId xmlns:a16="http://schemas.microsoft.com/office/drawing/2014/main" id="{C26AAAAA-1FFC-41DB-B1E2-775B076D255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58" y="120940"/>
            <a:ext cx="4362450" cy="75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4453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4AB856B-D196-4210-9E97-89AC7B8093D0}"/>
</file>

<file path=customXml/itemProps2.xml><?xml version="1.0" encoding="utf-8"?>
<ds:datastoreItem xmlns:ds="http://schemas.openxmlformats.org/officeDocument/2006/customXml" ds:itemID="{10075068-D852-419B-A79C-756B7EEEC503}"/>
</file>

<file path=customXml/itemProps3.xml><?xml version="1.0" encoding="utf-8"?>
<ds:datastoreItem xmlns:ds="http://schemas.openxmlformats.org/officeDocument/2006/customXml" ds:itemID="{205A9CF2-0211-4D37-BE19-BE3CD9AC3F23}"/>
</file>

<file path=docProps/app.xml><?xml version="1.0" encoding="utf-8"?>
<Properties xmlns="http://schemas.openxmlformats.org/officeDocument/2006/extended-properties" xmlns:vt="http://schemas.openxmlformats.org/officeDocument/2006/docPropsVTypes">
  <TotalTime>0</TotalTime>
  <Words>1175</Words>
  <Application>Microsoft Office PowerPoint</Application>
  <PresentationFormat>Widescreen</PresentationFormat>
  <Paragraphs>82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Abadi</vt:lpstr>
      <vt:lpstr>Arial</vt:lpstr>
      <vt:lpstr>Calibri</vt:lpstr>
      <vt:lpstr>Calibri Light</vt:lpstr>
      <vt:lpstr>Candara</vt:lpstr>
      <vt:lpstr>Wingdings</vt:lpstr>
      <vt:lpstr>Office Theme</vt:lpstr>
      <vt:lpstr>PowerPoint Presentation</vt:lpstr>
    </vt:vector>
  </TitlesOfParts>
  <Company>Sapientia Education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 De La Tour</dc:creator>
  <cp:lastModifiedBy>B De La Tour</cp:lastModifiedBy>
  <cp:revision>1</cp:revision>
  <dcterms:created xsi:type="dcterms:W3CDTF">2025-01-07T08:20:12Z</dcterms:created>
  <dcterms:modified xsi:type="dcterms:W3CDTF">2025-01-07T08:20:56Z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