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608" autoAdjust="0"/>
  </p:normalViewPr>
  <p:slideViewPr>
    <p:cSldViewPr snapToGrid="0" snapToObjects="1">
      <p:cViewPr varScale="1">
        <p:scale>
          <a:sx n="69" d="100"/>
          <a:sy n="69" d="100"/>
        </p:scale>
        <p:origin x="1248" y="4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93EBDD2-03D9-4F84-9D88-6C0A5BFED1F2}" type="datetimeFigureOut">
              <a:rPr lang="en-GB" smtClean="0"/>
              <a:t>19/09/2017</a:t>
            </a:fld>
            <a:endParaRPr lang="en-GB"/>
          </a:p>
        </p:txBody>
      </p:sp>
      <p:sp>
        <p:nvSpPr>
          <p:cNvPr id="4" name="Slide Image Placeholder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2AFB171-FA73-4182-9E1B-45F473A35E7F}" type="slidenum">
              <a:rPr lang="en-GB" smtClean="0"/>
              <a:t>‹#›</a:t>
            </a:fld>
            <a:endParaRPr lang="en-GB"/>
          </a:p>
        </p:txBody>
      </p:sp>
    </p:spTree>
    <p:extLst>
      <p:ext uri="{BB962C8B-B14F-4D97-AF65-F5344CB8AC3E}">
        <p14:creationId xmlns:p14="http://schemas.microsoft.com/office/powerpoint/2010/main" val="2966545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01D859-A89B-4F79-A081-DC91095D6E43}" type="slidenum">
              <a:rPr lang="en-GB" smtClean="0"/>
              <a:t>2</a:t>
            </a:fld>
            <a:endParaRPr lang="en-GB"/>
          </a:p>
        </p:txBody>
      </p:sp>
    </p:spTree>
    <p:extLst>
      <p:ext uri="{BB962C8B-B14F-4D97-AF65-F5344CB8AC3E}">
        <p14:creationId xmlns:p14="http://schemas.microsoft.com/office/powerpoint/2010/main" val="4078857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13EAF825-1D75-234D-A537-8E86804B77BD}"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911E1-6D8C-7446-8D57-27D63372FB5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13EAF825-1D75-234D-A537-8E86804B77BD}"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911E1-6D8C-7446-8D57-27D63372FB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13EAF825-1D75-234D-A537-8E86804B77BD}"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911E1-6D8C-7446-8D57-27D63372FB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13EAF825-1D75-234D-A537-8E86804B77BD}"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911E1-6D8C-7446-8D57-27D63372FB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3EAF825-1D75-234D-A537-8E86804B77BD}"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911E1-6D8C-7446-8D57-27D63372FB5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13EAF825-1D75-234D-A537-8E86804B77BD}" type="datetimeFigureOut">
              <a:rPr lang="en-US" smtClean="0"/>
              <a:pPr/>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911E1-6D8C-7446-8D57-27D63372FB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13EAF825-1D75-234D-A537-8E86804B77BD}" type="datetimeFigureOut">
              <a:rPr lang="en-US" smtClean="0"/>
              <a:pPr/>
              <a:t>9/19/2017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7911E1-6D8C-7446-8D57-27D63372FB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13EAF825-1D75-234D-A537-8E86804B77BD}" type="datetimeFigureOut">
              <a:rPr lang="en-US" smtClean="0"/>
              <a:pPr/>
              <a:t>9/19/2017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7911E1-6D8C-7446-8D57-27D63372FB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EAF825-1D75-234D-A537-8E86804B77BD}" type="datetimeFigureOut">
              <a:rPr lang="en-US" smtClean="0"/>
              <a:pPr/>
              <a:t>9/19/2017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7911E1-6D8C-7446-8D57-27D63372FB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3EAF825-1D75-234D-A537-8E86804B77BD}" type="datetimeFigureOut">
              <a:rPr lang="en-US" smtClean="0"/>
              <a:pPr/>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911E1-6D8C-7446-8D57-27D63372FB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3EAF825-1D75-234D-A537-8E86804B77BD}" type="datetimeFigureOut">
              <a:rPr lang="en-US" smtClean="0"/>
              <a:pPr/>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911E1-6D8C-7446-8D57-27D63372FB5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AF825-1D75-234D-A537-8E86804B77BD}" type="datetimeFigureOut">
              <a:rPr lang="en-US" smtClean="0"/>
              <a:pPr/>
              <a:t>9/19/2017</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7911E1-6D8C-7446-8D57-27D63372FB5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9537" y="12996"/>
            <a:ext cx="9462555" cy="461665"/>
          </a:xfrm>
          <a:prstGeom prst="rect">
            <a:avLst/>
          </a:prstGeom>
          <a:noFill/>
        </p:spPr>
        <p:txBody>
          <a:bodyPr wrap="square" rtlCol="0">
            <a:spAutoFit/>
          </a:bodyPr>
          <a:lstStyle/>
          <a:p>
            <a:pPr>
              <a:defRPr/>
            </a:pPr>
            <a:r>
              <a:rPr lang="en-US" sz="1200" b="1" dirty="0" smtClean="0"/>
              <a:t>Henry VIII &amp; His Ministers Knowledge </a:t>
            </a:r>
            <a:r>
              <a:rPr lang="en-US" sz="1200" b="1" dirty="0" err="1" smtClean="0"/>
              <a:t>Organiser</a:t>
            </a:r>
            <a:r>
              <a:rPr lang="en-US" sz="1200" b="1" dirty="0" smtClean="0"/>
              <a:t> 1. </a:t>
            </a:r>
            <a:r>
              <a:rPr lang="en-US" sz="1200" b="1" u="sng" dirty="0"/>
              <a:t>Chapter 1 HVIII &amp; Wolsey, 1509-29. </a:t>
            </a:r>
            <a:r>
              <a:rPr lang="en-US" sz="1200" b="1" u="sng" dirty="0" smtClean="0"/>
              <a:t> </a:t>
            </a:r>
            <a:r>
              <a:rPr lang="en-US" sz="1200" b="1" dirty="0" smtClean="0"/>
              <a:t>1.1 </a:t>
            </a:r>
            <a:r>
              <a:rPr lang="en-US" sz="1200" b="1" dirty="0"/>
              <a:t>HVIII, Renaissance </a:t>
            </a:r>
            <a:r>
              <a:rPr lang="en-US" sz="1200" b="1" dirty="0" smtClean="0"/>
              <a:t>Prince 1.2 </a:t>
            </a:r>
            <a:r>
              <a:rPr lang="en-US" sz="1200" b="1" dirty="0"/>
              <a:t>The rise of Wolsey &amp; his policies</a:t>
            </a:r>
            <a:r>
              <a:rPr lang="en-US" sz="1200" b="1" dirty="0" smtClean="0"/>
              <a:t>    </a:t>
            </a:r>
            <a:endParaRPr lang="en-US" sz="1200" b="1" dirty="0"/>
          </a:p>
        </p:txBody>
      </p:sp>
      <p:graphicFrame>
        <p:nvGraphicFramePr>
          <p:cNvPr id="6" name="Table 5"/>
          <p:cNvGraphicFramePr>
            <a:graphicFrameLocks noGrp="1"/>
          </p:cNvGraphicFramePr>
          <p:nvPr>
            <p:extLst>
              <p:ext uri="{D42A27DB-BD31-4B8C-83A1-F6EECF244321}">
                <p14:modId xmlns:p14="http://schemas.microsoft.com/office/powerpoint/2010/main" val="809535105"/>
              </p:ext>
            </p:extLst>
          </p:nvPr>
        </p:nvGraphicFramePr>
        <p:xfrm>
          <a:off x="80857" y="469752"/>
          <a:ext cx="4818766" cy="70104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0">
                <a:tc>
                  <a:txBody>
                    <a:bodyPr/>
                    <a:lstStyle/>
                    <a:p>
                      <a:pPr algn="ctr"/>
                      <a:r>
                        <a:rPr lang="en-US" sz="1100" b="1" dirty="0"/>
                        <a:t>1</a:t>
                      </a:r>
                    </a:p>
                  </a:txBody>
                  <a:tcPr/>
                </a:tc>
                <a:tc>
                  <a:txBody>
                    <a:bodyPr/>
                    <a:lstStyle/>
                    <a:p>
                      <a:r>
                        <a:rPr lang="en-US" sz="1000" b="0" dirty="0" smtClean="0"/>
                        <a:t>Henry VIII’s accession to</a:t>
                      </a:r>
                      <a:r>
                        <a:rPr lang="en-US" sz="1000" b="0" baseline="0" dirty="0" smtClean="0"/>
                        <a:t> the throne was greeted with enthusiasm. Some described him as a ‘Renaissance Prince.’ For 15 years Wolsey dominated Henry’s government. The nobility didn’t like Wolsey. He made domestic and financial reforms. His position became weaker as he abused his power. </a:t>
                      </a:r>
                      <a:endParaRPr lang="en-US" sz="1000" b="0" dirty="0"/>
                    </a:p>
                  </a:txBody>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069323151"/>
              </p:ext>
            </p:extLst>
          </p:nvPr>
        </p:nvGraphicFramePr>
        <p:xfrm>
          <a:off x="26669" y="3000312"/>
          <a:ext cx="4823259" cy="3738603"/>
        </p:xfrm>
        <a:graphic>
          <a:graphicData uri="http://schemas.openxmlformats.org/drawingml/2006/table">
            <a:tbl>
              <a:tblPr firstRow="1" bandRow="1">
                <a:tableStyleId>{5940675A-B579-460E-94D1-54222C63F5DA}</a:tableStyleId>
              </a:tblPr>
              <a:tblGrid>
                <a:gridCol w="1113106">
                  <a:extLst>
                    <a:ext uri="{9D8B030D-6E8A-4147-A177-3AD203B41FA5}">
                      <a16:colId xmlns:a16="http://schemas.microsoft.com/office/drawing/2014/main" val="20000"/>
                    </a:ext>
                  </a:extLst>
                </a:gridCol>
                <a:gridCol w="3710153">
                  <a:extLst>
                    <a:ext uri="{9D8B030D-6E8A-4147-A177-3AD203B41FA5}">
                      <a16:colId xmlns:a16="http://schemas.microsoft.com/office/drawing/2014/main" val="20001"/>
                    </a:ext>
                  </a:extLst>
                </a:gridCol>
              </a:tblGrid>
              <a:tr h="838263">
                <a:tc>
                  <a:txBody>
                    <a:bodyPr/>
                    <a:lstStyle/>
                    <a:p>
                      <a:r>
                        <a:rPr lang="en-US" sz="800" b="1" dirty="0"/>
                        <a:t>7.  </a:t>
                      </a:r>
                      <a:r>
                        <a:rPr lang="en-US" sz="800" b="1" dirty="0" smtClean="0"/>
                        <a:t>Did Henry have the right character &amp; outlook for ruling England. List his strengths &amp; weaknesses.</a:t>
                      </a:r>
                      <a:endParaRPr lang="en-US" sz="800" b="1" dirty="0"/>
                    </a:p>
                  </a:txBody>
                  <a:tcPr/>
                </a:tc>
                <a:tc>
                  <a:txBody>
                    <a:bodyPr/>
                    <a:lstStyle/>
                    <a:p>
                      <a:r>
                        <a:rPr lang="en-US" sz="800" b="1" u="sng" baseline="0" dirty="0" smtClean="0"/>
                        <a:t>Strengths</a:t>
                      </a:r>
                      <a:r>
                        <a:rPr lang="en-US" sz="800" baseline="0" dirty="0" smtClean="0"/>
                        <a:t>: Deeply religious. Confident. Alpha male!! Popular. Talented – sports, jousting, musical. </a:t>
                      </a:r>
                    </a:p>
                    <a:p>
                      <a:endParaRPr lang="en-US" sz="800" baseline="0" dirty="0" smtClean="0"/>
                    </a:p>
                    <a:p>
                      <a:endParaRPr lang="en-US" sz="800" baseline="0" dirty="0" smtClean="0"/>
                    </a:p>
                    <a:p>
                      <a:r>
                        <a:rPr lang="en-US" sz="800" b="1" u="sng" baseline="0" dirty="0" smtClean="0"/>
                        <a:t>Weaknesses</a:t>
                      </a:r>
                      <a:r>
                        <a:rPr lang="en-US" sz="800" baseline="0" dirty="0" smtClean="0"/>
                        <a:t>: Stubborn. Some viewed him as harsh. Would not compromised. Too focused on war. Did he delegate too much to his advisors? Diplomatic? </a:t>
                      </a:r>
                      <a:endParaRPr lang="en-US" sz="800" baseline="0" dirty="0"/>
                    </a:p>
                  </a:txBody>
                  <a:tcPr/>
                </a:tc>
                <a:extLst>
                  <a:ext uri="{0D108BD9-81ED-4DB2-BD59-A6C34878D82A}">
                    <a16:rowId xmlns:a16="http://schemas.microsoft.com/office/drawing/2014/main" val="10000"/>
                  </a:ext>
                </a:extLst>
              </a:tr>
              <a:tr h="736260">
                <a:tc>
                  <a:txBody>
                    <a:bodyPr/>
                    <a:lstStyle/>
                    <a:p>
                      <a:r>
                        <a:rPr lang="en-US" sz="800" b="1" dirty="0"/>
                        <a:t>8.</a:t>
                      </a:r>
                      <a:r>
                        <a:rPr lang="en-US" sz="800" b="1" baseline="0" dirty="0"/>
                        <a:t> </a:t>
                      </a:r>
                      <a:r>
                        <a:rPr lang="en-US" sz="800" b="1" dirty="0"/>
                        <a:t> </a:t>
                      </a:r>
                      <a:r>
                        <a:rPr lang="en-US" sz="800" b="1" dirty="0" smtClean="0"/>
                        <a:t>How and Why did Wolsey rise to power?</a:t>
                      </a:r>
                      <a:endParaRPr lang="en-US" sz="8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00" dirty="0" smtClean="0">
                          <a:solidFill>
                            <a:schemeClr val="tx1"/>
                          </a:solidFill>
                        </a:rPr>
                        <a:t>Was charming and gifted – gained his degree aged 15. </a:t>
                      </a:r>
                    </a:p>
                    <a:p>
                      <a:pPr marL="0" marR="0" indent="0" algn="l" defTabSz="457200" rtl="0" eaLnBrk="1" fontAlgn="auto" latinLnBrk="0" hangingPunct="1">
                        <a:lnSpc>
                          <a:spcPct val="100000"/>
                        </a:lnSpc>
                        <a:spcBef>
                          <a:spcPts val="0"/>
                        </a:spcBef>
                        <a:spcAft>
                          <a:spcPts val="0"/>
                        </a:spcAft>
                        <a:buClrTx/>
                        <a:buSzTx/>
                        <a:buFontTx/>
                        <a:buNone/>
                        <a:tabLst/>
                        <a:defRPr/>
                      </a:pPr>
                      <a:r>
                        <a:rPr lang="en-US" sz="800" dirty="0" smtClean="0">
                          <a:solidFill>
                            <a:schemeClr val="tx1"/>
                          </a:solidFill>
                        </a:rPr>
                        <a:t>Became his college’s treasurer in Oxford and built up skills &amp; undertook huge rebuilding project– showed ambition and arrogance.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800" dirty="0"/>
                    </a:p>
                  </a:txBody>
                  <a:tcPr/>
                </a:tc>
                <a:extLst>
                  <a:ext uri="{0D108BD9-81ED-4DB2-BD59-A6C34878D82A}">
                    <a16:rowId xmlns:a16="http://schemas.microsoft.com/office/drawing/2014/main" val="10001"/>
                  </a:ext>
                </a:extLst>
              </a:tr>
              <a:tr h="1363890">
                <a:tc>
                  <a:txBody>
                    <a:bodyPr/>
                    <a:lstStyle/>
                    <a:p>
                      <a:r>
                        <a:rPr lang="en-US" sz="800" b="1" dirty="0"/>
                        <a:t>9.  </a:t>
                      </a:r>
                      <a:r>
                        <a:rPr lang="en-US" sz="800" b="1" dirty="0" smtClean="0"/>
                        <a:t>What were Wolsey’s main reforms in England? Were they successful? </a:t>
                      </a:r>
                      <a:endParaRPr lang="en-US" sz="800" b="1" dirty="0"/>
                    </a:p>
                  </a:txBody>
                  <a:tcPr/>
                </a:tc>
                <a:tc>
                  <a:txBody>
                    <a:bodyPr/>
                    <a:lstStyle/>
                    <a:p>
                      <a:r>
                        <a:rPr lang="en-GB" sz="800" b="1" u="sng" dirty="0" smtClean="0"/>
                        <a:t>Justice:</a:t>
                      </a:r>
                      <a:r>
                        <a:rPr lang="en-GB" sz="800" b="1" u="sng" baseline="0" dirty="0" smtClean="0"/>
                        <a:t> </a:t>
                      </a:r>
                      <a:r>
                        <a:rPr lang="en-GB" sz="800" dirty="0" smtClean="0"/>
                        <a:t>Wolsey used the </a:t>
                      </a:r>
                      <a:r>
                        <a:rPr lang="en-GB" sz="800" b="1" dirty="0" smtClean="0"/>
                        <a:t>Star Chamber, </a:t>
                      </a:r>
                      <a:r>
                        <a:rPr lang="en-GB" sz="800" dirty="0" smtClean="0"/>
                        <a:t>a royal court set up by Henry VII.</a:t>
                      </a:r>
                      <a:r>
                        <a:rPr lang="en-GB" sz="800" baseline="0" dirty="0" smtClean="0"/>
                        <a:t> </a:t>
                      </a:r>
                      <a:r>
                        <a:rPr lang="en-GB" sz="800" dirty="0" smtClean="0"/>
                        <a:t>Many people thought he wanted revenge on the upper classes, who had often treated him badly because of his low birth status.</a:t>
                      </a:r>
                      <a:r>
                        <a:rPr lang="en-GB" sz="800" baseline="0" dirty="0" smtClean="0"/>
                        <a:t> </a:t>
                      </a:r>
                      <a:r>
                        <a:rPr lang="en-GB" sz="800" dirty="0" smtClean="0"/>
                        <a:t>He also punished those he had a grudge against. </a:t>
                      </a:r>
                    </a:p>
                    <a:p>
                      <a:r>
                        <a:rPr lang="en-GB" sz="800" b="1" u="sng" dirty="0" smtClean="0"/>
                        <a:t>The Amicable Grant 1525:</a:t>
                      </a:r>
                      <a:r>
                        <a:rPr lang="en-GB" sz="800" b="1" u="sng" baseline="0" dirty="0" smtClean="0"/>
                        <a:t> </a:t>
                      </a:r>
                      <a:r>
                        <a:rPr lang="en-GB" sz="800" dirty="0" smtClean="0"/>
                        <a:t>Henry VIII wanted to invade France but had no money.</a:t>
                      </a:r>
                      <a:r>
                        <a:rPr lang="en-GB" sz="800" baseline="0" dirty="0" smtClean="0"/>
                        <a:t> </a:t>
                      </a:r>
                      <a:r>
                        <a:rPr lang="en-GB" sz="800" dirty="0" smtClean="0"/>
                        <a:t>Wolsey passed a tax without asking parliament. People had to pay 1/6 of their income – they had 10 weeks to find the money.</a:t>
                      </a:r>
                      <a:r>
                        <a:rPr lang="en-GB" sz="800" baseline="0" dirty="0" smtClean="0"/>
                        <a:t> </a:t>
                      </a:r>
                      <a:r>
                        <a:rPr lang="en-GB" sz="800" dirty="0" smtClean="0"/>
                        <a:t>In 1525 men in Suffolk fought back.</a:t>
                      </a:r>
                      <a:r>
                        <a:rPr lang="en-GB" sz="800" baseline="0" dirty="0" smtClean="0"/>
                        <a:t> </a:t>
                      </a:r>
                      <a:r>
                        <a:rPr lang="en-GB" sz="800" dirty="0" smtClean="0"/>
                        <a:t>The collection was stopped.</a:t>
                      </a:r>
                      <a:r>
                        <a:rPr lang="en-GB" sz="800" baseline="0" dirty="0" smtClean="0"/>
                        <a:t> </a:t>
                      </a:r>
                      <a:r>
                        <a:rPr lang="en-GB" sz="800" dirty="0" smtClean="0"/>
                        <a:t>Wolsey did not attempt to pass taxes again.</a:t>
                      </a:r>
                    </a:p>
                    <a:p>
                      <a:r>
                        <a:rPr lang="en-GB" sz="800" b="1" u="sng" dirty="0" smtClean="0"/>
                        <a:t>Enclosure:</a:t>
                      </a:r>
                      <a:r>
                        <a:rPr lang="en-GB" sz="800" b="1" u="sng" baseline="0" dirty="0" smtClean="0"/>
                        <a:t> </a:t>
                      </a:r>
                      <a:r>
                        <a:rPr lang="en-GB" sz="800" dirty="0" smtClean="0"/>
                        <a:t>Enclosure meant fencing off land and it caused poverty in rural areas. In 1517 he set up an enquiry into enclosure. He brought 260 court cases against landowners. He became very unpopular amongst wealthy landowners of England. </a:t>
                      </a:r>
                      <a:r>
                        <a:rPr lang="en-GB" sz="800" baseline="0" dirty="0" smtClean="0"/>
                        <a:t> </a:t>
                      </a:r>
                      <a:r>
                        <a:rPr lang="en-GB" sz="800" dirty="0" smtClean="0"/>
                        <a:t>In 1523 angry landowners stopped him from investigating further. </a:t>
                      </a:r>
                      <a:r>
                        <a:rPr lang="en-GB" sz="800" baseline="0" dirty="0" smtClean="0"/>
                        <a:t> </a:t>
                      </a:r>
                      <a:r>
                        <a:rPr lang="en-GB" sz="800" dirty="0" smtClean="0"/>
                        <a:t>Wolsey achieved very little and Enclosure continued to take place. </a:t>
                      </a:r>
                    </a:p>
                    <a:p>
                      <a:r>
                        <a:rPr lang="en-GB" sz="800" b="1" u="sng" dirty="0" smtClean="0"/>
                        <a:t>The Eltham Ordinances:</a:t>
                      </a:r>
                      <a:r>
                        <a:rPr lang="en-GB" sz="800" b="1" u="sng" baseline="0" dirty="0" smtClean="0"/>
                        <a:t> </a:t>
                      </a:r>
                      <a:r>
                        <a:rPr lang="en-GB" sz="800" dirty="0" smtClean="0"/>
                        <a:t>The King’s palaces were dirty, people were badly behaved and money was wasted. So Wolsey drew up a list of rules known as the Eltham Ordinances. These included:  sacking servants who were sick or not needed, meals were at set times, dogs were banned.</a:t>
                      </a:r>
                      <a:r>
                        <a:rPr lang="en-GB" sz="800" baseline="0" dirty="0" smtClean="0"/>
                        <a:t> </a:t>
                      </a:r>
                      <a:endParaRPr lang="en-US" sz="800" dirty="0"/>
                    </a:p>
                  </a:txBody>
                  <a:tcPr/>
                </a:tc>
                <a:extLst>
                  <a:ext uri="{0D108BD9-81ED-4DB2-BD59-A6C34878D82A}">
                    <a16:rowId xmlns:a16="http://schemas.microsoft.com/office/drawing/2014/main" val="10002"/>
                  </a:ext>
                </a:extLst>
              </a:tr>
            </a:tbl>
          </a:graphicData>
        </a:graphic>
      </p:graphicFrame>
      <p:sp>
        <p:nvSpPr>
          <p:cNvPr id="10" name="TextBox 9"/>
          <p:cNvSpPr txBox="1"/>
          <p:nvPr/>
        </p:nvSpPr>
        <p:spPr>
          <a:xfrm>
            <a:off x="26669" y="2682562"/>
            <a:ext cx="4847682" cy="307777"/>
          </a:xfrm>
          <a:prstGeom prst="rect">
            <a:avLst/>
          </a:prstGeom>
          <a:noFill/>
        </p:spPr>
        <p:txBody>
          <a:bodyPr wrap="square" rtlCol="0">
            <a:spAutoFit/>
          </a:bodyPr>
          <a:lstStyle/>
          <a:p>
            <a:pPr algn="ctr"/>
            <a:r>
              <a:rPr lang="en-US" sz="1400" b="1" u="sng" dirty="0"/>
              <a:t>Key Questions </a:t>
            </a:r>
          </a:p>
        </p:txBody>
      </p:sp>
      <p:graphicFrame>
        <p:nvGraphicFramePr>
          <p:cNvPr id="11" name="Table 10"/>
          <p:cNvGraphicFramePr>
            <a:graphicFrameLocks noGrp="1"/>
          </p:cNvGraphicFramePr>
          <p:nvPr>
            <p:extLst>
              <p:ext uri="{D42A27DB-BD31-4B8C-83A1-F6EECF244321}">
                <p14:modId xmlns:p14="http://schemas.microsoft.com/office/powerpoint/2010/main" val="1291337702"/>
              </p:ext>
            </p:extLst>
          </p:nvPr>
        </p:nvGraphicFramePr>
        <p:xfrm>
          <a:off x="4958303" y="491335"/>
          <a:ext cx="4913883" cy="6405219"/>
        </p:xfrm>
        <a:graphic>
          <a:graphicData uri="http://schemas.openxmlformats.org/drawingml/2006/table">
            <a:tbl>
              <a:tblPr firstRow="1" bandRow="1">
                <a:tableStyleId>{5940675A-B579-460E-94D1-54222C63F5DA}</a:tableStyleId>
              </a:tblPr>
              <a:tblGrid>
                <a:gridCol w="411533">
                  <a:extLst>
                    <a:ext uri="{9D8B030D-6E8A-4147-A177-3AD203B41FA5}">
                      <a16:colId xmlns:a16="http://schemas.microsoft.com/office/drawing/2014/main" val="20000"/>
                    </a:ext>
                  </a:extLst>
                </a:gridCol>
                <a:gridCol w="1189602">
                  <a:extLst>
                    <a:ext uri="{9D8B030D-6E8A-4147-A177-3AD203B41FA5}">
                      <a16:colId xmlns:a16="http://schemas.microsoft.com/office/drawing/2014/main" val="20001"/>
                    </a:ext>
                  </a:extLst>
                </a:gridCol>
                <a:gridCol w="3312748">
                  <a:extLst>
                    <a:ext uri="{9D8B030D-6E8A-4147-A177-3AD203B41FA5}">
                      <a16:colId xmlns:a16="http://schemas.microsoft.com/office/drawing/2014/main" val="20002"/>
                    </a:ext>
                  </a:extLst>
                </a:gridCol>
              </a:tblGrid>
              <a:tr h="247775">
                <a:tc>
                  <a:txBody>
                    <a:bodyPr/>
                    <a:lstStyle/>
                    <a:p>
                      <a:r>
                        <a:rPr lang="en-US" sz="900" b="1" dirty="0"/>
                        <a:t>10.</a:t>
                      </a:r>
                    </a:p>
                  </a:txBody>
                  <a:tcPr/>
                </a:tc>
                <a:tc>
                  <a:txBody>
                    <a:bodyPr/>
                    <a:lstStyle/>
                    <a:p>
                      <a:r>
                        <a:rPr lang="en-US" sz="900" b="1" dirty="0" smtClean="0"/>
                        <a:t>Jousting </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Sporting contest on horseback – try to knock to ground.</a:t>
                      </a:r>
                      <a:endParaRPr lang="en-US" sz="900" dirty="0"/>
                    </a:p>
                  </a:txBody>
                  <a:tcPr/>
                </a:tc>
                <a:extLst>
                  <a:ext uri="{0D108BD9-81ED-4DB2-BD59-A6C34878D82A}">
                    <a16:rowId xmlns:a16="http://schemas.microsoft.com/office/drawing/2014/main" val="10001"/>
                  </a:ext>
                </a:extLst>
              </a:tr>
              <a:tr h="247775">
                <a:tc>
                  <a:txBody>
                    <a:bodyPr/>
                    <a:lstStyle/>
                    <a:p>
                      <a:r>
                        <a:rPr lang="en-US" sz="900" b="1" dirty="0"/>
                        <a:t>11.</a:t>
                      </a:r>
                    </a:p>
                  </a:txBody>
                  <a:tcPr/>
                </a:tc>
                <a:tc>
                  <a:txBody>
                    <a:bodyPr/>
                    <a:lstStyle/>
                    <a:p>
                      <a:r>
                        <a:rPr lang="en-US" sz="900" b="1" dirty="0" smtClean="0"/>
                        <a:t>Accession </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Becoming king or queen.</a:t>
                      </a:r>
                      <a:endParaRPr lang="en-US" sz="900" dirty="0"/>
                    </a:p>
                  </a:txBody>
                  <a:tcPr/>
                </a:tc>
                <a:extLst>
                  <a:ext uri="{0D108BD9-81ED-4DB2-BD59-A6C34878D82A}">
                    <a16:rowId xmlns:a16="http://schemas.microsoft.com/office/drawing/2014/main" val="10002"/>
                  </a:ext>
                </a:extLst>
              </a:tr>
              <a:tr h="247775">
                <a:tc>
                  <a:txBody>
                    <a:bodyPr/>
                    <a:lstStyle/>
                    <a:p>
                      <a:r>
                        <a:rPr lang="en-US" sz="900" b="1" dirty="0"/>
                        <a:t>12.</a:t>
                      </a:r>
                    </a:p>
                  </a:txBody>
                  <a:tcPr/>
                </a:tc>
                <a:tc>
                  <a:txBody>
                    <a:bodyPr/>
                    <a:lstStyle/>
                    <a:p>
                      <a:r>
                        <a:rPr lang="en-US" sz="900" b="1" dirty="0" smtClean="0"/>
                        <a:t>Betrothed </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Formal engagement to marry.</a:t>
                      </a:r>
                      <a:endParaRPr lang="en-US" sz="900" dirty="0"/>
                    </a:p>
                  </a:txBody>
                  <a:tcPr/>
                </a:tc>
                <a:extLst>
                  <a:ext uri="{0D108BD9-81ED-4DB2-BD59-A6C34878D82A}">
                    <a16:rowId xmlns:a16="http://schemas.microsoft.com/office/drawing/2014/main" val="10003"/>
                  </a:ext>
                </a:extLst>
              </a:tr>
              <a:tr h="247775">
                <a:tc>
                  <a:txBody>
                    <a:bodyPr/>
                    <a:lstStyle/>
                    <a:p>
                      <a:r>
                        <a:rPr lang="en-US" sz="900" b="1" dirty="0"/>
                        <a:t>13.</a:t>
                      </a:r>
                    </a:p>
                  </a:txBody>
                  <a:tcPr/>
                </a:tc>
                <a:tc>
                  <a:txBody>
                    <a:bodyPr/>
                    <a:lstStyle/>
                    <a:p>
                      <a:r>
                        <a:rPr lang="en-US" sz="900" b="1" dirty="0" smtClean="0"/>
                        <a:t>Royal Progress</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Royal tour of the kingdom.</a:t>
                      </a:r>
                      <a:r>
                        <a:rPr lang="en-US" sz="900" baseline="0" dirty="0" smtClean="0"/>
                        <a:t> To be admired &amp; to meet people.</a:t>
                      </a:r>
                      <a:endParaRPr lang="en-US" sz="900" dirty="0"/>
                    </a:p>
                  </a:txBody>
                  <a:tcPr/>
                </a:tc>
                <a:extLst>
                  <a:ext uri="{0D108BD9-81ED-4DB2-BD59-A6C34878D82A}">
                    <a16:rowId xmlns:a16="http://schemas.microsoft.com/office/drawing/2014/main" val="10004"/>
                  </a:ext>
                </a:extLst>
              </a:tr>
              <a:tr h="247775">
                <a:tc>
                  <a:txBody>
                    <a:bodyPr/>
                    <a:lstStyle/>
                    <a:p>
                      <a:r>
                        <a:rPr lang="en-US" sz="900" b="1" dirty="0"/>
                        <a:t>14.</a:t>
                      </a:r>
                    </a:p>
                  </a:txBody>
                  <a:tcPr/>
                </a:tc>
                <a:tc>
                  <a:txBody>
                    <a:bodyPr/>
                    <a:lstStyle/>
                    <a:p>
                      <a:r>
                        <a:rPr lang="en-US" sz="900" b="1" dirty="0" smtClean="0"/>
                        <a:t>Renaissance</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Revival of European art and culture. </a:t>
                      </a:r>
                      <a:endParaRPr lang="en-US" sz="900" dirty="0"/>
                    </a:p>
                  </a:txBody>
                  <a:tcPr/>
                </a:tc>
                <a:extLst>
                  <a:ext uri="{0D108BD9-81ED-4DB2-BD59-A6C34878D82A}">
                    <a16:rowId xmlns:a16="http://schemas.microsoft.com/office/drawing/2014/main" val="10005"/>
                  </a:ext>
                </a:extLst>
              </a:tr>
              <a:tr h="247775">
                <a:tc>
                  <a:txBody>
                    <a:bodyPr/>
                    <a:lstStyle/>
                    <a:p>
                      <a:r>
                        <a:rPr lang="en-US" sz="900" b="1" dirty="0"/>
                        <a:t>15.</a:t>
                      </a:r>
                    </a:p>
                  </a:txBody>
                  <a:tcPr/>
                </a:tc>
                <a:tc>
                  <a:txBody>
                    <a:bodyPr/>
                    <a:lstStyle/>
                    <a:p>
                      <a:r>
                        <a:rPr lang="en-US" sz="900" b="1" dirty="0" smtClean="0"/>
                        <a:t>Courtly love</a:t>
                      </a:r>
                      <a:endParaRPr lang="en-US" sz="900" b="1" dirty="0"/>
                    </a:p>
                  </a:txBody>
                  <a:tcPr/>
                </a:tc>
                <a:tc>
                  <a:txBody>
                    <a:bodyPr/>
                    <a:lstStyle/>
                    <a:p>
                      <a:r>
                        <a:rPr lang="en-US" sz="900" dirty="0" smtClean="0"/>
                        <a:t>Elite entertainment – noble gentlemen attempted to win the hearts of women</a:t>
                      </a:r>
                      <a:r>
                        <a:rPr lang="en-US" sz="900" baseline="0" dirty="0" smtClean="0"/>
                        <a:t> through songs, poetry and quests. Women pretended they were uninterested.</a:t>
                      </a:r>
                      <a:endParaRPr lang="en-US" sz="900" dirty="0"/>
                    </a:p>
                  </a:txBody>
                  <a:tcPr/>
                </a:tc>
                <a:extLst>
                  <a:ext uri="{0D108BD9-81ED-4DB2-BD59-A6C34878D82A}">
                    <a16:rowId xmlns:a16="http://schemas.microsoft.com/office/drawing/2014/main" val="10006"/>
                  </a:ext>
                </a:extLst>
              </a:tr>
              <a:tr h="247775">
                <a:tc>
                  <a:txBody>
                    <a:bodyPr/>
                    <a:lstStyle/>
                    <a:p>
                      <a:r>
                        <a:rPr lang="en-US" sz="900" b="1" dirty="0"/>
                        <a:t>16.</a:t>
                      </a:r>
                    </a:p>
                  </a:txBody>
                  <a:tcPr/>
                </a:tc>
                <a:tc>
                  <a:txBody>
                    <a:bodyPr/>
                    <a:lstStyle/>
                    <a:p>
                      <a:r>
                        <a:rPr lang="en-US" sz="900" b="1" dirty="0" smtClean="0"/>
                        <a:t>Lord Chancellor</a:t>
                      </a:r>
                      <a:endParaRPr lang="en-US" sz="900" b="1" dirty="0"/>
                    </a:p>
                  </a:txBody>
                  <a:tcPr/>
                </a:tc>
                <a:tc>
                  <a:txBody>
                    <a:bodyPr/>
                    <a:lstStyle/>
                    <a:p>
                      <a:r>
                        <a:rPr lang="en-US" sz="900" dirty="0"/>
                        <a:t> </a:t>
                      </a:r>
                      <a:r>
                        <a:rPr lang="en-US" sz="900" dirty="0" smtClean="0"/>
                        <a:t>Most important</a:t>
                      </a:r>
                      <a:r>
                        <a:rPr lang="en-US" sz="900" baseline="0" dirty="0" smtClean="0"/>
                        <a:t> post in Henry’s government, advised king on all matters</a:t>
                      </a:r>
                      <a:endParaRPr lang="en-US" sz="900" dirty="0"/>
                    </a:p>
                  </a:txBody>
                  <a:tcPr/>
                </a:tc>
                <a:extLst>
                  <a:ext uri="{0D108BD9-81ED-4DB2-BD59-A6C34878D82A}">
                    <a16:rowId xmlns:a16="http://schemas.microsoft.com/office/drawing/2014/main" val="10007"/>
                  </a:ext>
                </a:extLst>
              </a:tr>
              <a:tr h="247775">
                <a:tc>
                  <a:txBody>
                    <a:bodyPr/>
                    <a:lstStyle/>
                    <a:p>
                      <a:r>
                        <a:rPr lang="en-US" sz="900" b="1" dirty="0"/>
                        <a:t>17.</a:t>
                      </a:r>
                    </a:p>
                  </a:txBody>
                  <a:tcPr/>
                </a:tc>
                <a:tc>
                  <a:txBody>
                    <a:bodyPr/>
                    <a:lstStyle/>
                    <a:p>
                      <a:r>
                        <a:rPr lang="en-US" sz="900" b="1" dirty="0" smtClean="0"/>
                        <a:t>Archbishop of York</a:t>
                      </a:r>
                      <a:endParaRPr lang="en-US" sz="900" b="1" dirty="0"/>
                    </a:p>
                  </a:txBody>
                  <a:tcPr/>
                </a:tc>
                <a:tc>
                  <a:txBody>
                    <a:bodyPr/>
                    <a:lstStyle/>
                    <a:p>
                      <a:r>
                        <a:rPr lang="en-US" sz="900" dirty="0"/>
                        <a:t> </a:t>
                      </a:r>
                      <a:r>
                        <a:rPr lang="en-US" sz="900" dirty="0" smtClean="0"/>
                        <a:t>second most important religious appointment in England, after the Archbishop of Canterbury.</a:t>
                      </a:r>
                      <a:endParaRPr lang="en-US" sz="900" dirty="0"/>
                    </a:p>
                  </a:txBody>
                  <a:tcPr/>
                </a:tc>
                <a:extLst>
                  <a:ext uri="{0D108BD9-81ED-4DB2-BD59-A6C34878D82A}">
                    <a16:rowId xmlns:a16="http://schemas.microsoft.com/office/drawing/2014/main" val="10008"/>
                  </a:ext>
                </a:extLst>
              </a:tr>
              <a:tr h="269869">
                <a:tc>
                  <a:txBody>
                    <a:bodyPr/>
                    <a:lstStyle/>
                    <a:p>
                      <a:r>
                        <a:rPr lang="en-US" sz="900" b="1" dirty="0"/>
                        <a:t>18.</a:t>
                      </a:r>
                    </a:p>
                  </a:txBody>
                  <a:tcPr/>
                </a:tc>
                <a:tc>
                  <a:txBody>
                    <a:bodyPr/>
                    <a:lstStyle/>
                    <a:p>
                      <a:r>
                        <a:rPr lang="en-US" sz="900" b="1" dirty="0" smtClean="0"/>
                        <a:t>Cardinal </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Senior leader in the RC Church. </a:t>
                      </a:r>
                      <a:endParaRPr lang="en-US" sz="900" dirty="0"/>
                    </a:p>
                  </a:txBody>
                  <a:tcPr/>
                </a:tc>
                <a:extLst>
                  <a:ext uri="{0D108BD9-81ED-4DB2-BD59-A6C34878D82A}">
                    <a16:rowId xmlns:a16="http://schemas.microsoft.com/office/drawing/2014/main" val="10009"/>
                  </a:ext>
                </a:extLst>
              </a:tr>
              <a:tr h="247775">
                <a:tc>
                  <a:txBody>
                    <a:bodyPr/>
                    <a:lstStyle/>
                    <a:p>
                      <a:r>
                        <a:rPr lang="en-US" sz="900" b="1" dirty="0"/>
                        <a:t>19</a:t>
                      </a:r>
                    </a:p>
                  </a:txBody>
                  <a:tcPr/>
                </a:tc>
                <a:tc>
                  <a:txBody>
                    <a:bodyPr/>
                    <a:lstStyle/>
                    <a:p>
                      <a:r>
                        <a:rPr lang="en-US" sz="900" b="1" dirty="0" smtClean="0"/>
                        <a:t>Pope</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Head of the RC Church.</a:t>
                      </a:r>
                      <a:endParaRPr lang="en-US" sz="900" dirty="0"/>
                    </a:p>
                  </a:txBody>
                  <a:tcPr/>
                </a:tc>
                <a:extLst>
                  <a:ext uri="{0D108BD9-81ED-4DB2-BD59-A6C34878D82A}">
                    <a16:rowId xmlns:a16="http://schemas.microsoft.com/office/drawing/2014/main" val="10010"/>
                  </a:ext>
                </a:extLst>
              </a:tr>
              <a:tr h="247775">
                <a:tc>
                  <a:txBody>
                    <a:bodyPr/>
                    <a:lstStyle/>
                    <a:p>
                      <a:r>
                        <a:rPr lang="en-US" sz="900" b="1" dirty="0"/>
                        <a:t>20.</a:t>
                      </a:r>
                    </a:p>
                  </a:txBody>
                  <a:tcPr/>
                </a:tc>
                <a:tc>
                  <a:txBody>
                    <a:bodyPr/>
                    <a:lstStyle/>
                    <a:p>
                      <a:r>
                        <a:rPr lang="en-US" sz="900" b="1" dirty="0" smtClean="0"/>
                        <a:t>Moveable goods</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Possessions that could be moved from one location to another e.g. furniture, livestock.</a:t>
                      </a:r>
                      <a:endParaRPr lang="en-US" sz="900" dirty="0"/>
                    </a:p>
                  </a:txBody>
                  <a:tcPr/>
                </a:tc>
                <a:extLst>
                  <a:ext uri="{0D108BD9-81ED-4DB2-BD59-A6C34878D82A}">
                    <a16:rowId xmlns:a16="http://schemas.microsoft.com/office/drawing/2014/main" val="10011"/>
                  </a:ext>
                </a:extLst>
              </a:tr>
              <a:tr h="247775">
                <a:tc>
                  <a:txBody>
                    <a:bodyPr/>
                    <a:lstStyle/>
                    <a:p>
                      <a:r>
                        <a:rPr lang="en-US" sz="900" b="1" dirty="0"/>
                        <a:t>21.</a:t>
                      </a:r>
                    </a:p>
                  </a:txBody>
                  <a:tcPr/>
                </a:tc>
                <a:tc>
                  <a:txBody>
                    <a:bodyPr/>
                    <a:lstStyle/>
                    <a:p>
                      <a:r>
                        <a:rPr lang="en-US" sz="900" b="1" dirty="0" smtClean="0"/>
                        <a:t>Royal</a:t>
                      </a:r>
                      <a:r>
                        <a:rPr lang="en-US" sz="900" b="1" baseline="0" dirty="0" smtClean="0"/>
                        <a:t> household</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Membership of nobles and servants ensured king was provided with food, clothing and spiritual guidance. </a:t>
                      </a:r>
                      <a:endParaRPr lang="en-US" sz="900" dirty="0"/>
                    </a:p>
                  </a:txBody>
                  <a:tcPr/>
                </a:tc>
                <a:extLst>
                  <a:ext uri="{0D108BD9-81ED-4DB2-BD59-A6C34878D82A}">
                    <a16:rowId xmlns:a16="http://schemas.microsoft.com/office/drawing/2014/main" val="10012"/>
                  </a:ext>
                </a:extLst>
              </a:tr>
              <a:tr h="319593">
                <a:tc>
                  <a:txBody>
                    <a:bodyPr/>
                    <a:lstStyle/>
                    <a:p>
                      <a:r>
                        <a:rPr lang="en-US" sz="900" b="1" dirty="0"/>
                        <a:t>22.</a:t>
                      </a:r>
                    </a:p>
                  </a:txBody>
                  <a:tcPr/>
                </a:tc>
                <a:tc>
                  <a:txBody>
                    <a:bodyPr/>
                    <a:lstStyle/>
                    <a:p>
                      <a:r>
                        <a:rPr lang="en-US" sz="900" b="1" dirty="0" smtClean="0"/>
                        <a:t>Privy Chamber</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Small group of King’s closest noble friends. Looked after</a:t>
                      </a:r>
                      <a:r>
                        <a:rPr lang="en-US" sz="900" baseline="0" dirty="0" smtClean="0"/>
                        <a:t> his personal needs. Huge influence.</a:t>
                      </a:r>
                      <a:endParaRPr lang="en-US" sz="900" dirty="0"/>
                    </a:p>
                  </a:txBody>
                  <a:tcPr/>
                </a:tc>
                <a:extLst>
                  <a:ext uri="{0D108BD9-81ED-4DB2-BD59-A6C34878D82A}">
                    <a16:rowId xmlns:a16="http://schemas.microsoft.com/office/drawing/2014/main" val="10013"/>
                  </a:ext>
                </a:extLst>
              </a:tr>
              <a:tr h="247775">
                <a:tc>
                  <a:txBody>
                    <a:bodyPr/>
                    <a:lstStyle/>
                    <a:p>
                      <a:r>
                        <a:rPr lang="en-US" sz="900" b="1" dirty="0"/>
                        <a:t>23.</a:t>
                      </a:r>
                    </a:p>
                  </a:txBody>
                  <a:tcPr/>
                </a:tc>
                <a:tc>
                  <a:txBody>
                    <a:bodyPr/>
                    <a:lstStyle/>
                    <a:p>
                      <a:r>
                        <a:rPr lang="en-US" sz="900" b="1" dirty="0" smtClean="0"/>
                        <a:t>Royal Council</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Group</a:t>
                      </a:r>
                      <a:r>
                        <a:rPr lang="en-US" sz="900" baseline="0" dirty="0" smtClean="0"/>
                        <a:t> of advisers chosen by the king and selected mainly from nobility and church. </a:t>
                      </a:r>
                      <a:endParaRPr lang="en-US" sz="900" dirty="0"/>
                    </a:p>
                  </a:txBody>
                  <a:tcPr/>
                </a:tc>
                <a:extLst>
                  <a:ext uri="{0D108BD9-81ED-4DB2-BD59-A6C34878D82A}">
                    <a16:rowId xmlns:a16="http://schemas.microsoft.com/office/drawing/2014/main" val="10014"/>
                  </a:ext>
                </a:extLst>
              </a:tr>
              <a:tr h="247775">
                <a:tc>
                  <a:txBody>
                    <a:bodyPr/>
                    <a:lstStyle/>
                    <a:p>
                      <a:r>
                        <a:rPr lang="en-US" sz="900" b="1" dirty="0"/>
                        <a:t>24.</a:t>
                      </a:r>
                    </a:p>
                  </a:txBody>
                  <a:tcPr/>
                </a:tc>
                <a:tc>
                  <a:txBody>
                    <a:bodyPr/>
                    <a:lstStyle/>
                    <a:p>
                      <a:r>
                        <a:rPr lang="en-US" sz="900" b="1" dirty="0" smtClean="0"/>
                        <a:t>Court</a:t>
                      </a:r>
                      <a:r>
                        <a:rPr lang="en-US" sz="900" b="1" baseline="0" dirty="0" smtClean="0"/>
                        <a:t> </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Body of</a:t>
                      </a:r>
                      <a:r>
                        <a:rPr lang="en-US" sz="900" baseline="0" dirty="0" smtClean="0"/>
                        <a:t> people made up of the monarch’s key servants, advisers and friends. Courtiers. </a:t>
                      </a:r>
                      <a:endParaRPr lang="en-US" sz="900" dirty="0"/>
                    </a:p>
                  </a:txBody>
                  <a:tcPr/>
                </a:tc>
                <a:extLst>
                  <a:ext uri="{0D108BD9-81ED-4DB2-BD59-A6C34878D82A}">
                    <a16:rowId xmlns:a16="http://schemas.microsoft.com/office/drawing/2014/main" val="10015"/>
                  </a:ext>
                </a:extLst>
              </a:tr>
              <a:tr h="247775">
                <a:tc>
                  <a:txBody>
                    <a:bodyPr/>
                    <a:lstStyle/>
                    <a:p>
                      <a:r>
                        <a:rPr lang="en-US" sz="900" b="1" dirty="0"/>
                        <a:t>25.</a:t>
                      </a:r>
                    </a:p>
                  </a:txBody>
                  <a:tcPr/>
                </a:tc>
                <a:tc>
                  <a:txBody>
                    <a:bodyPr/>
                    <a:lstStyle/>
                    <a:p>
                      <a:r>
                        <a:rPr lang="en-US" sz="900" b="1" dirty="0" smtClean="0"/>
                        <a:t>Parliament </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Made up of the House of Lords and the House of Commons. Passed</a:t>
                      </a:r>
                      <a:r>
                        <a:rPr lang="en-US" sz="900" baseline="0" dirty="0" smtClean="0"/>
                        <a:t> laws &amp; taxation. </a:t>
                      </a:r>
                      <a:endParaRPr lang="en-US" sz="900" dirty="0"/>
                    </a:p>
                  </a:txBody>
                  <a:tcPr/>
                </a:tc>
                <a:extLst>
                  <a:ext uri="{0D108BD9-81ED-4DB2-BD59-A6C34878D82A}">
                    <a16:rowId xmlns:a16="http://schemas.microsoft.com/office/drawing/2014/main" val="10016"/>
                  </a:ext>
                </a:extLst>
              </a:tr>
              <a:tr h="247775">
                <a:tc>
                  <a:txBody>
                    <a:bodyPr/>
                    <a:lstStyle/>
                    <a:p>
                      <a:r>
                        <a:rPr lang="en-US" sz="900" b="1" dirty="0"/>
                        <a:t>26.</a:t>
                      </a:r>
                    </a:p>
                  </a:txBody>
                  <a:tcPr/>
                </a:tc>
                <a:tc>
                  <a:txBody>
                    <a:bodyPr/>
                    <a:lstStyle/>
                    <a:p>
                      <a:r>
                        <a:rPr lang="en-US" sz="900" b="1" dirty="0" smtClean="0"/>
                        <a:t>Justices of the Peace</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Kept</a:t>
                      </a:r>
                      <a:r>
                        <a:rPr lang="en-US" sz="900" baseline="0" dirty="0" smtClean="0"/>
                        <a:t> law and order.</a:t>
                      </a:r>
                      <a:endParaRPr lang="en-US" sz="900" dirty="0"/>
                    </a:p>
                  </a:txBody>
                  <a:tcPr/>
                </a:tc>
                <a:extLst>
                  <a:ext uri="{0D108BD9-81ED-4DB2-BD59-A6C34878D82A}">
                    <a16:rowId xmlns:a16="http://schemas.microsoft.com/office/drawing/2014/main" val="10017"/>
                  </a:ext>
                </a:extLst>
              </a:tr>
              <a:tr h="247775">
                <a:tc>
                  <a:txBody>
                    <a:bodyPr/>
                    <a:lstStyle/>
                    <a:p>
                      <a:r>
                        <a:rPr lang="en-US" sz="900" b="1" dirty="0"/>
                        <a:t>27.</a:t>
                      </a:r>
                    </a:p>
                  </a:txBody>
                  <a:tcPr/>
                </a:tc>
                <a:tc>
                  <a:txBody>
                    <a:bodyPr/>
                    <a:lstStyle/>
                    <a:p>
                      <a:r>
                        <a:rPr lang="en-US" sz="900" b="1" dirty="0" smtClean="0"/>
                        <a:t>Enclosure</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Fencing off land.</a:t>
                      </a:r>
                      <a:endParaRPr lang="en-US" sz="900" dirty="0"/>
                    </a:p>
                  </a:txBody>
                  <a:tcPr/>
                </a:tc>
                <a:extLst>
                  <a:ext uri="{0D108BD9-81ED-4DB2-BD59-A6C34878D82A}">
                    <a16:rowId xmlns:a16="http://schemas.microsoft.com/office/drawing/2014/main" val="10018"/>
                  </a:ext>
                </a:extLst>
              </a:tr>
              <a:tr h="247775">
                <a:tc>
                  <a:txBody>
                    <a:bodyPr/>
                    <a:lstStyle/>
                    <a:p>
                      <a:r>
                        <a:rPr lang="en-US" sz="900" b="1" dirty="0"/>
                        <a:t>28.</a:t>
                      </a:r>
                    </a:p>
                  </a:txBody>
                  <a:tcPr/>
                </a:tc>
                <a:tc>
                  <a:txBody>
                    <a:bodyPr/>
                    <a:lstStyle/>
                    <a:p>
                      <a:r>
                        <a:rPr lang="en-US" sz="900" b="1" dirty="0" smtClean="0"/>
                        <a:t>Subsidy</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A tax. </a:t>
                      </a:r>
                      <a:endParaRPr lang="en-US" sz="900" dirty="0"/>
                    </a:p>
                  </a:txBody>
                  <a:tcPr/>
                </a:tc>
                <a:extLst>
                  <a:ext uri="{0D108BD9-81ED-4DB2-BD59-A6C34878D82A}">
                    <a16:rowId xmlns:a16="http://schemas.microsoft.com/office/drawing/2014/main" val="10019"/>
                  </a:ext>
                </a:extLst>
              </a:tr>
              <a:tr h="205694">
                <a:tc>
                  <a:txBody>
                    <a:bodyPr/>
                    <a:lstStyle/>
                    <a:p>
                      <a:r>
                        <a:rPr lang="en-US" sz="900" b="1" dirty="0"/>
                        <a:t>29.</a:t>
                      </a:r>
                    </a:p>
                  </a:txBody>
                  <a:tcPr/>
                </a:tc>
                <a:tc>
                  <a:txBody>
                    <a:bodyPr/>
                    <a:lstStyle/>
                    <a:p>
                      <a:r>
                        <a:rPr lang="en-US" sz="900" b="1" dirty="0" smtClean="0"/>
                        <a:t>Amicable Grant </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A new direct tax in 1525. Caused resentment.</a:t>
                      </a:r>
                      <a:r>
                        <a:rPr lang="en-US" sz="900" baseline="0" dirty="0" smtClean="0"/>
                        <a:t> </a:t>
                      </a:r>
                      <a:endParaRPr lang="en-US" sz="900" dirty="0"/>
                    </a:p>
                  </a:txBody>
                  <a:tcPr/>
                </a:tc>
                <a:extLst>
                  <a:ext uri="{0D108BD9-81ED-4DB2-BD59-A6C34878D82A}">
                    <a16:rowId xmlns:a16="http://schemas.microsoft.com/office/drawing/2014/main" val="10020"/>
                  </a:ext>
                </a:extLst>
              </a:tr>
              <a:tr h="247775">
                <a:tc>
                  <a:txBody>
                    <a:bodyPr/>
                    <a:lstStyle/>
                    <a:p>
                      <a:r>
                        <a:rPr lang="en-US" sz="900" b="1" dirty="0"/>
                        <a:t>30.</a:t>
                      </a:r>
                    </a:p>
                  </a:txBody>
                  <a:tcPr/>
                </a:tc>
                <a:tc>
                  <a:txBody>
                    <a:bodyPr/>
                    <a:lstStyle/>
                    <a:p>
                      <a:r>
                        <a:rPr lang="en-US" sz="900" b="1" dirty="0" smtClean="0"/>
                        <a:t>Eltham Ordinance </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Reforms of the domestic and political</a:t>
                      </a:r>
                      <a:r>
                        <a:rPr lang="en-US" sz="900" baseline="0" dirty="0" smtClean="0"/>
                        <a:t> aspects </a:t>
                      </a:r>
                      <a:r>
                        <a:rPr lang="en-US" sz="900" baseline="0" smtClean="0"/>
                        <a:t>of household. </a:t>
                      </a:r>
                      <a:endParaRPr lang="en-US" sz="900" dirty="0"/>
                    </a:p>
                  </a:txBody>
                  <a:tcPr/>
                </a:tc>
                <a:extLst>
                  <a:ext uri="{0D108BD9-81ED-4DB2-BD59-A6C34878D82A}">
                    <a16:rowId xmlns:a16="http://schemas.microsoft.com/office/drawing/2014/main" val="10021"/>
                  </a:ext>
                </a:extLst>
              </a:tr>
            </a:tbl>
          </a:graphicData>
        </a:graphic>
      </p:graphicFrame>
      <p:sp>
        <p:nvSpPr>
          <p:cNvPr id="13" name="TextBox 12"/>
          <p:cNvSpPr txBox="1"/>
          <p:nvPr/>
        </p:nvSpPr>
        <p:spPr>
          <a:xfrm>
            <a:off x="5024504" y="229711"/>
            <a:ext cx="4847682" cy="307777"/>
          </a:xfrm>
          <a:prstGeom prst="rect">
            <a:avLst/>
          </a:prstGeom>
          <a:noFill/>
        </p:spPr>
        <p:txBody>
          <a:bodyPr wrap="square" rtlCol="0">
            <a:spAutoFit/>
          </a:bodyPr>
          <a:lstStyle/>
          <a:p>
            <a:pPr algn="ctr"/>
            <a:r>
              <a:rPr lang="en-US" sz="1400" b="1" u="sng" dirty="0"/>
              <a:t>Key Words</a:t>
            </a:r>
          </a:p>
        </p:txBody>
      </p:sp>
      <p:graphicFrame>
        <p:nvGraphicFramePr>
          <p:cNvPr id="25" name="Table 24"/>
          <p:cNvGraphicFramePr>
            <a:graphicFrameLocks noGrp="1"/>
          </p:cNvGraphicFramePr>
          <p:nvPr>
            <p:extLst>
              <p:ext uri="{D42A27DB-BD31-4B8C-83A1-F6EECF244321}">
                <p14:modId xmlns:p14="http://schemas.microsoft.com/office/powerpoint/2010/main" val="1977510511"/>
              </p:ext>
            </p:extLst>
          </p:nvPr>
        </p:nvGraphicFramePr>
        <p:xfrm>
          <a:off x="139537" y="1453389"/>
          <a:ext cx="4818766" cy="121920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215365">
                <a:tc>
                  <a:txBody>
                    <a:bodyPr/>
                    <a:lstStyle/>
                    <a:p>
                      <a:pPr algn="ctr"/>
                      <a:r>
                        <a:rPr lang="en-US" sz="1000" b="1" dirty="0"/>
                        <a:t>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u="none" dirty="0" smtClean="0"/>
                        <a:t>1509 – Henry VIII becomes king</a:t>
                      </a:r>
                      <a:endParaRPr lang="en-US" sz="1000" b="1" u="none" dirty="0"/>
                    </a:p>
                  </a:txBody>
                  <a:tcPr/>
                </a:tc>
                <a:extLst>
                  <a:ext uri="{0D108BD9-81ED-4DB2-BD59-A6C34878D82A}">
                    <a16:rowId xmlns:a16="http://schemas.microsoft.com/office/drawing/2014/main" val="10000"/>
                  </a:ext>
                </a:extLst>
              </a:tr>
              <a:tr h="215365">
                <a:tc>
                  <a:txBody>
                    <a:bodyPr/>
                    <a:lstStyle/>
                    <a:p>
                      <a:pPr algn="ctr"/>
                      <a:r>
                        <a:rPr lang="en-US" sz="1000" b="1" u="none" dirty="0"/>
                        <a:t>3</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u="none" dirty="0" smtClean="0"/>
                        <a:t>1515 – Wolsey becomes Chief Minister, Cardinal &amp; Lord Chancellor</a:t>
                      </a:r>
                      <a:endParaRPr lang="en-US" sz="1000" b="1" u="none" dirty="0"/>
                    </a:p>
                  </a:txBody>
                  <a:tcPr/>
                </a:tc>
                <a:extLst>
                  <a:ext uri="{0D108BD9-81ED-4DB2-BD59-A6C34878D82A}">
                    <a16:rowId xmlns:a16="http://schemas.microsoft.com/office/drawing/2014/main" val="10001"/>
                  </a:ext>
                </a:extLst>
              </a:tr>
              <a:tr h="215365">
                <a:tc>
                  <a:txBody>
                    <a:bodyPr/>
                    <a:lstStyle/>
                    <a:p>
                      <a:pPr algn="ctr"/>
                      <a:r>
                        <a:rPr lang="en-US" sz="1000" b="1" dirty="0"/>
                        <a:t>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u="none" dirty="0" smtClean="0"/>
                        <a:t>1518 – Wolsey made</a:t>
                      </a:r>
                      <a:r>
                        <a:rPr lang="en-US" sz="1000" b="1" u="none" baseline="0" dirty="0" smtClean="0"/>
                        <a:t> Papal Legate</a:t>
                      </a:r>
                      <a:endParaRPr lang="en-US" sz="1000" b="1" u="none" dirty="0"/>
                    </a:p>
                  </a:txBody>
                  <a:tcPr/>
                </a:tc>
                <a:extLst>
                  <a:ext uri="{0D108BD9-81ED-4DB2-BD59-A6C34878D82A}">
                    <a16:rowId xmlns:a16="http://schemas.microsoft.com/office/drawing/2014/main" val="10002"/>
                  </a:ext>
                </a:extLst>
              </a:tr>
              <a:tr h="215365">
                <a:tc>
                  <a:txBody>
                    <a:bodyPr/>
                    <a:lstStyle/>
                    <a:p>
                      <a:pPr algn="ctr"/>
                      <a:r>
                        <a:rPr lang="en-US" sz="1000" b="1" dirty="0"/>
                        <a:t>5</a:t>
                      </a:r>
                    </a:p>
                  </a:txBody>
                  <a:tcPr/>
                </a:tc>
                <a:tc>
                  <a:txBody>
                    <a:bodyPr/>
                    <a:lstStyle/>
                    <a:p>
                      <a:r>
                        <a:rPr lang="en-US" sz="1000" b="1" u="none" dirty="0" smtClean="0"/>
                        <a:t>1525 – Amicable Grant</a:t>
                      </a:r>
                      <a:endParaRPr lang="en-US" sz="1000" b="1" u="none" dirty="0"/>
                    </a:p>
                  </a:txBody>
                  <a:tcPr/>
                </a:tc>
                <a:extLst>
                  <a:ext uri="{0D108BD9-81ED-4DB2-BD59-A6C34878D82A}">
                    <a16:rowId xmlns:a16="http://schemas.microsoft.com/office/drawing/2014/main" val="10003"/>
                  </a:ext>
                </a:extLst>
              </a:tr>
              <a:tr h="215365">
                <a:tc>
                  <a:txBody>
                    <a:bodyPr/>
                    <a:lstStyle/>
                    <a:p>
                      <a:pPr algn="ctr"/>
                      <a:r>
                        <a:rPr lang="en-US" sz="1000" b="1" dirty="0"/>
                        <a:t>6</a:t>
                      </a:r>
                    </a:p>
                  </a:txBody>
                  <a:tcPr/>
                </a:tc>
                <a:tc>
                  <a:txBody>
                    <a:bodyPr/>
                    <a:lstStyle/>
                    <a:p>
                      <a:r>
                        <a:rPr lang="en-US" sz="1000" b="1" u="none" dirty="0" smtClean="0"/>
                        <a:t>1526 – Eltham</a:t>
                      </a:r>
                      <a:r>
                        <a:rPr lang="en-US" sz="1000" b="1" u="none" baseline="0" dirty="0" smtClean="0"/>
                        <a:t> Ordinances </a:t>
                      </a:r>
                      <a:endParaRPr lang="en-US" sz="1000" b="1" u="none" dirty="0"/>
                    </a:p>
                  </a:txBody>
                  <a:tcPr/>
                </a:tc>
                <a:extLst>
                  <a:ext uri="{0D108BD9-81ED-4DB2-BD59-A6C34878D82A}">
                    <a16:rowId xmlns:a16="http://schemas.microsoft.com/office/drawing/2014/main" val="10004"/>
                  </a:ext>
                </a:extLst>
              </a:tr>
            </a:tbl>
          </a:graphicData>
        </a:graphic>
      </p:graphicFrame>
      <p:sp>
        <p:nvSpPr>
          <p:cNvPr id="26" name="TextBox 25"/>
          <p:cNvSpPr txBox="1"/>
          <p:nvPr/>
        </p:nvSpPr>
        <p:spPr>
          <a:xfrm>
            <a:off x="-2247" y="1135639"/>
            <a:ext cx="4847682" cy="307777"/>
          </a:xfrm>
          <a:prstGeom prst="rect">
            <a:avLst/>
          </a:prstGeom>
          <a:noFill/>
        </p:spPr>
        <p:txBody>
          <a:bodyPr wrap="square" rtlCol="0">
            <a:spAutoFit/>
          </a:bodyPr>
          <a:lstStyle/>
          <a:p>
            <a:pPr algn="ctr"/>
            <a:r>
              <a:rPr lang="en-US" sz="1400" b="1" u="sng" dirty="0"/>
              <a:t>Key Events</a:t>
            </a:r>
          </a:p>
        </p:txBody>
      </p:sp>
      <p:sp>
        <p:nvSpPr>
          <p:cNvPr id="12" name="TextBox 11"/>
          <p:cNvSpPr txBox="1"/>
          <p:nvPr/>
        </p:nvSpPr>
        <p:spPr>
          <a:xfrm>
            <a:off x="9836342" y="7075046"/>
            <a:ext cx="184666" cy="369332"/>
          </a:xfrm>
          <a:prstGeom prst="rect">
            <a:avLst/>
          </a:prstGeom>
          <a:noFill/>
        </p:spPr>
        <p:txBody>
          <a:bodyPr wrap="none" rtlCol="0">
            <a:spAutoFit/>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55585" y="535142"/>
          <a:ext cx="4818766" cy="76200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470084">
                <a:tc>
                  <a:txBody>
                    <a:bodyPr/>
                    <a:lstStyle/>
                    <a:p>
                      <a:pPr algn="ctr"/>
                      <a:r>
                        <a:rPr lang="en-US" sz="1100" b="1" dirty="0"/>
                        <a:t>1</a:t>
                      </a:r>
                    </a:p>
                  </a:txBody>
                  <a:tcPr/>
                </a:tc>
                <a:tc>
                  <a:txBody>
                    <a:bodyPr/>
                    <a:lstStyle/>
                    <a:p>
                      <a:r>
                        <a:rPr lang="en-US" sz="1100" dirty="0" smtClean="0"/>
                        <a:t>Wolsey managed to increase</a:t>
                      </a:r>
                      <a:r>
                        <a:rPr lang="en-US" sz="1100" baseline="0" dirty="0" smtClean="0"/>
                        <a:t> English influence in Europe. Field of the Cloth of Gold, Treaties of London and Bruges were successes. BUT England struggled to compete with France and the HRE. Wolsey failed to secure an annulment and this led to his downfall. </a:t>
                      </a:r>
                      <a:endParaRPr lang="en-US" sz="1100" b="1" dirty="0"/>
                    </a:p>
                  </a:txBody>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nvPr>
        </p:nvGraphicFramePr>
        <p:xfrm>
          <a:off x="26669" y="3163881"/>
          <a:ext cx="4856668" cy="3694119"/>
        </p:xfrm>
        <a:graphic>
          <a:graphicData uri="http://schemas.openxmlformats.org/drawingml/2006/table">
            <a:tbl>
              <a:tblPr firstRow="1" bandRow="1">
                <a:tableStyleId>{5940675A-B579-460E-94D1-54222C63F5DA}</a:tableStyleId>
              </a:tblPr>
              <a:tblGrid>
                <a:gridCol w="1593479">
                  <a:extLst>
                    <a:ext uri="{9D8B030D-6E8A-4147-A177-3AD203B41FA5}">
                      <a16:colId xmlns:a16="http://schemas.microsoft.com/office/drawing/2014/main" val="20000"/>
                    </a:ext>
                  </a:extLst>
                </a:gridCol>
                <a:gridCol w="3263189">
                  <a:extLst>
                    <a:ext uri="{9D8B030D-6E8A-4147-A177-3AD203B41FA5}">
                      <a16:colId xmlns:a16="http://schemas.microsoft.com/office/drawing/2014/main" val="20001"/>
                    </a:ext>
                  </a:extLst>
                </a:gridCol>
              </a:tblGrid>
              <a:tr h="979382">
                <a:tc>
                  <a:txBody>
                    <a:bodyPr/>
                    <a:lstStyle/>
                    <a:p>
                      <a:r>
                        <a:rPr lang="en-US" sz="900" b="1" dirty="0"/>
                        <a:t>7.  </a:t>
                      </a:r>
                      <a:r>
                        <a:rPr lang="en-US" sz="900" b="1" dirty="0" smtClean="0"/>
                        <a:t>‘Wolsey’s foreign policy failed to turn Henry into a leading player in Europe.’ Argue</a:t>
                      </a:r>
                      <a:r>
                        <a:rPr lang="en-US" sz="900" b="1" baseline="0" dirty="0" smtClean="0"/>
                        <a:t> FOR &amp; AGAINST. </a:t>
                      </a:r>
                      <a:endParaRPr lang="en-US" sz="900" b="1" dirty="0"/>
                    </a:p>
                  </a:txBody>
                  <a:tcPr/>
                </a:tc>
                <a:tc>
                  <a:txBody>
                    <a:bodyPr/>
                    <a:lstStyle/>
                    <a:p>
                      <a:r>
                        <a:rPr lang="en-US" sz="900" u="sng" baseline="0" dirty="0" smtClean="0"/>
                        <a:t>FOR</a:t>
                      </a:r>
                      <a:r>
                        <a:rPr lang="en-US" sz="900" baseline="0" dirty="0" smtClean="0"/>
                        <a:t>: There had been big failures. War against France 1522-25. Treaty of Westminster 1527. War against Charles V  1528. Treaty of </a:t>
                      </a:r>
                      <a:r>
                        <a:rPr lang="en-US" sz="900" baseline="0" dirty="0" err="1" smtClean="0"/>
                        <a:t>Cambrai</a:t>
                      </a:r>
                      <a:r>
                        <a:rPr lang="en-US" sz="900" baseline="0" dirty="0" smtClean="0"/>
                        <a:t> 1529. War was very expensive. </a:t>
                      </a:r>
                    </a:p>
                    <a:p>
                      <a:endParaRPr lang="en-US" sz="900" baseline="0" dirty="0" smtClean="0"/>
                    </a:p>
                    <a:p>
                      <a:r>
                        <a:rPr lang="en-US" sz="900" u="sng" baseline="0" dirty="0" smtClean="0"/>
                        <a:t>AGAINST</a:t>
                      </a:r>
                      <a:r>
                        <a:rPr lang="en-US" sz="900" baseline="0" dirty="0" smtClean="0"/>
                        <a:t>: There had been successes. Treaty of London, Field of Cloth of Gold, Treaty of Bruges. </a:t>
                      </a:r>
                      <a:endParaRPr lang="en-US" sz="900" baseline="0" dirty="0"/>
                    </a:p>
                  </a:txBody>
                  <a:tcPr/>
                </a:tc>
                <a:extLst>
                  <a:ext uri="{0D108BD9-81ED-4DB2-BD59-A6C34878D82A}">
                    <a16:rowId xmlns:a16="http://schemas.microsoft.com/office/drawing/2014/main" val="10000"/>
                  </a:ext>
                </a:extLst>
              </a:tr>
              <a:tr h="1251697">
                <a:tc>
                  <a:txBody>
                    <a:bodyPr/>
                    <a:lstStyle/>
                    <a:p>
                      <a:r>
                        <a:rPr lang="en-US" sz="900" b="1" dirty="0">
                          <a:latin typeface="+mn-lt"/>
                        </a:rPr>
                        <a:t>8.</a:t>
                      </a:r>
                      <a:r>
                        <a:rPr lang="en-US" sz="900" b="1" baseline="0" dirty="0">
                          <a:latin typeface="+mn-lt"/>
                        </a:rPr>
                        <a:t> </a:t>
                      </a:r>
                      <a:r>
                        <a:rPr lang="en-US" sz="900" b="1" dirty="0">
                          <a:latin typeface="+mn-lt"/>
                        </a:rPr>
                        <a:t> </a:t>
                      </a:r>
                      <a:r>
                        <a:rPr lang="en-US" sz="900" b="1" dirty="0" smtClean="0">
                          <a:latin typeface="+mn-lt"/>
                        </a:rPr>
                        <a:t>Which reason do</a:t>
                      </a:r>
                      <a:r>
                        <a:rPr lang="en-US" sz="900" b="1" baseline="0" dirty="0" smtClean="0">
                          <a:latin typeface="+mn-lt"/>
                        </a:rPr>
                        <a:t> you think was the most important in encouraging Henry to seek an annulment – his need for a son, moral concerns over his marriage or his love for Anne Boleyn?</a:t>
                      </a:r>
                      <a:endParaRPr lang="en-US" sz="900" b="1" dirty="0">
                        <a:latin typeface="+mn-lt"/>
                      </a:endParaRPr>
                    </a:p>
                  </a:txBody>
                  <a:tcPr/>
                </a:tc>
                <a:tc>
                  <a:txBody>
                    <a:bodyPr/>
                    <a:lstStyle/>
                    <a:p>
                      <a:pPr>
                        <a:spcBef>
                          <a:spcPct val="50000"/>
                        </a:spcBef>
                        <a:buFontTx/>
                        <a:buChar char="-"/>
                      </a:pPr>
                      <a:r>
                        <a:rPr lang="en-GB" altLang="en-US" sz="900" dirty="0" smtClean="0">
                          <a:solidFill>
                            <a:schemeClr val="tx1"/>
                          </a:solidFill>
                          <a:latin typeface="+mn-lt"/>
                        </a:rPr>
                        <a:t>He believed the marriage to be </a:t>
                      </a:r>
                      <a:r>
                        <a:rPr lang="en-GB" altLang="en-US" sz="900" b="1" u="sng" dirty="0" smtClean="0">
                          <a:solidFill>
                            <a:schemeClr val="tx1"/>
                          </a:solidFill>
                          <a:latin typeface="+mn-lt"/>
                        </a:rPr>
                        <a:t>against God’s will </a:t>
                      </a:r>
                      <a:r>
                        <a:rPr lang="en-GB" altLang="en-US" sz="900" dirty="0" smtClean="0">
                          <a:solidFill>
                            <a:schemeClr val="tx1"/>
                          </a:solidFill>
                          <a:latin typeface="+mn-lt"/>
                        </a:rPr>
                        <a:t>(moral concerns)</a:t>
                      </a:r>
                    </a:p>
                    <a:p>
                      <a:pPr>
                        <a:spcBef>
                          <a:spcPct val="50000"/>
                        </a:spcBef>
                        <a:buFontTx/>
                        <a:buChar char="-"/>
                      </a:pPr>
                      <a:r>
                        <a:rPr lang="en-GB" altLang="en-US" sz="900" dirty="0" smtClean="0">
                          <a:solidFill>
                            <a:schemeClr val="tx1"/>
                          </a:solidFill>
                          <a:latin typeface="+mn-lt"/>
                        </a:rPr>
                        <a:t> He wanted a new wife and </a:t>
                      </a:r>
                      <a:r>
                        <a:rPr lang="en-GB" altLang="en-US" sz="900" b="1" u="sng" dirty="0" smtClean="0">
                          <a:solidFill>
                            <a:schemeClr val="tx1"/>
                          </a:solidFill>
                          <a:latin typeface="+mn-lt"/>
                        </a:rPr>
                        <a:t>a male heir</a:t>
                      </a:r>
                    </a:p>
                    <a:p>
                      <a:pPr>
                        <a:spcBef>
                          <a:spcPct val="50000"/>
                        </a:spcBef>
                        <a:buFontTx/>
                        <a:buChar char="-"/>
                      </a:pPr>
                      <a:r>
                        <a:rPr lang="en-GB" altLang="en-US" sz="900" dirty="0" smtClean="0">
                          <a:solidFill>
                            <a:schemeClr val="tx1"/>
                          </a:solidFill>
                          <a:latin typeface="+mn-lt"/>
                        </a:rPr>
                        <a:t> He had fallen </a:t>
                      </a:r>
                      <a:r>
                        <a:rPr lang="en-GB" altLang="en-US" sz="900" b="1" u="sng" dirty="0" smtClean="0">
                          <a:solidFill>
                            <a:schemeClr val="tx1"/>
                          </a:solidFill>
                          <a:latin typeface="+mn-lt"/>
                        </a:rPr>
                        <a:t>in love </a:t>
                      </a:r>
                      <a:r>
                        <a:rPr lang="en-GB" altLang="en-US" sz="900" dirty="0" smtClean="0">
                          <a:solidFill>
                            <a:schemeClr val="tx1"/>
                          </a:solidFill>
                          <a:latin typeface="+mn-lt"/>
                        </a:rPr>
                        <a:t>with Anne Boleyn</a:t>
                      </a:r>
                      <a:endParaRPr lang="en-US" altLang="en-US" sz="900" dirty="0" smtClean="0">
                        <a:solidFill>
                          <a:schemeClr val="tx1"/>
                        </a:solidFill>
                        <a:latin typeface="+mn-l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latin typeface="+mn-lt"/>
                      </a:endParaRPr>
                    </a:p>
                  </a:txBody>
                  <a:tcPr/>
                </a:tc>
                <a:extLst>
                  <a:ext uri="{0D108BD9-81ED-4DB2-BD59-A6C34878D82A}">
                    <a16:rowId xmlns:a16="http://schemas.microsoft.com/office/drawing/2014/main" val="10001"/>
                  </a:ext>
                </a:extLst>
              </a:tr>
              <a:tr h="1266652">
                <a:tc>
                  <a:txBody>
                    <a:bodyPr/>
                    <a:lstStyle/>
                    <a:p>
                      <a:r>
                        <a:rPr lang="en-US" sz="900" b="1" dirty="0"/>
                        <a:t>9.  </a:t>
                      </a:r>
                      <a:r>
                        <a:rPr lang="en-US" sz="900" b="1" dirty="0" smtClean="0"/>
                        <a:t>‘Wolsey’s failure to</a:t>
                      </a:r>
                      <a:r>
                        <a:rPr lang="en-US" sz="900" b="1" baseline="0" dirty="0" smtClean="0"/>
                        <a:t> gain an annulment for Henry was the main reason why he fell from power in 1529.’  How far do you agree? </a:t>
                      </a:r>
                      <a:endParaRPr lang="en-US" sz="9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AGREE: Failed to weaken the grip Charles V had over Pope.</a:t>
                      </a:r>
                      <a:r>
                        <a:rPr lang="en-US" sz="900" baseline="0" dirty="0" smtClean="0"/>
                        <a:t>  Wolsey as Cardinal was expected to have sway over the Pope but was unable to persuade him. Henry was disappointed with Wolsey’s failure to gain divorce. The rise of the Boleyn faction meant pressure on Henry grew. </a:t>
                      </a:r>
                      <a:endParaRPr lang="en-US" sz="9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900" dirty="0" smtClean="0"/>
                        <a:t>DISAGREE: Wolsey was unable to control</a:t>
                      </a:r>
                      <a:r>
                        <a:rPr lang="en-US" sz="900" baseline="0" dirty="0" smtClean="0"/>
                        <a:t> nobles in court. Weakened his power base. He had few allies. Foreign policy failures weakened him. Wolsey hailed to acknowledge and deal with the problems he faced. </a:t>
                      </a:r>
                      <a:endParaRPr lang="en-US" sz="900" dirty="0"/>
                    </a:p>
                  </a:txBody>
                  <a:tcPr/>
                </a:tc>
                <a:extLst>
                  <a:ext uri="{0D108BD9-81ED-4DB2-BD59-A6C34878D82A}">
                    <a16:rowId xmlns:a16="http://schemas.microsoft.com/office/drawing/2014/main" val="10002"/>
                  </a:ext>
                </a:extLst>
              </a:tr>
            </a:tbl>
          </a:graphicData>
        </a:graphic>
      </p:graphicFrame>
      <p:sp>
        <p:nvSpPr>
          <p:cNvPr id="10" name="TextBox 9"/>
          <p:cNvSpPr txBox="1"/>
          <p:nvPr/>
        </p:nvSpPr>
        <p:spPr>
          <a:xfrm>
            <a:off x="26669" y="2880098"/>
            <a:ext cx="4847682" cy="307777"/>
          </a:xfrm>
          <a:prstGeom prst="rect">
            <a:avLst/>
          </a:prstGeom>
          <a:noFill/>
        </p:spPr>
        <p:txBody>
          <a:bodyPr wrap="square" rtlCol="0">
            <a:spAutoFit/>
          </a:bodyPr>
          <a:lstStyle/>
          <a:p>
            <a:pPr algn="ctr"/>
            <a:r>
              <a:rPr lang="en-US" sz="1400" b="1" u="sng" dirty="0"/>
              <a:t>Key Questions </a:t>
            </a:r>
          </a:p>
        </p:txBody>
      </p:sp>
      <p:graphicFrame>
        <p:nvGraphicFramePr>
          <p:cNvPr id="11" name="Table 10"/>
          <p:cNvGraphicFramePr>
            <a:graphicFrameLocks noGrp="1"/>
          </p:cNvGraphicFramePr>
          <p:nvPr>
            <p:extLst/>
          </p:nvPr>
        </p:nvGraphicFramePr>
        <p:xfrm>
          <a:off x="5024504" y="668791"/>
          <a:ext cx="4811838" cy="6158765"/>
        </p:xfrm>
        <a:graphic>
          <a:graphicData uri="http://schemas.openxmlformats.org/drawingml/2006/table">
            <a:tbl>
              <a:tblPr firstRow="1" bandRow="1">
                <a:tableStyleId>{5940675A-B579-460E-94D1-54222C63F5DA}</a:tableStyleId>
              </a:tblPr>
              <a:tblGrid>
                <a:gridCol w="402987">
                  <a:extLst>
                    <a:ext uri="{9D8B030D-6E8A-4147-A177-3AD203B41FA5}">
                      <a16:colId xmlns:a16="http://schemas.microsoft.com/office/drawing/2014/main" val="20000"/>
                    </a:ext>
                  </a:extLst>
                </a:gridCol>
                <a:gridCol w="1269556">
                  <a:extLst>
                    <a:ext uri="{9D8B030D-6E8A-4147-A177-3AD203B41FA5}">
                      <a16:colId xmlns:a16="http://schemas.microsoft.com/office/drawing/2014/main" val="20001"/>
                    </a:ext>
                  </a:extLst>
                </a:gridCol>
                <a:gridCol w="3139295">
                  <a:extLst>
                    <a:ext uri="{9D8B030D-6E8A-4147-A177-3AD203B41FA5}">
                      <a16:colId xmlns:a16="http://schemas.microsoft.com/office/drawing/2014/main" val="20002"/>
                    </a:ext>
                  </a:extLst>
                </a:gridCol>
              </a:tblGrid>
              <a:tr h="247775">
                <a:tc>
                  <a:txBody>
                    <a:bodyPr/>
                    <a:lstStyle/>
                    <a:p>
                      <a:r>
                        <a:rPr lang="en-US" sz="850" b="1" dirty="0"/>
                        <a:t>10.</a:t>
                      </a:r>
                    </a:p>
                  </a:txBody>
                  <a:tcPr/>
                </a:tc>
                <a:tc>
                  <a:txBody>
                    <a:bodyPr/>
                    <a:lstStyle/>
                    <a:p>
                      <a:r>
                        <a:rPr lang="en-US" sz="850" b="1" dirty="0" smtClean="0"/>
                        <a:t>Habsburg</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Royal Catholic family that ruled Spain</a:t>
                      </a:r>
                      <a:r>
                        <a:rPr lang="en-US" sz="850" baseline="0" dirty="0" smtClean="0"/>
                        <a:t> during Henry VIII’s reign. </a:t>
                      </a:r>
                      <a:endParaRPr lang="en-US" sz="850" dirty="0"/>
                    </a:p>
                  </a:txBody>
                  <a:tcPr/>
                </a:tc>
                <a:extLst>
                  <a:ext uri="{0D108BD9-81ED-4DB2-BD59-A6C34878D82A}">
                    <a16:rowId xmlns:a16="http://schemas.microsoft.com/office/drawing/2014/main" val="10001"/>
                  </a:ext>
                </a:extLst>
              </a:tr>
              <a:tr h="247775">
                <a:tc>
                  <a:txBody>
                    <a:bodyPr/>
                    <a:lstStyle/>
                    <a:p>
                      <a:r>
                        <a:rPr lang="en-US" sz="850" b="1" dirty="0"/>
                        <a:t>11.</a:t>
                      </a:r>
                    </a:p>
                  </a:txBody>
                  <a:tcPr/>
                </a:tc>
                <a:tc>
                  <a:txBody>
                    <a:bodyPr/>
                    <a:lstStyle/>
                    <a:p>
                      <a:r>
                        <a:rPr lang="en-US" sz="850" b="1" dirty="0" smtClean="0"/>
                        <a:t>Holy Roman Empire </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Group of different states and kingdoms</a:t>
                      </a:r>
                      <a:r>
                        <a:rPr lang="en-US" sz="850" baseline="0" dirty="0" smtClean="0"/>
                        <a:t> covering a large area of central Europe. </a:t>
                      </a:r>
                      <a:endParaRPr lang="en-US" sz="850" dirty="0"/>
                    </a:p>
                  </a:txBody>
                  <a:tcPr/>
                </a:tc>
                <a:extLst>
                  <a:ext uri="{0D108BD9-81ED-4DB2-BD59-A6C34878D82A}">
                    <a16:rowId xmlns:a16="http://schemas.microsoft.com/office/drawing/2014/main" val="10002"/>
                  </a:ext>
                </a:extLst>
              </a:tr>
              <a:tr h="247775">
                <a:tc>
                  <a:txBody>
                    <a:bodyPr/>
                    <a:lstStyle/>
                    <a:p>
                      <a:r>
                        <a:rPr lang="en-US" sz="850" b="1" dirty="0"/>
                        <a:t>12.</a:t>
                      </a:r>
                    </a:p>
                  </a:txBody>
                  <a:tcPr/>
                </a:tc>
                <a:tc>
                  <a:txBody>
                    <a:bodyPr/>
                    <a:lstStyle/>
                    <a:p>
                      <a:r>
                        <a:rPr lang="en-US" sz="850" b="1" dirty="0" smtClean="0"/>
                        <a:t>Trade embargo</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Hostile act of cutting trade links with another country. </a:t>
                      </a:r>
                      <a:endParaRPr lang="en-US" sz="850" dirty="0"/>
                    </a:p>
                  </a:txBody>
                  <a:tcPr/>
                </a:tc>
                <a:extLst>
                  <a:ext uri="{0D108BD9-81ED-4DB2-BD59-A6C34878D82A}">
                    <a16:rowId xmlns:a16="http://schemas.microsoft.com/office/drawing/2014/main" val="10003"/>
                  </a:ext>
                </a:extLst>
              </a:tr>
              <a:tr h="247775">
                <a:tc>
                  <a:txBody>
                    <a:bodyPr/>
                    <a:lstStyle/>
                    <a:p>
                      <a:r>
                        <a:rPr lang="en-US" sz="850" b="1" dirty="0"/>
                        <a:t>13.</a:t>
                      </a:r>
                    </a:p>
                  </a:txBody>
                  <a:tcPr/>
                </a:tc>
                <a:tc>
                  <a:txBody>
                    <a:bodyPr/>
                    <a:lstStyle/>
                    <a:p>
                      <a:r>
                        <a:rPr lang="en-US" sz="850" b="1" dirty="0" smtClean="0"/>
                        <a:t>Consummated </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Confirming a marriage by having sex. </a:t>
                      </a:r>
                      <a:endParaRPr lang="en-US" sz="850" dirty="0"/>
                    </a:p>
                  </a:txBody>
                  <a:tcPr/>
                </a:tc>
                <a:extLst>
                  <a:ext uri="{0D108BD9-81ED-4DB2-BD59-A6C34878D82A}">
                    <a16:rowId xmlns:a16="http://schemas.microsoft.com/office/drawing/2014/main" val="10004"/>
                  </a:ext>
                </a:extLst>
              </a:tr>
              <a:tr h="247775">
                <a:tc>
                  <a:txBody>
                    <a:bodyPr/>
                    <a:lstStyle/>
                    <a:p>
                      <a:r>
                        <a:rPr lang="en-US" sz="850" b="1" dirty="0"/>
                        <a:t>14.</a:t>
                      </a:r>
                    </a:p>
                  </a:txBody>
                  <a:tcPr/>
                </a:tc>
                <a:tc>
                  <a:txBody>
                    <a:bodyPr/>
                    <a:lstStyle/>
                    <a:p>
                      <a:r>
                        <a:rPr lang="en-US" sz="850" b="1" dirty="0" smtClean="0"/>
                        <a:t>Regent </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A person who governs the kingdom in the</a:t>
                      </a:r>
                      <a:r>
                        <a:rPr lang="en-US" sz="850" baseline="0" dirty="0" smtClean="0"/>
                        <a:t> king’s absence. </a:t>
                      </a:r>
                      <a:endParaRPr lang="en-US" sz="850" dirty="0"/>
                    </a:p>
                  </a:txBody>
                  <a:tcPr/>
                </a:tc>
                <a:extLst>
                  <a:ext uri="{0D108BD9-81ED-4DB2-BD59-A6C34878D82A}">
                    <a16:rowId xmlns:a16="http://schemas.microsoft.com/office/drawing/2014/main" val="10005"/>
                  </a:ext>
                </a:extLst>
              </a:tr>
              <a:tr h="247775">
                <a:tc>
                  <a:txBody>
                    <a:bodyPr/>
                    <a:lstStyle/>
                    <a:p>
                      <a:r>
                        <a:rPr lang="en-US" sz="850" b="1" dirty="0"/>
                        <a:t>15.</a:t>
                      </a:r>
                    </a:p>
                  </a:txBody>
                  <a:tcPr/>
                </a:tc>
                <a:tc>
                  <a:txBody>
                    <a:bodyPr/>
                    <a:lstStyle/>
                    <a:p>
                      <a:r>
                        <a:rPr lang="en-US" sz="850" b="1" dirty="0" smtClean="0"/>
                        <a:t>Annulment </a:t>
                      </a:r>
                      <a:endParaRPr lang="en-US" sz="850" b="1" dirty="0"/>
                    </a:p>
                  </a:txBody>
                  <a:tcPr/>
                </a:tc>
                <a:tc>
                  <a:txBody>
                    <a:bodyPr/>
                    <a:lstStyle/>
                    <a:p>
                      <a:r>
                        <a:rPr lang="en-US" sz="850" dirty="0" smtClean="0"/>
                        <a:t>A legal term declaring that a marriage</a:t>
                      </a:r>
                      <a:r>
                        <a:rPr lang="en-US" sz="850" baseline="0" dirty="0" smtClean="0"/>
                        <a:t> was never valid, and therefore never existed. Only granted by pope. </a:t>
                      </a:r>
                      <a:endParaRPr lang="en-US" sz="850" dirty="0"/>
                    </a:p>
                  </a:txBody>
                  <a:tcPr/>
                </a:tc>
                <a:extLst>
                  <a:ext uri="{0D108BD9-81ED-4DB2-BD59-A6C34878D82A}">
                    <a16:rowId xmlns:a16="http://schemas.microsoft.com/office/drawing/2014/main" val="10006"/>
                  </a:ext>
                </a:extLst>
              </a:tr>
              <a:tr h="247775">
                <a:tc>
                  <a:txBody>
                    <a:bodyPr/>
                    <a:lstStyle/>
                    <a:p>
                      <a:r>
                        <a:rPr lang="en-US" sz="850" b="1" dirty="0"/>
                        <a:t>16.</a:t>
                      </a:r>
                    </a:p>
                  </a:txBody>
                  <a:tcPr/>
                </a:tc>
                <a:tc>
                  <a:txBody>
                    <a:bodyPr/>
                    <a:lstStyle/>
                    <a:p>
                      <a:r>
                        <a:rPr lang="en-US" sz="850" b="1" dirty="0" smtClean="0"/>
                        <a:t>Praemunire </a:t>
                      </a:r>
                      <a:endParaRPr lang="en-US" sz="850" b="1" dirty="0"/>
                    </a:p>
                  </a:txBody>
                  <a:tcPr/>
                </a:tc>
                <a:tc>
                  <a:txBody>
                    <a:bodyPr/>
                    <a:lstStyle/>
                    <a:p>
                      <a:r>
                        <a:rPr lang="en-US" sz="850" dirty="0"/>
                        <a:t> </a:t>
                      </a:r>
                      <a:r>
                        <a:rPr lang="en-US" sz="850" dirty="0" smtClean="0"/>
                        <a:t>Treason by a member of the clergy as a result of working in the interests </a:t>
                      </a:r>
                      <a:endParaRPr lang="en-US" sz="850" dirty="0"/>
                    </a:p>
                  </a:txBody>
                  <a:tcPr/>
                </a:tc>
                <a:extLst>
                  <a:ext uri="{0D108BD9-81ED-4DB2-BD59-A6C34878D82A}">
                    <a16:rowId xmlns:a16="http://schemas.microsoft.com/office/drawing/2014/main" val="10007"/>
                  </a:ext>
                </a:extLst>
              </a:tr>
              <a:tr h="247775">
                <a:tc>
                  <a:txBody>
                    <a:bodyPr/>
                    <a:lstStyle/>
                    <a:p>
                      <a:r>
                        <a:rPr lang="en-US" sz="850" b="1" dirty="0"/>
                        <a:t>17.</a:t>
                      </a:r>
                    </a:p>
                  </a:txBody>
                  <a:tcPr/>
                </a:tc>
                <a:tc>
                  <a:txBody>
                    <a:bodyPr/>
                    <a:lstStyle/>
                    <a:p>
                      <a:r>
                        <a:rPr lang="en-US" sz="850" b="1" dirty="0" smtClean="0"/>
                        <a:t>Battle of the Spurs</a:t>
                      </a:r>
                      <a:endParaRPr lang="en-US" sz="850" b="1" dirty="0"/>
                    </a:p>
                  </a:txBody>
                  <a:tcPr/>
                </a:tc>
                <a:tc>
                  <a:txBody>
                    <a:bodyPr/>
                    <a:lstStyle/>
                    <a:p>
                      <a:r>
                        <a:rPr lang="en-US" sz="850" dirty="0"/>
                        <a:t> </a:t>
                      </a:r>
                      <a:r>
                        <a:rPr lang="en-US" sz="850" dirty="0" smtClean="0"/>
                        <a:t>1515 Henry defeated French army. Captured Therouanne &amp; </a:t>
                      </a:r>
                      <a:r>
                        <a:rPr lang="en-US" sz="850" dirty="0" err="1" smtClean="0"/>
                        <a:t>Tournai</a:t>
                      </a:r>
                      <a:r>
                        <a:rPr lang="en-US" sz="850" dirty="0" smtClean="0"/>
                        <a:t>.</a:t>
                      </a:r>
                      <a:r>
                        <a:rPr lang="en-US" sz="850" baseline="0" dirty="0" smtClean="0"/>
                        <a:t> </a:t>
                      </a:r>
                      <a:endParaRPr lang="en-US" sz="850" dirty="0"/>
                    </a:p>
                  </a:txBody>
                  <a:tcPr/>
                </a:tc>
                <a:extLst>
                  <a:ext uri="{0D108BD9-81ED-4DB2-BD59-A6C34878D82A}">
                    <a16:rowId xmlns:a16="http://schemas.microsoft.com/office/drawing/2014/main" val="10008"/>
                  </a:ext>
                </a:extLst>
              </a:tr>
              <a:tr h="408100">
                <a:tc>
                  <a:txBody>
                    <a:bodyPr/>
                    <a:lstStyle/>
                    <a:p>
                      <a:r>
                        <a:rPr lang="en-US" sz="850" b="1" dirty="0"/>
                        <a:t>18.</a:t>
                      </a:r>
                    </a:p>
                  </a:txBody>
                  <a:tcPr/>
                </a:tc>
                <a:tc>
                  <a:txBody>
                    <a:bodyPr/>
                    <a:lstStyle/>
                    <a:p>
                      <a:r>
                        <a:rPr lang="en-US" sz="850" b="1" dirty="0" smtClean="0"/>
                        <a:t>Treaty of London 1518</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Aimed to end warfare with England, France &amp; Spain. Non aggressive foreign policy. </a:t>
                      </a:r>
                      <a:endParaRPr lang="en-US" sz="850" dirty="0"/>
                    </a:p>
                  </a:txBody>
                  <a:tcPr/>
                </a:tc>
                <a:extLst>
                  <a:ext uri="{0D108BD9-81ED-4DB2-BD59-A6C34878D82A}">
                    <a16:rowId xmlns:a16="http://schemas.microsoft.com/office/drawing/2014/main" val="10009"/>
                  </a:ext>
                </a:extLst>
              </a:tr>
              <a:tr h="247775">
                <a:tc>
                  <a:txBody>
                    <a:bodyPr/>
                    <a:lstStyle/>
                    <a:p>
                      <a:r>
                        <a:rPr lang="en-US" sz="850" b="1" dirty="0"/>
                        <a:t>19</a:t>
                      </a:r>
                    </a:p>
                  </a:txBody>
                  <a:tcPr/>
                </a:tc>
                <a:tc>
                  <a:txBody>
                    <a:bodyPr/>
                    <a:lstStyle/>
                    <a:p>
                      <a:r>
                        <a:rPr lang="en-US" sz="850" b="1" dirty="0" smtClean="0"/>
                        <a:t>Field</a:t>
                      </a:r>
                      <a:r>
                        <a:rPr lang="en-US" sz="850" b="1" baseline="0" dirty="0" smtClean="0"/>
                        <a:t> of Cloth of Gold 1520</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Henry met Francis</a:t>
                      </a:r>
                      <a:r>
                        <a:rPr lang="en-US" sz="850" baseline="0" dirty="0" smtClean="0"/>
                        <a:t> I of France. Wanted to show off. Great success.</a:t>
                      </a:r>
                      <a:endParaRPr lang="en-US" sz="850" dirty="0"/>
                    </a:p>
                  </a:txBody>
                  <a:tcPr/>
                </a:tc>
                <a:extLst>
                  <a:ext uri="{0D108BD9-81ED-4DB2-BD59-A6C34878D82A}">
                    <a16:rowId xmlns:a16="http://schemas.microsoft.com/office/drawing/2014/main" val="10010"/>
                  </a:ext>
                </a:extLst>
              </a:tr>
              <a:tr h="247775">
                <a:tc>
                  <a:txBody>
                    <a:bodyPr/>
                    <a:lstStyle/>
                    <a:p>
                      <a:r>
                        <a:rPr lang="en-US" sz="850" b="1" dirty="0"/>
                        <a:t>20.</a:t>
                      </a:r>
                    </a:p>
                  </a:txBody>
                  <a:tcPr/>
                </a:tc>
                <a:tc>
                  <a:txBody>
                    <a:bodyPr/>
                    <a:lstStyle/>
                    <a:p>
                      <a:r>
                        <a:rPr lang="en-US" sz="850" b="1" dirty="0" smtClean="0"/>
                        <a:t>Treaty of More 1525</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Once Charles had won at Battle</a:t>
                      </a:r>
                      <a:r>
                        <a:rPr lang="en-US" sz="850" baseline="0" dirty="0" smtClean="0"/>
                        <a:t> of Pavia he didn’t repay Henry for his help. England sided with France and signed Treaty of More. </a:t>
                      </a:r>
                      <a:endParaRPr lang="en-US" sz="850" dirty="0"/>
                    </a:p>
                  </a:txBody>
                  <a:tcPr/>
                </a:tc>
                <a:extLst>
                  <a:ext uri="{0D108BD9-81ED-4DB2-BD59-A6C34878D82A}">
                    <a16:rowId xmlns:a16="http://schemas.microsoft.com/office/drawing/2014/main" val="10011"/>
                  </a:ext>
                </a:extLst>
              </a:tr>
              <a:tr h="247775">
                <a:tc>
                  <a:txBody>
                    <a:bodyPr/>
                    <a:lstStyle/>
                    <a:p>
                      <a:r>
                        <a:rPr lang="en-US" sz="850" b="1" dirty="0"/>
                        <a:t>21.</a:t>
                      </a:r>
                    </a:p>
                  </a:txBody>
                  <a:tcPr/>
                </a:tc>
                <a:tc>
                  <a:txBody>
                    <a:bodyPr/>
                    <a:lstStyle/>
                    <a:p>
                      <a:r>
                        <a:rPr lang="en-US" sz="850" b="1" dirty="0" smtClean="0"/>
                        <a:t>Treaty of Westminster 1527</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Wolsey helped</a:t>
                      </a:r>
                      <a:r>
                        <a:rPr lang="en-US" sz="850" baseline="0" dirty="0" smtClean="0"/>
                        <a:t> organize League of Cognac. </a:t>
                      </a:r>
                      <a:r>
                        <a:rPr lang="en-US" sz="850" baseline="0" smtClean="0"/>
                        <a:t>Alliance w</a:t>
                      </a:r>
                      <a:endParaRPr lang="en-US" sz="850" dirty="0"/>
                    </a:p>
                  </a:txBody>
                  <a:tcPr/>
                </a:tc>
                <a:extLst>
                  <a:ext uri="{0D108BD9-81ED-4DB2-BD59-A6C34878D82A}">
                    <a16:rowId xmlns:a16="http://schemas.microsoft.com/office/drawing/2014/main" val="10012"/>
                  </a:ext>
                </a:extLst>
              </a:tr>
              <a:tr h="319593">
                <a:tc>
                  <a:txBody>
                    <a:bodyPr/>
                    <a:lstStyle/>
                    <a:p>
                      <a:r>
                        <a:rPr lang="en-US" sz="850" b="1" dirty="0"/>
                        <a:t>22.</a:t>
                      </a:r>
                    </a:p>
                  </a:txBody>
                  <a:tcPr/>
                </a:tc>
                <a:tc>
                  <a:txBody>
                    <a:bodyPr/>
                    <a:lstStyle/>
                    <a:p>
                      <a:r>
                        <a:rPr lang="en-US" sz="850" b="1" dirty="0" smtClean="0"/>
                        <a:t>Treaty of </a:t>
                      </a:r>
                      <a:r>
                        <a:rPr lang="en-US" sz="850" b="1" dirty="0" err="1" smtClean="0"/>
                        <a:t>Cambrai</a:t>
                      </a:r>
                      <a:r>
                        <a:rPr lang="en-US" sz="850" b="1" dirty="0" smtClean="0"/>
                        <a:t> 1529</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Francis made peace with Charles V. Wolsey informed at last minute. England no longer treated as an ally. </a:t>
                      </a:r>
                      <a:endParaRPr lang="en-US" sz="850" dirty="0"/>
                    </a:p>
                  </a:txBody>
                  <a:tcPr/>
                </a:tc>
                <a:extLst>
                  <a:ext uri="{0D108BD9-81ED-4DB2-BD59-A6C34878D82A}">
                    <a16:rowId xmlns:a16="http://schemas.microsoft.com/office/drawing/2014/main" val="10013"/>
                  </a:ext>
                </a:extLst>
              </a:tr>
              <a:tr h="247775">
                <a:tc>
                  <a:txBody>
                    <a:bodyPr/>
                    <a:lstStyle/>
                    <a:p>
                      <a:r>
                        <a:rPr lang="en-US" sz="850" b="1" dirty="0"/>
                        <a:t>23.</a:t>
                      </a:r>
                    </a:p>
                  </a:txBody>
                  <a:tcPr/>
                </a:tc>
                <a:tc>
                  <a:txBody>
                    <a:bodyPr/>
                    <a:lstStyle/>
                    <a:p>
                      <a:r>
                        <a:rPr lang="en-US" sz="850" b="1" dirty="0" smtClean="0"/>
                        <a:t>Succession </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Next in line </a:t>
                      </a:r>
                      <a:endParaRPr lang="en-US" sz="850" dirty="0"/>
                    </a:p>
                  </a:txBody>
                  <a:tcPr/>
                </a:tc>
                <a:extLst>
                  <a:ext uri="{0D108BD9-81ED-4DB2-BD59-A6C34878D82A}">
                    <a16:rowId xmlns:a16="http://schemas.microsoft.com/office/drawing/2014/main" val="10014"/>
                  </a:ext>
                </a:extLst>
              </a:tr>
              <a:tr h="247775">
                <a:tc>
                  <a:txBody>
                    <a:bodyPr/>
                    <a:lstStyle/>
                    <a:p>
                      <a:r>
                        <a:rPr lang="en-US" sz="850" b="1" dirty="0"/>
                        <a:t>24.</a:t>
                      </a:r>
                    </a:p>
                  </a:txBody>
                  <a:tcPr/>
                </a:tc>
                <a:tc>
                  <a:txBody>
                    <a:bodyPr/>
                    <a:lstStyle/>
                    <a:p>
                      <a:r>
                        <a:rPr lang="en-US" sz="850" b="1" dirty="0" smtClean="0"/>
                        <a:t>Catherine</a:t>
                      </a:r>
                      <a:r>
                        <a:rPr lang="en-US" sz="850" b="1" baseline="0" dirty="0" smtClean="0"/>
                        <a:t> of Aragon</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Henry’s first wife. </a:t>
                      </a:r>
                      <a:endParaRPr lang="en-US" sz="850" dirty="0"/>
                    </a:p>
                  </a:txBody>
                  <a:tcPr/>
                </a:tc>
                <a:extLst>
                  <a:ext uri="{0D108BD9-81ED-4DB2-BD59-A6C34878D82A}">
                    <a16:rowId xmlns:a16="http://schemas.microsoft.com/office/drawing/2014/main" val="10015"/>
                  </a:ext>
                </a:extLst>
              </a:tr>
              <a:tr h="247775">
                <a:tc>
                  <a:txBody>
                    <a:bodyPr/>
                    <a:lstStyle/>
                    <a:p>
                      <a:r>
                        <a:rPr lang="en-US" sz="850" b="1" dirty="0"/>
                        <a:t>25.</a:t>
                      </a:r>
                    </a:p>
                  </a:txBody>
                  <a:tcPr/>
                </a:tc>
                <a:tc>
                  <a:txBody>
                    <a:bodyPr/>
                    <a:lstStyle/>
                    <a:p>
                      <a:r>
                        <a:rPr lang="en-US" sz="850" b="1" dirty="0" smtClean="0"/>
                        <a:t>Anne Boleyn </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Henry’s second wife. </a:t>
                      </a:r>
                      <a:endParaRPr lang="en-US" sz="850" dirty="0"/>
                    </a:p>
                  </a:txBody>
                  <a:tcPr/>
                </a:tc>
                <a:extLst>
                  <a:ext uri="{0D108BD9-81ED-4DB2-BD59-A6C34878D82A}">
                    <a16:rowId xmlns:a16="http://schemas.microsoft.com/office/drawing/2014/main" val="10016"/>
                  </a:ext>
                </a:extLst>
              </a:tr>
              <a:tr h="247775">
                <a:tc>
                  <a:txBody>
                    <a:bodyPr/>
                    <a:lstStyle/>
                    <a:p>
                      <a:r>
                        <a:rPr lang="en-US" sz="850" b="1" dirty="0"/>
                        <a:t>26.</a:t>
                      </a:r>
                    </a:p>
                  </a:txBody>
                  <a:tcPr/>
                </a:tc>
                <a:tc>
                  <a:txBody>
                    <a:bodyPr/>
                    <a:lstStyle/>
                    <a:p>
                      <a:r>
                        <a:rPr lang="en-US" sz="850" b="1" dirty="0" smtClean="0"/>
                        <a:t>Cardinal Campeggio</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Involved</a:t>
                      </a:r>
                      <a:r>
                        <a:rPr lang="en-US" sz="850" baseline="0" dirty="0" smtClean="0"/>
                        <a:t> in the divorce case. </a:t>
                      </a:r>
                      <a:endParaRPr lang="en-US" sz="850" dirty="0"/>
                    </a:p>
                  </a:txBody>
                  <a:tcPr/>
                </a:tc>
                <a:extLst>
                  <a:ext uri="{0D108BD9-81ED-4DB2-BD59-A6C34878D82A}">
                    <a16:rowId xmlns:a16="http://schemas.microsoft.com/office/drawing/2014/main" val="10017"/>
                  </a:ext>
                </a:extLst>
              </a:tr>
              <a:tr h="247775">
                <a:tc>
                  <a:txBody>
                    <a:bodyPr/>
                    <a:lstStyle/>
                    <a:p>
                      <a:r>
                        <a:rPr lang="en-US" sz="850" b="1" dirty="0"/>
                        <a:t>27.</a:t>
                      </a:r>
                    </a:p>
                  </a:txBody>
                  <a:tcPr/>
                </a:tc>
                <a:tc>
                  <a:txBody>
                    <a:bodyPr/>
                    <a:lstStyle/>
                    <a:p>
                      <a:r>
                        <a:rPr lang="en-US" sz="850" b="1" dirty="0" smtClean="0"/>
                        <a:t>John Fisher </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Supported Catherine. He opposed the annulment.</a:t>
                      </a:r>
                      <a:r>
                        <a:rPr lang="en-US" sz="850" baseline="0" dirty="0" smtClean="0"/>
                        <a:t> </a:t>
                      </a:r>
                      <a:endParaRPr lang="en-US" sz="850" dirty="0"/>
                    </a:p>
                  </a:txBody>
                  <a:tcPr/>
                </a:tc>
                <a:extLst>
                  <a:ext uri="{0D108BD9-81ED-4DB2-BD59-A6C34878D82A}">
                    <a16:rowId xmlns:a16="http://schemas.microsoft.com/office/drawing/2014/main" val="10018"/>
                  </a:ext>
                </a:extLst>
              </a:tr>
              <a:tr h="247775">
                <a:tc>
                  <a:txBody>
                    <a:bodyPr/>
                    <a:lstStyle/>
                    <a:p>
                      <a:r>
                        <a:rPr lang="en-US" sz="850" b="1" dirty="0"/>
                        <a:t>28.</a:t>
                      </a:r>
                    </a:p>
                  </a:txBody>
                  <a:tcPr/>
                </a:tc>
                <a:tc>
                  <a:txBody>
                    <a:bodyPr/>
                    <a:lstStyle/>
                    <a:p>
                      <a:r>
                        <a:rPr lang="en-US" sz="850" b="1" dirty="0" smtClean="0"/>
                        <a:t>Thomas More</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Advisor</a:t>
                      </a:r>
                      <a:r>
                        <a:rPr lang="en-US" sz="850" baseline="0" dirty="0" smtClean="0"/>
                        <a:t> to the king. Opposed the annulment.</a:t>
                      </a:r>
                      <a:endParaRPr lang="en-US" sz="850" dirty="0"/>
                    </a:p>
                  </a:txBody>
                  <a:tcPr/>
                </a:tc>
                <a:extLst>
                  <a:ext uri="{0D108BD9-81ED-4DB2-BD59-A6C34878D82A}">
                    <a16:rowId xmlns:a16="http://schemas.microsoft.com/office/drawing/2014/main" val="10019"/>
                  </a:ext>
                </a:extLst>
              </a:tr>
              <a:tr h="205694">
                <a:tc>
                  <a:txBody>
                    <a:bodyPr/>
                    <a:lstStyle/>
                    <a:p>
                      <a:r>
                        <a:rPr lang="en-US" sz="850" b="1" dirty="0"/>
                        <a:t>29.</a:t>
                      </a:r>
                    </a:p>
                  </a:txBody>
                  <a:tcPr/>
                </a:tc>
                <a:tc>
                  <a:txBody>
                    <a:bodyPr/>
                    <a:lstStyle/>
                    <a:p>
                      <a:r>
                        <a:rPr lang="en-US" sz="850" b="1" dirty="0" smtClean="0"/>
                        <a:t>Charles V</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HRE</a:t>
                      </a:r>
                      <a:r>
                        <a:rPr lang="en-US" sz="850" baseline="0" dirty="0" smtClean="0"/>
                        <a:t> </a:t>
                      </a:r>
                      <a:endParaRPr lang="en-US" sz="850" dirty="0"/>
                    </a:p>
                  </a:txBody>
                  <a:tcPr/>
                </a:tc>
                <a:extLst>
                  <a:ext uri="{0D108BD9-81ED-4DB2-BD59-A6C34878D82A}">
                    <a16:rowId xmlns:a16="http://schemas.microsoft.com/office/drawing/2014/main" val="10020"/>
                  </a:ext>
                </a:extLst>
              </a:tr>
              <a:tr h="247775">
                <a:tc>
                  <a:txBody>
                    <a:bodyPr/>
                    <a:lstStyle/>
                    <a:p>
                      <a:r>
                        <a:rPr lang="en-US" sz="850" b="1" dirty="0"/>
                        <a:t>30.</a:t>
                      </a:r>
                    </a:p>
                  </a:txBody>
                  <a:tcPr/>
                </a:tc>
                <a:tc>
                  <a:txBody>
                    <a:bodyPr/>
                    <a:lstStyle/>
                    <a:p>
                      <a:r>
                        <a:rPr lang="en-US" sz="850" b="1" dirty="0" smtClean="0"/>
                        <a:t>Leviticus </a:t>
                      </a:r>
                      <a:endParaRPr lang="en-US" sz="8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50" dirty="0" smtClean="0"/>
                        <a:t>Argument used by Henry to gain an annulment. Bible extract.</a:t>
                      </a:r>
                      <a:r>
                        <a:rPr lang="en-US" sz="850" baseline="0" dirty="0" smtClean="0"/>
                        <a:t> </a:t>
                      </a:r>
                      <a:endParaRPr lang="en-US" sz="850" dirty="0"/>
                    </a:p>
                  </a:txBody>
                  <a:tcPr/>
                </a:tc>
                <a:extLst>
                  <a:ext uri="{0D108BD9-81ED-4DB2-BD59-A6C34878D82A}">
                    <a16:rowId xmlns:a16="http://schemas.microsoft.com/office/drawing/2014/main" val="10021"/>
                  </a:ext>
                </a:extLst>
              </a:tr>
            </a:tbl>
          </a:graphicData>
        </a:graphic>
      </p:graphicFrame>
      <p:sp>
        <p:nvSpPr>
          <p:cNvPr id="13" name="TextBox 12"/>
          <p:cNvSpPr txBox="1"/>
          <p:nvPr/>
        </p:nvSpPr>
        <p:spPr>
          <a:xfrm>
            <a:off x="5024504" y="229711"/>
            <a:ext cx="4847682" cy="307777"/>
          </a:xfrm>
          <a:prstGeom prst="rect">
            <a:avLst/>
          </a:prstGeom>
          <a:noFill/>
        </p:spPr>
        <p:txBody>
          <a:bodyPr wrap="square" rtlCol="0">
            <a:spAutoFit/>
          </a:bodyPr>
          <a:lstStyle/>
          <a:p>
            <a:pPr algn="ctr"/>
            <a:r>
              <a:rPr lang="en-US" sz="1400" b="1" u="sng" dirty="0"/>
              <a:t>Key Words</a:t>
            </a:r>
          </a:p>
        </p:txBody>
      </p:sp>
      <p:graphicFrame>
        <p:nvGraphicFramePr>
          <p:cNvPr id="25" name="Table 24"/>
          <p:cNvGraphicFramePr>
            <a:graphicFrameLocks noGrp="1"/>
          </p:cNvGraphicFramePr>
          <p:nvPr>
            <p:extLst/>
          </p:nvPr>
        </p:nvGraphicFramePr>
        <p:xfrm>
          <a:off x="55585" y="1598592"/>
          <a:ext cx="4818766" cy="121920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215365">
                <a:tc>
                  <a:txBody>
                    <a:bodyPr/>
                    <a:lstStyle/>
                    <a:p>
                      <a:pPr algn="ctr"/>
                      <a:r>
                        <a:rPr lang="en-US" sz="1000" b="1" dirty="0"/>
                        <a:t>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u="none" dirty="0" smtClean="0"/>
                        <a:t>1518 </a:t>
                      </a:r>
                      <a:r>
                        <a:rPr lang="en-US" sz="1000" b="1" u="none" baseline="0" dirty="0" smtClean="0"/>
                        <a:t> - Treaty of London</a:t>
                      </a:r>
                      <a:endParaRPr lang="en-US" sz="1000" b="1" u="none" dirty="0"/>
                    </a:p>
                  </a:txBody>
                  <a:tcPr/>
                </a:tc>
                <a:extLst>
                  <a:ext uri="{0D108BD9-81ED-4DB2-BD59-A6C34878D82A}">
                    <a16:rowId xmlns:a16="http://schemas.microsoft.com/office/drawing/2014/main" val="10000"/>
                  </a:ext>
                </a:extLst>
              </a:tr>
              <a:tr h="215365">
                <a:tc>
                  <a:txBody>
                    <a:bodyPr/>
                    <a:lstStyle/>
                    <a:p>
                      <a:pPr algn="ctr"/>
                      <a:r>
                        <a:rPr lang="en-US" sz="1000" b="1" u="none" dirty="0"/>
                        <a:t>3</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dirty="0" smtClean="0"/>
                        <a:t>1520 – Field of Cloth of Gold – successful but expensive.</a:t>
                      </a:r>
                      <a:endParaRPr lang="en-US" sz="1000" b="1" dirty="0"/>
                    </a:p>
                  </a:txBody>
                  <a:tcPr/>
                </a:tc>
                <a:extLst>
                  <a:ext uri="{0D108BD9-81ED-4DB2-BD59-A6C34878D82A}">
                    <a16:rowId xmlns:a16="http://schemas.microsoft.com/office/drawing/2014/main" val="10001"/>
                  </a:ext>
                </a:extLst>
              </a:tr>
              <a:tr h="215365">
                <a:tc>
                  <a:txBody>
                    <a:bodyPr/>
                    <a:lstStyle/>
                    <a:p>
                      <a:pPr algn="ctr"/>
                      <a:r>
                        <a:rPr lang="en-US" sz="1000" b="1" dirty="0"/>
                        <a:t>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dirty="0" smtClean="0"/>
                        <a:t>1522 – 25 – 2</a:t>
                      </a:r>
                      <a:r>
                        <a:rPr lang="en-US" sz="1000" b="1" baseline="30000" dirty="0" smtClean="0"/>
                        <a:t>nd</a:t>
                      </a:r>
                      <a:r>
                        <a:rPr lang="en-US" sz="1000" b="1" dirty="0" smtClean="0"/>
                        <a:t> French war – Failure.</a:t>
                      </a:r>
                      <a:endParaRPr lang="en-US" sz="1000" b="1" dirty="0"/>
                    </a:p>
                  </a:txBody>
                  <a:tcPr/>
                </a:tc>
                <a:extLst>
                  <a:ext uri="{0D108BD9-81ED-4DB2-BD59-A6C34878D82A}">
                    <a16:rowId xmlns:a16="http://schemas.microsoft.com/office/drawing/2014/main" val="10002"/>
                  </a:ext>
                </a:extLst>
              </a:tr>
              <a:tr h="215365">
                <a:tc>
                  <a:txBody>
                    <a:bodyPr/>
                    <a:lstStyle/>
                    <a:p>
                      <a:pPr algn="ctr"/>
                      <a:r>
                        <a:rPr lang="en-US" sz="1000" b="1" dirty="0"/>
                        <a:t>5</a:t>
                      </a:r>
                    </a:p>
                  </a:txBody>
                  <a:tcPr/>
                </a:tc>
                <a:tc>
                  <a:txBody>
                    <a:bodyPr/>
                    <a:lstStyle/>
                    <a:p>
                      <a:r>
                        <a:rPr lang="en-US" sz="1000" b="1" dirty="0" smtClean="0"/>
                        <a:t>1525 – 29 – Support for</a:t>
                      </a:r>
                      <a:r>
                        <a:rPr lang="en-US" sz="1000" b="1" baseline="0" dirty="0" smtClean="0"/>
                        <a:t> France. Alliance. War against Charles V. Divorce = focus.</a:t>
                      </a:r>
                      <a:endParaRPr lang="en-US" sz="1000" b="1" dirty="0"/>
                    </a:p>
                  </a:txBody>
                  <a:tcPr/>
                </a:tc>
                <a:extLst>
                  <a:ext uri="{0D108BD9-81ED-4DB2-BD59-A6C34878D82A}">
                    <a16:rowId xmlns:a16="http://schemas.microsoft.com/office/drawing/2014/main" val="10003"/>
                  </a:ext>
                </a:extLst>
              </a:tr>
              <a:tr h="215365">
                <a:tc>
                  <a:txBody>
                    <a:bodyPr/>
                    <a:lstStyle/>
                    <a:p>
                      <a:pPr algn="ctr"/>
                      <a:r>
                        <a:rPr lang="en-US" sz="1000" b="1" dirty="0"/>
                        <a:t>6</a:t>
                      </a:r>
                    </a:p>
                  </a:txBody>
                  <a:tcPr/>
                </a:tc>
                <a:tc>
                  <a:txBody>
                    <a:bodyPr/>
                    <a:lstStyle/>
                    <a:p>
                      <a:r>
                        <a:rPr lang="en-US" sz="1000" b="1" dirty="0" smtClean="0"/>
                        <a:t>1530 – Wolsey’s fall from power &amp; died. </a:t>
                      </a:r>
                      <a:endParaRPr lang="en-US" sz="1000" b="1" dirty="0"/>
                    </a:p>
                  </a:txBody>
                  <a:tcPr/>
                </a:tc>
                <a:extLst>
                  <a:ext uri="{0D108BD9-81ED-4DB2-BD59-A6C34878D82A}">
                    <a16:rowId xmlns:a16="http://schemas.microsoft.com/office/drawing/2014/main" val="10004"/>
                  </a:ext>
                </a:extLst>
              </a:tr>
            </a:tbl>
          </a:graphicData>
        </a:graphic>
      </p:graphicFrame>
      <p:sp>
        <p:nvSpPr>
          <p:cNvPr id="26" name="TextBox 25"/>
          <p:cNvSpPr txBox="1"/>
          <p:nvPr/>
        </p:nvSpPr>
        <p:spPr>
          <a:xfrm>
            <a:off x="17683" y="1259662"/>
            <a:ext cx="4847682" cy="307777"/>
          </a:xfrm>
          <a:prstGeom prst="rect">
            <a:avLst/>
          </a:prstGeom>
          <a:noFill/>
        </p:spPr>
        <p:txBody>
          <a:bodyPr wrap="square" rtlCol="0">
            <a:spAutoFit/>
          </a:bodyPr>
          <a:lstStyle/>
          <a:p>
            <a:pPr algn="ctr"/>
            <a:r>
              <a:rPr lang="en-US" sz="1400" b="1" u="sng" dirty="0"/>
              <a:t>Key Events</a:t>
            </a:r>
          </a:p>
        </p:txBody>
      </p:sp>
      <p:sp>
        <p:nvSpPr>
          <p:cNvPr id="12" name="TextBox 11"/>
          <p:cNvSpPr txBox="1"/>
          <p:nvPr/>
        </p:nvSpPr>
        <p:spPr>
          <a:xfrm>
            <a:off x="9836342" y="7075046"/>
            <a:ext cx="184666" cy="369332"/>
          </a:xfrm>
          <a:prstGeom prst="rect">
            <a:avLst/>
          </a:prstGeom>
          <a:noFill/>
        </p:spPr>
        <p:txBody>
          <a:bodyPr wrap="none" rtlCol="0">
            <a:spAutoFit/>
          </a:bodyPr>
          <a:lstStyle/>
          <a:p>
            <a:endParaRPr lang="en-US"/>
          </a:p>
        </p:txBody>
      </p:sp>
      <p:sp>
        <p:nvSpPr>
          <p:cNvPr id="2" name="Rectangle 1"/>
          <p:cNvSpPr/>
          <p:nvPr/>
        </p:nvSpPr>
        <p:spPr>
          <a:xfrm>
            <a:off x="356754" y="29670"/>
            <a:ext cx="8579427" cy="461665"/>
          </a:xfrm>
          <a:prstGeom prst="rect">
            <a:avLst/>
          </a:prstGeom>
        </p:spPr>
        <p:txBody>
          <a:bodyPr wrap="square">
            <a:spAutoFit/>
          </a:bodyPr>
          <a:lstStyle/>
          <a:p>
            <a:pPr>
              <a:defRPr/>
            </a:pPr>
            <a:r>
              <a:rPr lang="en-US" sz="1200" b="1" dirty="0"/>
              <a:t>Henry VIII &amp; His Ministers Knowledge </a:t>
            </a:r>
            <a:r>
              <a:rPr lang="en-US" sz="1200" b="1" dirty="0" err="1"/>
              <a:t>Organiser</a:t>
            </a:r>
            <a:r>
              <a:rPr lang="en-US" sz="1200" b="1"/>
              <a:t> </a:t>
            </a:r>
            <a:r>
              <a:rPr lang="en-US" sz="1200" b="1" smtClean="0"/>
              <a:t>2. </a:t>
            </a:r>
            <a:r>
              <a:rPr lang="en-US" sz="1200" b="1" u="sng" dirty="0"/>
              <a:t>Chapter 1 HVIII &amp; Wolsey, 1509-29.  </a:t>
            </a:r>
            <a:r>
              <a:rPr lang="en-US" sz="1200" b="1" dirty="0" smtClean="0"/>
              <a:t>1.3 Wolsey’s Foreign Policy. 1.4 Wolsey, Catherine, the succession and annulment.     </a:t>
            </a:r>
            <a:endParaRPr lang="en-US" sz="1200" b="1" dirty="0"/>
          </a:p>
        </p:txBody>
      </p:sp>
    </p:spTree>
    <p:extLst>
      <p:ext uri="{BB962C8B-B14F-4D97-AF65-F5344CB8AC3E}">
        <p14:creationId xmlns:p14="http://schemas.microsoft.com/office/powerpoint/2010/main" val="383944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41127" y="518468"/>
          <a:ext cx="4818766" cy="85344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470084">
                <a:tc>
                  <a:txBody>
                    <a:bodyPr/>
                    <a:lstStyle/>
                    <a:p>
                      <a:pPr algn="ctr"/>
                      <a:r>
                        <a:rPr lang="en-US" sz="1000" b="1" dirty="0"/>
                        <a:t>1</a:t>
                      </a:r>
                    </a:p>
                  </a:txBody>
                  <a:tcPr/>
                </a:tc>
                <a:tc>
                  <a:txBody>
                    <a:bodyPr/>
                    <a:lstStyle/>
                    <a:p>
                      <a:r>
                        <a:rPr lang="en-US" sz="1000" dirty="0"/>
                        <a:t> Henry wanted huge religious and government reforms. Cromwell helped to gain Henry</a:t>
                      </a:r>
                      <a:r>
                        <a:rPr lang="en-US" sz="1000" baseline="0" dirty="0"/>
                        <a:t> his divorce from Catherine of Aragon and worked as his chief minister from 1533-40. Henry married Anne Boleyn in 1533. In May 1536, she was found guilty of treason and adultery and was beheaded. By 1536, Henry was in love with Jane Seymour. Cromwell played a key role in bringing down Anne Boleyn. </a:t>
                      </a:r>
                      <a:endParaRPr lang="en-US" sz="1000" b="1" dirty="0"/>
                    </a:p>
                  </a:txBody>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nvPr>
        </p:nvGraphicFramePr>
        <p:xfrm>
          <a:off x="17683" y="3231682"/>
          <a:ext cx="4823259" cy="3599046"/>
        </p:xfrm>
        <a:graphic>
          <a:graphicData uri="http://schemas.openxmlformats.org/drawingml/2006/table">
            <a:tbl>
              <a:tblPr firstRow="1" bandRow="1">
                <a:tableStyleId>{5940675A-B579-460E-94D1-54222C63F5DA}</a:tableStyleId>
              </a:tblPr>
              <a:tblGrid>
                <a:gridCol w="1113106">
                  <a:extLst>
                    <a:ext uri="{9D8B030D-6E8A-4147-A177-3AD203B41FA5}">
                      <a16:colId xmlns:a16="http://schemas.microsoft.com/office/drawing/2014/main" val="20000"/>
                    </a:ext>
                  </a:extLst>
                </a:gridCol>
                <a:gridCol w="3710153">
                  <a:extLst>
                    <a:ext uri="{9D8B030D-6E8A-4147-A177-3AD203B41FA5}">
                      <a16:colId xmlns:a16="http://schemas.microsoft.com/office/drawing/2014/main" val="20001"/>
                    </a:ext>
                  </a:extLst>
                </a:gridCol>
              </a:tblGrid>
              <a:tr h="985476">
                <a:tc>
                  <a:txBody>
                    <a:bodyPr/>
                    <a:lstStyle/>
                    <a:p>
                      <a:r>
                        <a:rPr lang="en-US" sz="1000" b="1" dirty="0"/>
                        <a:t>7.  Why did Henry want to divorce</a:t>
                      </a:r>
                      <a:r>
                        <a:rPr lang="en-US" sz="1000" b="1" baseline="0" dirty="0"/>
                        <a:t> Catherine of Aragon?</a:t>
                      </a:r>
                      <a:endParaRPr lang="en-US" sz="1000" b="1" dirty="0"/>
                    </a:p>
                  </a:txBody>
                  <a:tcPr/>
                </a:tc>
                <a:tc>
                  <a:txBody>
                    <a:bodyPr/>
                    <a:lstStyle/>
                    <a:p>
                      <a:pPr marL="171450" indent="-171450">
                        <a:buFont typeface="Arial" panose="020B0604020202020204" pitchFamily="34" charset="0"/>
                        <a:buChar char="•"/>
                      </a:pPr>
                      <a:r>
                        <a:rPr lang="en-US" sz="1000" baseline="0" dirty="0"/>
                        <a:t>Validity of the marriage in the eyes of God.</a:t>
                      </a:r>
                    </a:p>
                    <a:p>
                      <a:pPr marL="171450" indent="-171450">
                        <a:buFont typeface="Arial" panose="020B0604020202020204" pitchFamily="34" charset="0"/>
                        <a:buChar char="•"/>
                      </a:pPr>
                      <a:r>
                        <a:rPr lang="en-US" sz="1000" baseline="0" dirty="0"/>
                        <a:t>Loved Anne Boleyn.</a:t>
                      </a:r>
                    </a:p>
                    <a:p>
                      <a:pPr marL="171450" indent="-171450">
                        <a:buFont typeface="Arial" panose="020B0604020202020204" pitchFamily="34" charset="0"/>
                        <a:buChar char="•"/>
                      </a:pPr>
                      <a:r>
                        <a:rPr lang="en-US" sz="1000" baseline="0" dirty="0"/>
                        <a:t>Wanted a son / male heir.</a:t>
                      </a:r>
                    </a:p>
                    <a:p>
                      <a:pPr marL="171450" indent="-171450">
                        <a:buFont typeface="Arial" panose="020B0604020202020204" pitchFamily="34" charset="0"/>
                        <a:buChar char="•"/>
                      </a:pPr>
                      <a:r>
                        <a:rPr lang="en-US" sz="1000" baseline="0" dirty="0"/>
                        <a:t>Marriage was curded.</a:t>
                      </a:r>
                    </a:p>
                  </a:txBody>
                  <a:tcPr/>
                </a:tc>
                <a:extLst>
                  <a:ext uri="{0D108BD9-81ED-4DB2-BD59-A6C34878D82A}">
                    <a16:rowId xmlns:a16="http://schemas.microsoft.com/office/drawing/2014/main" val="10000"/>
                  </a:ext>
                </a:extLst>
              </a:tr>
              <a:tr h="1091821">
                <a:tc>
                  <a:txBody>
                    <a:bodyPr/>
                    <a:lstStyle/>
                    <a:p>
                      <a:pPr marL="0" indent="0">
                        <a:buNone/>
                      </a:pPr>
                      <a:r>
                        <a:rPr lang="en-US" sz="1000" b="1" dirty="0"/>
                        <a:t>8. Explain why Cromwell rose to become Henry’s chief minister. </a:t>
                      </a:r>
                    </a:p>
                    <a:p>
                      <a:pPr marL="171450" indent="-171450">
                        <a:buFont typeface="Arial" panose="020B0604020202020204" pitchFamily="34" charset="0"/>
                        <a:buChar char="•"/>
                      </a:pPr>
                      <a:r>
                        <a:rPr lang="en-US" sz="900" b="0" dirty="0"/>
                        <a:t>Cromwell’s work with</a:t>
                      </a:r>
                      <a:r>
                        <a:rPr lang="en-US" sz="900" b="0" baseline="0" dirty="0"/>
                        <a:t> Wolsey</a:t>
                      </a:r>
                    </a:p>
                    <a:p>
                      <a:pPr marL="171450" indent="-171450">
                        <a:buFont typeface="Arial" panose="020B0604020202020204" pitchFamily="34" charset="0"/>
                        <a:buChar char="•"/>
                      </a:pPr>
                      <a:r>
                        <a:rPr lang="en-US" sz="900" b="0" baseline="0" dirty="0"/>
                        <a:t>The annulment</a:t>
                      </a:r>
                      <a:endParaRPr lang="en-US" sz="900" b="0" dirty="0"/>
                    </a:p>
                  </a:txBody>
                  <a:tcPr/>
                </a:tc>
                <a:tc>
                  <a:txBody>
                    <a:bodyPr/>
                    <a:lstStyle/>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Gained</a:t>
                      </a:r>
                      <a:r>
                        <a:rPr lang="en-US" sz="1000" baseline="0" dirty="0"/>
                        <a:t> complete trust of Henry VIII. Secured divorce from Catherine of Aragon.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Ambitious. Experience with Wolsey. Focused.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Cromwell’s solution was radical and involved transferring the powers held in Rome to the king.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Parliament was used – Act in Restraint of appeals.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Power with church and Crown – not Rome. </a:t>
                      </a:r>
                      <a:endParaRPr lang="en-US" sz="1000" dirty="0"/>
                    </a:p>
                  </a:txBody>
                  <a:tcPr/>
                </a:tc>
                <a:extLst>
                  <a:ext uri="{0D108BD9-81ED-4DB2-BD59-A6C34878D82A}">
                    <a16:rowId xmlns:a16="http://schemas.microsoft.com/office/drawing/2014/main" val="10001"/>
                  </a:ext>
                </a:extLst>
              </a:tr>
              <a:tr h="1363890">
                <a:tc>
                  <a:txBody>
                    <a:bodyPr/>
                    <a:lstStyle/>
                    <a:p>
                      <a:r>
                        <a:rPr lang="en-US" sz="1000" b="1" dirty="0"/>
                        <a:t>9.  How much responsibility should be attached to Cromwell for the fall of Anne Boleyn?</a:t>
                      </a:r>
                    </a:p>
                  </a:txBody>
                  <a:tcPr/>
                </a:tc>
                <a:tc>
                  <a:txBody>
                    <a:bodyPr/>
                    <a:lstStyle/>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Anne Boleyn fell from power as she failed to provide Henry with a son. She was suspected of adultery.</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a:t>By</a:t>
                      </a:r>
                      <a:r>
                        <a:rPr lang="en-US" sz="1000" baseline="0"/>
                        <a:t> 1536</a:t>
                      </a:r>
                      <a:r>
                        <a:rPr lang="en-US" sz="1000" baseline="0" dirty="0"/>
                        <a:t>, Henry was in love with Jane Seymour.</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Cromwell played a key role in bringing down Anne Boleyn by gathering evidence against her.</a:t>
                      </a:r>
                      <a:endParaRPr lang="en-US" sz="1000" dirty="0"/>
                    </a:p>
                  </a:txBody>
                  <a:tcPr/>
                </a:tc>
                <a:extLst>
                  <a:ext uri="{0D108BD9-81ED-4DB2-BD59-A6C34878D82A}">
                    <a16:rowId xmlns:a16="http://schemas.microsoft.com/office/drawing/2014/main" val="10002"/>
                  </a:ext>
                </a:extLst>
              </a:tr>
            </a:tbl>
          </a:graphicData>
        </a:graphic>
      </p:graphicFrame>
      <p:sp>
        <p:nvSpPr>
          <p:cNvPr id="10" name="TextBox 9"/>
          <p:cNvSpPr txBox="1"/>
          <p:nvPr/>
        </p:nvSpPr>
        <p:spPr>
          <a:xfrm>
            <a:off x="26669" y="2880098"/>
            <a:ext cx="4847682" cy="307777"/>
          </a:xfrm>
          <a:prstGeom prst="rect">
            <a:avLst/>
          </a:prstGeom>
          <a:noFill/>
        </p:spPr>
        <p:txBody>
          <a:bodyPr wrap="square" rtlCol="0">
            <a:spAutoFit/>
          </a:bodyPr>
          <a:lstStyle/>
          <a:p>
            <a:pPr algn="ctr"/>
            <a:r>
              <a:rPr lang="en-US" sz="1400" b="1" u="sng" dirty="0"/>
              <a:t>Key Questions </a:t>
            </a:r>
          </a:p>
        </p:txBody>
      </p:sp>
      <p:graphicFrame>
        <p:nvGraphicFramePr>
          <p:cNvPr id="11" name="Table 10"/>
          <p:cNvGraphicFramePr>
            <a:graphicFrameLocks noGrp="1"/>
          </p:cNvGraphicFramePr>
          <p:nvPr>
            <p:extLst/>
          </p:nvPr>
        </p:nvGraphicFramePr>
        <p:xfrm>
          <a:off x="4958303" y="491335"/>
          <a:ext cx="4913883" cy="6089988"/>
        </p:xfrm>
        <a:graphic>
          <a:graphicData uri="http://schemas.openxmlformats.org/drawingml/2006/table">
            <a:tbl>
              <a:tblPr firstRow="1" bandRow="1">
                <a:tableStyleId>{5940675A-B579-460E-94D1-54222C63F5DA}</a:tableStyleId>
              </a:tblPr>
              <a:tblGrid>
                <a:gridCol w="411533">
                  <a:extLst>
                    <a:ext uri="{9D8B030D-6E8A-4147-A177-3AD203B41FA5}">
                      <a16:colId xmlns:a16="http://schemas.microsoft.com/office/drawing/2014/main" val="20000"/>
                    </a:ext>
                  </a:extLst>
                </a:gridCol>
                <a:gridCol w="1189602">
                  <a:extLst>
                    <a:ext uri="{9D8B030D-6E8A-4147-A177-3AD203B41FA5}">
                      <a16:colId xmlns:a16="http://schemas.microsoft.com/office/drawing/2014/main" val="20001"/>
                    </a:ext>
                  </a:extLst>
                </a:gridCol>
                <a:gridCol w="3312748">
                  <a:extLst>
                    <a:ext uri="{9D8B030D-6E8A-4147-A177-3AD203B41FA5}">
                      <a16:colId xmlns:a16="http://schemas.microsoft.com/office/drawing/2014/main" val="20002"/>
                    </a:ext>
                  </a:extLst>
                </a:gridCol>
              </a:tblGrid>
              <a:tr h="247775">
                <a:tc>
                  <a:txBody>
                    <a:bodyPr/>
                    <a:lstStyle/>
                    <a:p>
                      <a:r>
                        <a:rPr lang="en-US" sz="950" b="1" dirty="0"/>
                        <a:t>10.</a:t>
                      </a:r>
                    </a:p>
                  </a:txBody>
                  <a:tcPr/>
                </a:tc>
                <a:tc>
                  <a:txBody>
                    <a:bodyPr/>
                    <a:lstStyle/>
                    <a:p>
                      <a:r>
                        <a:rPr lang="en-US" sz="950" b="1" dirty="0"/>
                        <a:t>Adultery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When</a:t>
                      </a:r>
                      <a:r>
                        <a:rPr lang="en-US" sz="950" baseline="0" dirty="0"/>
                        <a:t> a married person has sex with someone else.</a:t>
                      </a:r>
                      <a:endParaRPr lang="en-US" sz="950" dirty="0"/>
                    </a:p>
                  </a:txBody>
                  <a:tcPr/>
                </a:tc>
                <a:extLst>
                  <a:ext uri="{0D108BD9-81ED-4DB2-BD59-A6C34878D82A}">
                    <a16:rowId xmlns:a16="http://schemas.microsoft.com/office/drawing/2014/main" val="10001"/>
                  </a:ext>
                </a:extLst>
              </a:tr>
              <a:tr h="247775">
                <a:tc>
                  <a:txBody>
                    <a:bodyPr/>
                    <a:lstStyle/>
                    <a:p>
                      <a:r>
                        <a:rPr lang="en-US" sz="950" b="1" dirty="0"/>
                        <a:t>11.</a:t>
                      </a:r>
                    </a:p>
                  </a:txBody>
                  <a:tcPr/>
                </a:tc>
                <a:tc>
                  <a:txBody>
                    <a:bodyPr/>
                    <a:lstStyle/>
                    <a:p>
                      <a:r>
                        <a:rPr lang="en-US" sz="950" b="1" dirty="0"/>
                        <a:t>Papal bull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Document issued by the Pope – view</a:t>
                      </a:r>
                      <a:r>
                        <a:rPr lang="en-US" sz="950" baseline="0" dirty="0"/>
                        <a:t> / instructions.</a:t>
                      </a:r>
                      <a:endParaRPr lang="en-US" sz="950" dirty="0"/>
                    </a:p>
                  </a:txBody>
                  <a:tcPr/>
                </a:tc>
                <a:extLst>
                  <a:ext uri="{0D108BD9-81ED-4DB2-BD59-A6C34878D82A}">
                    <a16:rowId xmlns:a16="http://schemas.microsoft.com/office/drawing/2014/main" val="10002"/>
                  </a:ext>
                </a:extLst>
              </a:tr>
              <a:tr h="247775">
                <a:tc>
                  <a:txBody>
                    <a:bodyPr/>
                    <a:lstStyle/>
                    <a:p>
                      <a:r>
                        <a:rPr lang="en-US" sz="950" b="1" dirty="0"/>
                        <a:t>12.</a:t>
                      </a:r>
                    </a:p>
                  </a:txBody>
                  <a:tcPr/>
                </a:tc>
                <a:tc>
                  <a:txBody>
                    <a:bodyPr/>
                    <a:lstStyle/>
                    <a:p>
                      <a:r>
                        <a:rPr lang="en-US" sz="950" b="1" dirty="0"/>
                        <a:t>Dissolution of the monasteries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Closure of monasteries by Henry VIII 1536-40.</a:t>
                      </a:r>
                    </a:p>
                  </a:txBody>
                  <a:tcPr/>
                </a:tc>
                <a:extLst>
                  <a:ext uri="{0D108BD9-81ED-4DB2-BD59-A6C34878D82A}">
                    <a16:rowId xmlns:a16="http://schemas.microsoft.com/office/drawing/2014/main" val="10003"/>
                  </a:ext>
                </a:extLst>
              </a:tr>
              <a:tr h="247775">
                <a:tc>
                  <a:txBody>
                    <a:bodyPr/>
                    <a:lstStyle/>
                    <a:p>
                      <a:r>
                        <a:rPr lang="en-US" sz="950" b="1" dirty="0"/>
                        <a:t>13.</a:t>
                      </a:r>
                    </a:p>
                  </a:txBody>
                  <a:tcPr/>
                </a:tc>
                <a:tc>
                  <a:txBody>
                    <a:bodyPr/>
                    <a:lstStyle/>
                    <a:p>
                      <a:r>
                        <a:rPr lang="en-US" sz="950" b="1" dirty="0"/>
                        <a:t>Thomas Cromwell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Henry’s chief minister.</a:t>
                      </a:r>
                    </a:p>
                  </a:txBody>
                  <a:tcPr/>
                </a:tc>
                <a:extLst>
                  <a:ext uri="{0D108BD9-81ED-4DB2-BD59-A6C34878D82A}">
                    <a16:rowId xmlns:a16="http://schemas.microsoft.com/office/drawing/2014/main" val="10004"/>
                  </a:ext>
                </a:extLst>
              </a:tr>
              <a:tr h="247775">
                <a:tc>
                  <a:txBody>
                    <a:bodyPr/>
                    <a:lstStyle/>
                    <a:p>
                      <a:r>
                        <a:rPr lang="en-US" sz="950" b="1" dirty="0"/>
                        <a:t>14.</a:t>
                      </a:r>
                    </a:p>
                  </a:txBody>
                  <a:tcPr/>
                </a:tc>
                <a:tc>
                  <a:txBody>
                    <a:bodyPr/>
                    <a:lstStyle/>
                    <a:p>
                      <a:r>
                        <a:rPr lang="en-US" sz="950" b="1" dirty="0"/>
                        <a:t>Adviser</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Gave advice.</a:t>
                      </a:r>
                    </a:p>
                  </a:txBody>
                  <a:tcPr/>
                </a:tc>
                <a:extLst>
                  <a:ext uri="{0D108BD9-81ED-4DB2-BD59-A6C34878D82A}">
                    <a16:rowId xmlns:a16="http://schemas.microsoft.com/office/drawing/2014/main" val="10005"/>
                  </a:ext>
                </a:extLst>
              </a:tr>
              <a:tr h="247775">
                <a:tc>
                  <a:txBody>
                    <a:bodyPr/>
                    <a:lstStyle/>
                    <a:p>
                      <a:r>
                        <a:rPr lang="en-US" sz="950" b="1" dirty="0"/>
                        <a:t>15.</a:t>
                      </a:r>
                    </a:p>
                  </a:txBody>
                  <a:tcPr/>
                </a:tc>
                <a:tc>
                  <a:txBody>
                    <a:bodyPr/>
                    <a:lstStyle/>
                    <a:p>
                      <a:r>
                        <a:rPr lang="en-US" sz="950" b="1" dirty="0"/>
                        <a:t>MP</a:t>
                      </a:r>
                    </a:p>
                  </a:txBody>
                  <a:tcPr/>
                </a:tc>
                <a:tc>
                  <a:txBody>
                    <a:bodyPr/>
                    <a:lstStyle/>
                    <a:p>
                      <a:r>
                        <a:rPr lang="en-US" sz="950" dirty="0"/>
                        <a:t>Member of Parliament. </a:t>
                      </a:r>
                    </a:p>
                  </a:txBody>
                  <a:tcPr/>
                </a:tc>
                <a:extLst>
                  <a:ext uri="{0D108BD9-81ED-4DB2-BD59-A6C34878D82A}">
                    <a16:rowId xmlns:a16="http://schemas.microsoft.com/office/drawing/2014/main" val="10006"/>
                  </a:ext>
                </a:extLst>
              </a:tr>
              <a:tr h="247775">
                <a:tc>
                  <a:txBody>
                    <a:bodyPr/>
                    <a:lstStyle/>
                    <a:p>
                      <a:r>
                        <a:rPr lang="en-US" sz="950" b="1" dirty="0"/>
                        <a:t>16.</a:t>
                      </a:r>
                    </a:p>
                  </a:txBody>
                  <a:tcPr/>
                </a:tc>
                <a:tc>
                  <a:txBody>
                    <a:bodyPr/>
                    <a:lstStyle/>
                    <a:p>
                      <a:r>
                        <a:rPr lang="en-US" sz="950" b="1" dirty="0"/>
                        <a:t>Royal Council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i="0" dirty="0"/>
                        <a:t> Henry’s circle of trusted advisors.</a:t>
                      </a:r>
                    </a:p>
                    <a:p>
                      <a:endParaRPr lang="en-US" sz="950" i="0" dirty="0"/>
                    </a:p>
                  </a:txBody>
                  <a:tcPr/>
                </a:tc>
                <a:extLst>
                  <a:ext uri="{0D108BD9-81ED-4DB2-BD59-A6C34878D82A}">
                    <a16:rowId xmlns:a16="http://schemas.microsoft.com/office/drawing/2014/main" val="10007"/>
                  </a:ext>
                </a:extLst>
              </a:tr>
              <a:tr h="247775">
                <a:tc>
                  <a:txBody>
                    <a:bodyPr/>
                    <a:lstStyle/>
                    <a:p>
                      <a:r>
                        <a:rPr lang="en-US" sz="950" b="1" dirty="0"/>
                        <a:t>17.</a:t>
                      </a:r>
                    </a:p>
                  </a:txBody>
                  <a:tcPr/>
                </a:tc>
                <a:tc>
                  <a:txBody>
                    <a:bodyPr/>
                    <a:lstStyle/>
                    <a:p>
                      <a:r>
                        <a:rPr lang="en-US" sz="950" b="1" dirty="0"/>
                        <a:t>Thomas More</a:t>
                      </a:r>
                    </a:p>
                  </a:txBody>
                  <a:tcPr/>
                </a:tc>
                <a:tc>
                  <a:txBody>
                    <a:bodyPr/>
                    <a:lstStyle/>
                    <a:p>
                      <a:r>
                        <a:rPr lang="en-GB" sz="950" b="0" i="0" kern="1200" dirty="0">
                          <a:solidFill>
                            <a:schemeClr val="tx1"/>
                          </a:solidFill>
                          <a:effectLst/>
                          <a:latin typeface="+mn-lt"/>
                          <a:ea typeface="+mn-ea"/>
                          <a:cs typeface="+mn-cs"/>
                        </a:rPr>
                        <a:t>A councillor to Henry VIII, and Lord High Chancellor of England.</a:t>
                      </a:r>
                      <a:endParaRPr lang="en-US" sz="950" i="0" dirty="0"/>
                    </a:p>
                  </a:txBody>
                  <a:tcPr/>
                </a:tc>
                <a:extLst>
                  <a:ext uri="{0D108BD9-81ED-4DB2-BD59-A6C34878D82A}">
                    <a16:rowId xmlns:a16="http://schemas.microsoft.com/office/drawing/2014/main" val="10008"/>
                  </a:ext>
                </a:extLst>
              </a:tr>
              <a:tr h="408100">
                <a:tc>
                  <a:txBody>
                    <a:bodyPr/>
                    <a:lstStyle/>
                    <a:p>
                      <a:r>
                        <a:rPr lang="en-US" sz="950" b="1" dirty="0"/>
                        <a:t>18.</a:t>
                      </a:r>
                    </a:p>
                  </a:txBody>
                  <a:tcPr/>
                </a:tc>
                <a:tc>
                  <a:txBody>
                    <a:bodyPr/>
                    <a:lstStyle/>
                    <a:p>
                      <a:r>
                        <a:rPr lang="en-US" sz="950" b="1" dirty="0"/>
                        <a:t>Anne Boleyn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i="0" dirty="0"/>
                        <a:t>Crowned queen June 1533.</a:t>
                      </a:r>
                    </a:p>
                  </a:txBody>
                  <a:tcPr/>
                </a:tc>
                <a:extLst>
                  <a:ext uri="{0D108BD9-81ED-4DB2-BD59-A6C34878D82A}">
                    <a16:rowId xmlns:a16="http://schemas.microsoft.com/office/drawing/2014/main" val="10009"/>
                  </a:ext>
                </a:extLst>
              </a:tr>
              <a:tr h="247775">
                <a:tc>
                  <a:txBody>
                    <a:bodyPr/>
                    <a:lstStyle/>
                    <a:p>
                      <a:r>
                        <a:rPr lang="en-US" sz="950" b="1" dirty="0"/>
                        <a:t>19</a:t>
                      </a:r>
                    </a:p>
                  </a:txBody>
                  <a:tcPr/>
                </a:tc>
                <a:tc>
                  <a:txBody>
                    <a:bodyPr/>
                    <a:lstStyle/>
                    <a:p>
                      <a:r>
                        <a:rPr lang="en-US" sz="950" b="1" dirty="0"/>
                        <a:t>Act in Restraint of Appeals 1533</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i="0" dirty="0"/>
                        <a:t>Became basis of granting Henry’s divorce.</a:t>
                      </a:r>
                    </a:p>
                  </a:txBody>
                  <a:tcPr/>
                </a:tc>
                <a:extLst>
                  <a:ext uri="{0D108BD9-81ED-4DB2-BD59-A6C34878D82A}">
                    <a16:rowId xmlns:a16="http://schemas.microsoft.com/office/drawing/2014/main" val="10010"/>
                  </a:ext>
                </a:extLst>
              </a:tr>
              <a:tr h="247775">
                <a:tc>
                  <a:txBody>
                    <a:bodyPr/>
                    <a:lstStyle/>
                    <a:p>
                      <a:r>
                        <a:rPr lang="en-US" sz="950" b="1" dirty="0"/>
                        <a:t>20.</a:t>
                      </a:r>
                    </a:p>
                  </a:txBody>
                  <a:tcPr/>
                </a:tc>
                <a:tc>
                  <a:txBody>
                    <a:bodyPr/>
                    <a:lstStyle/>
                    <a:p>
                      <a:r>
                        <a:rPr lang="en-US" sz="950" b="1" dirty="0"/>
                        <a:t>Chancellor of</a:t>
                      </a:r>
                      <a:r>
                        <a:rPr lang="en-US" sz="950" b="1" baseline="0" dirty="0"/>
                        <a:t> the Exchequer 1533</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Leading role in Chancery (financial).</a:t>
                      </a:r>
                    </a:p>
                  </a:txBody>
                  <a:tcPr/>
                </a:tc>
                <a:extLst>
                  <a:ext uri="{0D108BD9-81ED-4DB2-BD59-A6C34878D82A}">
                    <a16:rowId xmlns:a16="http://schemas.microsoft.com/office/drawing/2014/main" val="10011"/>
                  </a:ext>
                </a:extLst>
              </a:tr>
              <a:tr h="247775">
                <a:tc>
                  <a:txBody>
                    <a:bodyPr/>
                    <a:lstStyle/>
                    <a:p>
                      <a:r>
                        <a:rPr lang="en-US" sz="950" b="1" dirty="0"/>
                        <a:t>21.</a:t>
                      </a:r>
                    </a:p>
                  </a:txBody>
                  <a:tcPr/>
                </a:tc>
                <a:tc>
                  <a:txBody>
                    <a:bodyPr/>
                    <a:lstStyle/>
                    <a:p>
                      <a:r>
                        <a:rPr lang="en-US" sz="950" b="1" dirty="0"/>
                        <a:t>Master of the Rolls 1530</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Senior position in legal system.</a:t>
                      </a:r>
                    </a:p>
                  </a:txBody>
                  <a:tcPr/>
                </a:tc>
                <a:extLst>
                  <a:ext uri="{0D108BD9-81ED-4DB2-BD59-A6C34878D82A}">
                    <a16:rowId xmlns:a16="http://schemas.microsoft.com/office/drawing/2014/main" val="10012"/>
                  </a:ext>
                </a:extLst>
              </a:tr>
              <a:tr h="319593">
                <a:tc>
                  <a:txBody>
                    <a:bodyPr/>
                    <a:lstStyle/>
                    <a:p>
                      <a:r>
                        <a:rPr lang="en-US" sz="950" b="1" dirty="0"/>
                        <a:t>22.</a:t>
                      </a:r>
                    </a:p>
                  </a:txBody>
                  <a:tcPr/>
                </a:tc>
                <a:tc>
                  <a:txBody>
                    <a:bodyPr/>
                    <a:lstStyle/>
                    <a:p>
                      <a:r>
                        <a:rPr lang="en-US" sz="950" b="1" dirty="0"/>
                        <a:t>Break</a:t>
                      </a:r>
                      <a:r>
                        <a:rPr lang="en-US" sz="950" b="1" baseline="0" dirty="0"/>
                        <a:t> with Rome </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Henry VII head of the Church &amp; State</a:t>
                      </a:r>
                    </a:p>
                  </a:txBody>
                  <a:tcPr/>
                </a:tc>
                <a:extLst>
                  <a:ext uri="{0D108BD9-81ED-4DB2-BD59-A6C34878D82A}">
                    <a16:rowId xmlns:a16="http://schemas.microsoft.com/office/drawing/2014/main" val="10013"/>
                  </a:ext>
                </a:extLst>
              </a:tr>
              <a:tr h="247775">
                <a:tc>
                  <a:txBody>
                    <a:bodyPr/>
                    <a:lstStyle/>
                    <a:p>
                      <a:r>
                        <a:rPr lang="en-US" sz="950" b="1" dirty="0"/>
                        <a:t>23.</a:t>
                      </a:r>
                    </a:p>
                  </a:txBody>
                  <a:tcPr/>
                </a:tc>
                <a:tc>
                  <a:txBody>
                    <a:bodyPr/>
                    <a:lstStyle/>
                    <a:p>
                      <a:r>
                        <a:rPr lang="en-US" sz="950" b="1" dirty="0"/>
                        <a:t>Jane Seymour</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Married Henry 30 May 1536.</a:t>
                      </a:r>
                    </a:p>
                  </a:txBody>
                  <a:tcPr/>
                </a:tc>
                <a:extLst>
                  <a:ext uri="{0D108BD9-81ED-4DB2-BD59-A6C34878D82A}">
                    <a16:rowId xmlns:a16="http://schemas.microsoft.com/office/drawing/2014/main" val="10014"/>
                  </a:ext>
                </a:extLst>
              </a:tr>
              <a:tr h="247775">
                <a:tc>
                  <a:txBody>
                    <a:bodyPr/>
                    <a:lstStyle/>
                    <a:p>
                      <a:r>
                        <a:rPr lang="en-US" sz="950" b="1" dirty="0"/>
                        <a:t>24.</a:t>
                      </a:r>
                    </a:p>
                  </a:txBody>
                  <a:tcPr/>
                </a:tc>
                <a:tc>
                  <a:txBody>
                    <a:bodyPr/>
                    <a:lstStyle/>
                    <a:p>
                      <a:r>
                        <a:rPr lang="en-US" sz="950" b="1" dirty="0"/>
                        <a:t>Treason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Plotting against king / Queen.</a:t>
                      </a:r>
                    </a:p>
                  </a:txBody>
                  <a:tcPr/>
                </a:tc>
                <a:extLst>
                  <a:ext uri="{0D108BD9-81ED-4DB2-BD59-A6C34878D82A}">
                    <a16:rowId xmlns:a16="http://schemas.microsoft.com/office/drawing/2014/main" val="10015"/>
                  </a:ext>
                </a:extLst>
              </a:tr>
              <a:tr h="247775">
                <a:tc>
                  <a:txBody>
                    <a:bodyPr/>
                    <a:lstStyle/>
                    <a:p>
                      <a:r>
                        <a:rPr lang="en-US" sz="950" b="1" dirty="0"/>
                        <a:t>25.</a:t>
                      </a:r>
                    </a:p>
                  </a:txBody>
                  <a:tcPr/>
                </a:tc>
                <a:tc>
                  <a:txBody>
                    <a:bodyPr/>
                    <a:lstStyle/>
                    <a:p>
                      <a:r>
                        <a:rPr lang="en-US" sz="950" b="1" dirty="0"/>
                        <a:t>Execution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Killed.</a:t>
                      </a:r>
                    </a:p>
                  </a:txBody>
                  <a:tcPr/>
                </a:tc>
                <a:extLst>
                  <a:ext uri="{0D108BD9-81ED-4DB2-BD59-A6C34878D82A}">
                    <a16:rowId xmlns:a16="http://schemas.microsoft.com/office/drawing/2014/main" val="10016"/>
                  </a:ext>
                </a:extLst>
              </a:tr>
              <a:tr h="247775">
                <a:tc>
                  <a:txBody>
                    <a:bodyPr/>
                    <a:lstStyle/>
                    <a:p>
                      <a:r>
                        <a:rPr lang="en-US" sz="950" b="1" dirty="0"/>
                        <a:t>26.</a:t>
                      </a:r>
                    </a:p>
                  </a:txBody>
                  <a:tcPr/>
                </a:tc>
                <a:tc>
                  <a:txBody>
                    <a:bodyPr/>
                    <a:lstStyle/>
                    <a:p>
                      <a:r>
                        <a:rPr lang="en-US" sz="950" b="1" dirty="0"/>
                        <a:t>Protestant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A religion – separate from Catholic church. </a:t>
                      </a:r>
                    </a:p>
                  </a:txBody>
                  <a:tcPr/>
                </a:tc>
                <a:extLst>
                  <a:ext uri="{0D108BD9-81ED-4DB2-BD59-A6C34878D82A}">
                    <a16:rowId xmlns:a16="http://schemas.microsoft.com/office/drawing/2014/main" val="10017"/>
                  </a:ext>
                </a:extLst>
              </a:tr>
              <a:tr h="247775">
                <a:tc>
                  <a:txBody>
                    <a:bodyPr/>
                    <a:lstStyle/>
                    <a:p>
                      <a:r>
                        <a:rPr lang="en-US" sz="950" b="1" dirty="0"/>
                        <a:t>27.</a:t>
                      </a:r>
                    </a:p>
                  </a:txBody>
                  <a:tcPr/>
                </a:tc>
                <a:tc>
                  <a:txBody>
                    <a:bodyPr/>
                    <a:lstStyle/>
                    <a:p>
                      <a:r>
                        <a:rPr lang="en-US" sz="950" b="1" dirty="0"/>
                        <a:t>Succession Act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Gave king power to appoint</a:t>
                      </a:r>
                      <a:r>
                        <a:rPr lang="en-US" sz="950" baseline="0" dirty="0"/>
                        <a:t> any successor at any time.</a:t>
                      </a:r>
                      <a:endParaRPr lang="en-US" sz="950" dirty="0"/>
                    </a:p>
                  </a:txBody>
                  <a:tcPr/>
                </a:tc>
                <a:extLst>
                  <a:ext uri="{0D108BD9-81ED-4DB2-BD59-A6C34878D82A}">
                    <a16:rowId xmlns:a16="http://schemas.microsoft.com/office/drawing/2014/main" val="10018"/>
                  </a:ext>
                </a:extLst>
              </a:tr>
              <a:tr h="247775">
                <a:tc>
                  <a:txBody>
                    <a:bodyPr/>
                    <a:lstStyle/>
                    <a:p>
                      <a:r>
                        <a:rPr lang="en-US" sz="950" b="1" dirty="0"/>
                        <a:t>28.</a:t>
                      </a:r>
                    </a:p>
                  </a:txBody>
                  <a:tcPr/>
                </a:tc>
                <a:tc>
                  <a:txBody>
                    <a:bodyPr/>
                    <a:lstStyle/>
                    <a:p>
                      <a:r>
                        <a:rPr lang="en-US" sz="950" b="1" dirty="0"/>
                        <a:t>Edward</a:t>
                      </a:r>
                      <a:r>
                        <a:rPr lang="en-US" sz="950" b="1" baseline="0" dirty="0"/>
                        <a:t> VI</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Jane Seymour’s son. </a:t>
                      </a:r>
                    </a:p>
                  </a:txBody>
                  <a:tcPr/>
                </a:tc>
                <a:extLst>
                  <a:ext uri="{0D108BD9-81ED-4DB2-BD59-A6C34878D82A}">
                    <a16:rowId xmlns:a16="http://schemas.microsoft.com/office/drawing/2014/main" val="10019"/>
                  </a:ext>
                </a:extLst>
              </a:tr>
              <a:tr h="205694">
                <a:tc>
                  <a:txBody>
                    <a:bodyPr/>
                    <a:lstStyle/>
                    <a:p>
                      <a:r>
                        <a:rPr lang="en-US" sz="950" b="1" dirty="0"/>
                        <a:t>29.</a:t>
                      </a:r>
                    </a:p>
                  </a:txBody>
                  <a:tcPr/>
                </a:tc>
                <a:tc>
                  <a:txBody>
                    <a:bodyPr/>
                    <a:lstStyle/>
                    <a:p>
                      <a:r>
                        <a:rPr lang="en-US" sz="950" b="1" dirty="0"/>
                        <a:t>Pilgrimage of Grace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Rebellion</a:t>
                      </a:r>
                      <a:r>
                        <a:rPr lang="en-US" sz="950" baseline="0" dirty="0"/>
                        <a:t> in 1536. </a:t>
                      </a:r>
                      <a:endParaRPr lang="en-US" sz="950" dirty="0"/>
                    </a:p>
                  </a:txBody>
                  <a:tcPr/>
                </a:tc>
                <a:extLst>
                  <a:ext uri="{0D108BD9-81ED-4DB2-BD59-A6C34878D82A}">
                    <a16:rowId xmlns:a16="http://schemas.microsoft.com/office/drawing/2014/main" val="10020"/>
                  </a:ext>
                </a:extLst>
              </a:tr>
              <a:tr h="247775">
                <a:tc>
                  <a:txBody>
                    <a:bodyPr/>
                    <a:lstStyle/>
                    <a:p>
                      <a:r>
                        <a:rPr lang="en-US" sz="950" b="1" dirty="0"/>
                        <a:t>30.</a:t>
                      </a:r>
                    </a:p>
                  </a:txBody>
                  <a:tcPr/>
                </a:tc>
                <a:tc>
                  <a:txBody>
                    <a:bodyPr/>
                    <a:lstStyle/>
                    <a:p>
                      <a:r>
                        <a:rPr lang="en-US" sz="950" b="1" dirty="0"/>
                        <a:t>Henry Fitzroy</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a:t>Henry’s illegitimate son. </a:t>
                      </a:r>
                    </a:p>
                  </a:txBody>
                  <a:tcPr/>
                </a:tc>
                <a:extLst>
                  <a:ext uri="{0D108BD9-81ED-4DB2-BD59-A6C34878D82A}">
                    <a16:rowId xmlns:a16="http://schemas.microsoft.com/office/drawing/2014/main" val="10021"/>
                  </a:ext>
                </a:extLst>
              </a:tr>
            </a:tbl>
          </a:graphicData>
        </a:graphic>
      </p:graphicFrame>
      <p:sp>
        <p:nvSpPr>
          <p:cNvPr id="13" name="TextBox 12"/>
          <p:cNvSpPr txBox="1"/>
          <p:nvPr/>
        </p:nvSpPr>
        <p:spPr>
          <a:xfrm>
            <a:off x="5024504" y="229711"/>
            <a:ext cx="4847682" cy="307777"/>
          </a:xfrm>
          <a:prstGeom prst="rect">
            <a:avLst/>
          </a:prstGeom>
          <a:noFill/>
        </p:spPr>
        <p:txBody>
          <a:bodyPr wrap="square" rtlCol="0">
            <a:spAutoFit/>
          </a:bodyPr>
          <a:lstStyle/>
          <a:p>
            <a:pPr algn="ctr"/>
            <a:r>
              <a:rPr lang="en-US" sz="1400" b="1" u="sng" dirty="0"/>
              <a:t>Key Words</a:t>
            </a:r>
          </a:p>
        </p:txBody>
      </p:sp>
      <p:graphicFrame>
        <p:nvGraphicFramePr>
          <p:cNvPr id="25" name="Table 24"/>
          <p:cNvGraphicFramePr>
            <a:graphicFrameLocks noGrp="1"/>
          </p:cNvGraphicFramePr>
          <p:nvPr>
            <p:extLst/>
          </p:nvPr>
        </p:nvGraphicFramePr>
        <p:xfrm>
          <a:off x="97561" y="1592996"/>
          <a:ext cx="4818766" cy="137160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215365">
                <a:tc>
                  <a:txBody>
                    <a:bodyPr/>
                    <a:lstStyle/>
                    <a:p>
                      <a:pPr algn="ctr"/>
                      <a:r>
                        <a:rPr lang="en-US" sz="1000" b="1" dirty="0"/>
                        <a:t>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u="none" dirty="0"/>
                        <a:t>1529 – Wolsey’s fall from power. Cromwell MP</a:t>
                      </a:r>
                      <a:r>
                        <a:rPr lang="en-US" sz="1000" b="1" u="none" baseline="0" dirty="0"/>
                        <a:t> for Taunton. </a:t>
                      </a:r>
                      <a:endParaRPr lang="en-US" sz="1000" b="1" u="none" dirty="0"/>
                    </a:p>
                  </a:txBody>
                  <a:tcPr/>
                </a:tc>
                <a:extLst>
                  <a:ext uri="{0D108BD9-81ED-4DB2-BD59-A6C34878D82A}">
                    <a16:rowId xmlns:a16="http://schemas.microsoft.com/office/drawing/2014/main" val="10000"/>
                  </a:ext>
                </a:extLst>
              </a:tr>
              <a:tr h="215365">
                <a:tc>
                  <a:txBody>
                    <a:bodyPr/>
                    <a:lstStyle/>
                    <a:p>
                      <a:pPr algn="ctr"/>
                      <a:r>
                        <a:rPr lang="en-US" sz="1000" b="1" u="none" dirty="0"/>
                        <a:t>3</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u="none" dirty="0"/>
                        <a:t>1533 – Cromwell = Henry’s chief minister.</a:t>
                      </a:r>
                    </a:p>
                  </a:txBody>
                  <a:tcPr/>
                </a:tc>
                <a:extLst>
                  <a:ext uri="{0D108BD9-81ED-4DB2-BD59-A6C34878D82A}">
                    <a16:rowId xmlns:a16="http://schemas.microsoft.com/office/drawing/2014/main" val="10001"/>
                  </a:ext>
                </a:extLst>
              </a:tr>
              <a:tr h="215365">
                <a:tc>
                  <a:txBody>
                    <a:bodyPr/>
                    <a:lstStyle/>
                    <a:p>
                      <a:pPr algn="ctr"/>
                      <a:r>
                        <a:rPr lang="en-US" sz="1000" b="1" dirty="0"/>
                        <a:t>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u="none" dirty="0"/>
                        <a:t>1535 – Cromwell</a:t>
                      </a:r>
                      <a:r>
                        <a:rPr lang="en-US" sz="1000" b="1" u="none" baseline="0" dirty="0"/>
                        <a:t> Vicegerent in Spirituals / Vicar general – Church reform.</a:t>
                      </a:r>
                      <a:endParaRPr lang="en-US" sz="1000" b="1" u="none" dirty="0"/>
                    </a:p>
                  </a:txBody>
                  <a:tcPr/>
                </a:tc>
                <a:extLst>
                  <a:ext uri="{0D108BD9-81ED-4DB2-BD59-A6C34878D82A}">
                    <a16:rowId xmlns:a16="http://schemas.microsoft.com/office/drawing/2014/main" val="10002"/>
                  </a:ext>
                </a:extLst>
              </a:tr>
              <a:tr h="215365">
                <a:tc>
                  <a:txBody>
                    <a:bodyPr/>
                    <a:lstStyle/>
                    <a:p>
                      <a:pPr algn="ctr"/>
                      <a:r>
                        <a:rPr lang="en-US" sz="1000" b="1" dirty="0"/>
                        <a:t>5</a:t>
                      </a:r>
                    </a:p>
                  </a:txBody>
                  <a:tcPr/>
                </a:tc>
                <a:tc>
                  <a:txBody>
                    <a:bodyPr/>
                    <a:lstStyle/>
                    <a:p>
                      <a:r>
                        <a:rPr lang="en-US" sz="1000" b="1" u="none" dirty="0"/>
                        <a:t>1536 – Cromwell = Lord of the</a:t>
                      </a:r>
                      <a:r>
                        <a:rPr lang="en-US" sz="1000" b="1" u="none" baseline="0" dirty="0"/>
                        <a:t> Privy Seal.</a:t>
                      </a:r>
                      <a:endParaRPr lang="en-US" sz="1000" b="1" u="none" dirty="0"/>
                    </a:p>
                  </a:txBody>
                  <a:tcPr/>
                </a:tc>
                <a:extLst>
                  <a:ext uri="{0D108BD9-81ED-4DB2-BD59-A6C34878D82A}">
                    <a16:rowId xmlns:a16="http://schemas.microsoft.com/office/drawing/2014/main" val="10003"/>
                  </a:ext>
                </a:extLst>
              </a:tr>
              <a:tr h="215365">
                <a:tc>
                  <a:txBody>
                    <a:bodyPr/>
                    <a:lstStyle/>
                    <a:p>
                      <a:pPr algn="ctr"/>
                      <a:r>
                        <a:rPr lang="en-US" sz="1000" b="1" dirty="0"/>
                        <a:t>6</a:t>
                      </a:r>
                    </a:p>
                  </a:txBody>
                  <a:tcPr/>
                </a:tc>
                <a:tc>
                  <a:txBody>
                    <a:bodyPr/>
                    <a:lstStyle/>
                    <a:p>
                      <a:r>
                        <a:rPr lang="en-US" sz="1000" b="1" u="none" dirty="0"/>
                        <a:t>1536 – Catherine of Aragon died. Anne Boleyn</a:t>
                      </a:r>
                      <a:r>
                        <a:rPr lang="en-US" sz="1000" b="1" u="none" baseline="0" dirty="0"/>
                        <a:t> executed. Married Jane Seymour. Dissolution of monasteries – 1536-40. </a:t>
                      </a:r>
                      <a:endParaRPr lang="en-US" sz="1000" b="1" u="none" dirty="0"/>
                    </a:p>
                  </a:txBody>
                  <a:tcPr/>
                </a:tc>
                <a:extLst>
                  <a:ext uri="{0D108BD9-81ED-4DB2-BD59-A6C34878D82A}">
                    <a16:rowId xmlns:a16="http://schemas.microsoft.com/office/drawing/2014/main" val="10004"/>
                  </a:ext>
                </a:extLst>
              </a:tr>
            </a:tbl>
          </a:graphicData>
        </a:graphic>
      </p:graphicFrame>
      <p:sp>
        <p:nvSpPr>
          <p:cNvPr id="26" name="TextBox 25"/>
          <p:cNvSpPr txBox="1"/>
          <p:nvPr/>
        </p:nvSpPr>
        <p:spPr>
          <a:xfrm>
            <a:off x="-6740" y="1331217"/>
            <a:ext cx="4847682" cy="307777"/>
          </a:xfrm>
          <a:prstGeom prst="rect">
            <a:avLst/>
          </a:prstGeom>
          <a:noFill/>
        </p:spPr>
        <p:txBody>
          <a:bodyPr wrap="square" rtlCol="0">
            <a:spAutoFit/>
          </a:bodyPr>
          <a:lstStyle/>
          <a:p>
            <a:pPr algn="ctr"/>
            <a:r>
              <a:rPr lang="en-US" sz="1400" b="1" u="sng" dirty="0"/>
              <a:t>Key Events</a:t>
            </a:r>
          </a:p>
        </p:txBody>
      </p:sp>
      <p:sp>
        <p:nvSpPr>
          <p:cNvPr id="12" name="TextBox 11"/>
          <p:cNvSpPr txBox="1"/>
          <p:nvPr/>
        </p:nvSpPr>
        <p:spPr>
          <a:xfrm>
            <a:off x="9836342" y="7075046"/>
            <a:ext cx="184666" cy="369332"/>
          </a:xfrm>
          <a:prstGeom prst="rect">
            <a:avLst/>
          </a:prstGeom>
          <a:noFill/>
        </p:spPr>
        <p:txBody>
          <a:bodyPr wrap="none" rtlCol="0">
            <a:spAutoFit/>
          </a:bodyPr>
          <a:lstStyle/>
          <a:p>
            <a:endParaRPr lang="en-US"/>
          </a:p>
        </p:txBody>
      </p:sp>
      <p:sp>
        <p:nvSpPr>
          <p:cNvPr id="14" name="TextBox 13"/>
          <p:cNvSpPr txBox="1"/>
          <p:nvPr/>
        </p:nvSpPr>
        <p:spPr>
          <a:xfrm>
            <a:off x="139537" y="12996"/>
            <a:ext cx="9462555" cy="461665"/>
          </a:xfrm>
          <a:prstGeom prst="rect">
            <a:avLst/>
          </a:prstGeom>
          <a:noFill/>
        </p:spPr>
        <p:txBody>
          <a:bodyPr wrap="square" rtlCol="0">
            <a:spAutoFit/>
          </a:bodyPr>
          <a:lstStyle/>
          <a:p>
            <a:pPr>
              <a:defRPr/>
            </a:pPr>
            <a:r>
              <a:rPr lang="en-US" sz="1200" b="1" dirty="0"/>
              <a:t>Henry VIII &amp; His Ministers Knowledge </a:t>
            </a:r>
            <a:r>
              <a:rPr lang="en-US" sz="1200" b="1" dirty="0" err="1"/>
              <a:t>Organiser</a:t>
            </a:r>
            <a:r>
              <a:rPr lang="en-US" sz="1200" b="1" dirty="0"/>
              <a:t> 3. </a:t>
            </a:r>
            <a:r>
              <a:rPr lang="en-US" sz="1200" b="1" u="sng" dirty="0"/>
              <a:t>Chapter 2 HVIII &amp; Cromwell, 1529-40.  </a:t>
            </a:r>
          </a:p>
          <a:p>
            <a:pPr>
              <a:defRPr/>
            </a:pPr>
            <a:r>
              <a:rPr lang="en-US" sz="1200" b="1" dirty="0"/>
              <a:t>2.1 Cromwell’s rise to power, 1529-34. 2.2 Cromwell and the king’s marriages. </a:t>
            </a:r>
          </a:p>
        </p:txBody>
      </p:sp>
    </p:spTree>
    <p:extLst>
      <p:ext uri="{BB962C8B-B14F-4D97-AF65-F5344CB8AC3E}">
        <p14:creationId xmlns:p14="http://schemas.microsoft.com/office/powerpoint/2010/main" val="2719558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55585" y="477501"/>
          <a:ext cx="4818766" cy="67056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633786">
                <a:tc>
                  <a:txBody>
                    <a:bodyPr/>
                    <a:lstStyle/>
                    <a:p>
                      <a:pPr algn="ctr"/>
                      <a:r>
                        <a:rPr lang="en-US" sz="1100" b="1" dirty="0"/>
                        <a:t>1</a:t>
                      </a:r>
                    </a:p>
                  </a:txBody>
                  <a:tcPr/>
                </a:tc>
                <a:tc>
                  <a:txBody>
                    <a:bodyPr/>
                    <a:lstStyle/>
                    <a:p>
                      <a:r>
                        <a:rPr lang="en-US" sz="1100" dirty="0"/>
                        <a:t> </a:t>
                      </a:r>
                      <a:r>
                        <a:rPr lang="en-US" sz="900" dirty="0" smtClean="0"/>
                        <a:t>Cromwell wanted to improve</a:t>
                      </a:r>
                      <a:r>
                        <a:rPr lang="en-US" sz="900" baseline="0" dirty="0" smtClean="0"/>
                        <a:t> the way Henry’s kingdom was governed. He developed a smaller Privy Council, Court of Augmentations and Court of First Fruit and Tenths. Act of Union 1536. Role of Parliament increased. Henry married Anne of Cleves but only lasted 6 months. Henry fell in love with Catherine Coward. Cromwell fell from power. </a:t>
                      </a:r>
                      <a:endParaRPr lang="en-US" sz="1100" b="1" dirty="0"/>
                    </a:p>
                  </a:txBody>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nvPr>
        </p:nvGraphicFramePr>
        <p:xfrm>
          <a:off x="26669" y="2885004"/>
          <a:ext cx="4823259" cy="3986142"/>
        </p:xfrm>
        <a:graphic>
          <a:graphicData uri="http://schemas.openxmlformats.org/drawingml/2006/table">
            <a:tbl>
              <a:tblPr firstRow="1" bandRow="1">
                <a:tableStyleId>{5940675A-B579-460E-94D1-54222C63F5DA}</a:tableStyleId>
              </a:tblPr>
              <a:tblGrid>
                <a:gridCol w="1400349">
                  <a:extLst>
                    <a:ext uri="{9D8B030D-6E8A-4147-A177-3AD203B41FA5}">
                      <a16:colId xmlns:a16="http://schemas.microsoft.com/office/drawing/2014/main" val="20000"/>
                    </a:ext>
                  </a:extLst>
                </a:gridCol>
                <a:gridCol w="3422910">
                  <a:extLst>
                    <a:ext uri="{9D8B030D-6E8A-4147-A177-3AD203B41FA5}">
                      <a16:colId xmlns:a16="http://schemas.microsoft.com/office/drawing/2014/main" val="20001"/>
                    </a:ext>
                  </a:extLst>
                </a:gridCol>
              </a:tblGrid>
              <a:tr h="1334382">
                <a:tc>
                  <a:txBody>
                    <a:bodyPr/>
                    <a:lstStyle/>
                    <a:p>
                      <a:r>
                        <a:rPr lang="en-US" sz="900" b="1" dirty="0"/>
                        <a:t>7.  </a:t>
                      </a:r>
                      <a:r>
                        <a:rPr lang="en-US" sz="900" b="1" dirty="0" smtClean="0"/>
                        <a:t>‘The main changes to Henry VIII’s system</a:t>
                      </a:r>
                      <a:r>
                        <a:rPr lang="en-US" sz="900" b="1" baseline="0" dirty="0" smtClean="0"/>
                        <a:t> of government and finance in the years 1534-40 was a greater role for Parliament.’ How far do you agree? </a:t>
                      </a:r>
                      <a:endParaRPr lang="en-US" sz="900" b="1" dirty="0"/>
                    </a:p>
                  </a:txBody>
                  <a:tcPr/>
                </a:tc>
                <a:tc>
                  <a:txBody>
                    <a:bodyPr/>
                    <a:lstStyle/>
                    <a:p>
                      <a:pPr marL="171450" indent="-171450">
                        <a:buFont typeface="Arial" panose="020B0604020202020204" pitchFamily="34" charset="0"/>
                        <a:buChar char="•"/>
                      </a:pPr>
                      <a:r>
                        <a:rPr lang="en-US" sz="900" baseline="0" dirty="0" smtClean="0"/>
                        <a:t>Royal Council </a:t>
                      </a:r>
                    </a:p>
                    <a:p>
                      <a:pPr marL="0" indent="0">
                        <a:buFont typeface="Arial" panose="020B0604020202020204" pitchFamily="34" charset="0"/>
                        <a:buNone/>
                      </a:pPr>
                      <a:endParaRPr lang="en-US" sz="900" baseline="0" dirty="0" smtClean="0"/>
                    </a:p>
                    <a:p>
                      <a:pPr marL="171450" indent="-171450">
                        <a:buFont typeface="Arial" panose="020B0604020202020204" pitchFamily="34" charset="0"/>
                        <a:buChar char="•"/>
                      </a:pPr>
                      <a:r>
                        <a:rPr lang="en-US" sz="900" baseline="0" dirty="0" smtClean="0"/>
                        <a:t>Financial system – New government departments. E.g. Court of Augmentation and Court of First Fruit and Tenths.</a:t>
                      </a:r>
                    </a:p>
                    <a:p>
                      <a:pPr marL="0" indent="0">
                        <a:buFont typeface="Arial" panose="020B0604020202020204" pitchFamily="34" charset="0"/>
                        <a:buNone/>
                      </a:pPr>
                      <a:r>
                        <a:rPr lang="en-US" sz="900" baseline="0" dirty="0" smtClean="0"/>
                        <a:t> </a:t>
                      </a:r>
                    </a:p>
                    <a:p>
                      <a:pPr marL="171450" indent="-171450">
                        <a:buFont typeface="Arial" panose="020B0604020202020204" pitchFamily="34" charset="0"/>
                        <a:buChar char="•"/>
                      </a:pPr>
                      <a:r>
                        <a:rPr lang="en-US" sz="900" baseline="0" dirty="0" smtClean="0"/>
                        <a:t>Parliament changes - Statute Law – Henry’s divorce. Ensured MPs were well managed. Pressured people to get them to vote the way he wanted.</a:t>
                      </a:r>
                    </a:p>
                    <a:p>
                      <a:pPr marL="171450" indent="-171450">
                        <a:buFont typeface="Arial" panose="020B0604020202020204" pitchFamily="34" charset="0"/>
                        <a:buChar char="•"/>
                      </a:pPr>
                      <a:r>
                        <a:rPr lang="en-US" sz="900" baseline="0" dirty="0" smtClean="0"/>
                        <a:t>Government departments. </a:t>
                      </a:r>
                      <a:endParaRPr lang="en-US" sz="900" baseline="0" dirty="0"/>
                    </a:p>
                  </a:txBody>
                  <a:tcPr/>
                </a:tc>
                <a:extLst>
                  <a:ext uri="{0D108BD9-81ED-4DB2-BD59-A6C34878D82A}">
                    <a16:rowId xmlns:a16="http://schemas.microsoft.com/office/drawing/2014/main" val="10000"/>
                  </a:ext>
                </a:extLst>
              </a:tr>
              <a:tr h="999886">
                <a:tc>
                  <a:txBody>
                    <a:bodyPr/>
                    <a:lstStyle/>
                    <a:p>
                      <a:r>
                        <a:rPr lang="en-US" sz="900" b="1" dirty="0"/>
                        <a:t>8.</a:t>
                      </a:r>
                      <a:r>
                        <a:rPr lang="en-US" sz="900" b="1" baseline="0" dirty="0"/>
                        <a:t> </a:t>
                      </a:r>
                      <a:r>
                        <a:rPr lang="en-US" sz="900" b="1" dirty="0"/>
                        <a:t> </a:t>
                      </a:r>
                      <a:r>
                        <a:rPr lang="en-US" sz="900" b="1" dirty="0" smtClean="0"/>
                        <a:t>A need for a son, or the need to protect his kingdom.</a:t>
                      </a:r>
                      <a:r>
                        <a:rPr lang="en-US" sz="900" b="1" baseline="0" dirty="0" smtClean="0"/>
                        <a:t> Which reason do you think most influenced Henry in his decision to marry Anne of Cleves &amp; why?</a:t>
                      </a:r>
                      <a:endParaRPr lang="en-US" sz="900" b="1" dirty="0"/>
                    </a:p>
                  </a:txBody>
                  <a:tcPr/>
                </a:tc>
                <a:tc>
                  <a:txBody>
                    <a:bodyPr/>
                    <a:lstStyle/>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smtClean="0"/>
                        <a:t>Cromwell encouraged Henry to remarry.</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smtClean="0"/>
                        <a:t>England needed allies – More religious</a:t>
                      </a:r>
                      <a:r>
                        <a:rPr lang="en-US" sz="900" baseline="0" dirty="0" smtClean="0"/>
                        <a:t> reform without opposition from a Catholic Queen.</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smtClean="0"/>
                        <a:t>Henry fancied her based on her portrait. </a:t>
                      </a:r>
                      <a:endParaRPr lang="en-US" sz="900" dirty="0"/>
                    </a:p>
                  </a:txBody>
                  <a:tcPr/>
                </a:tc>
                <a:extLst>
                  <a:ext uri="{0D108BD9-81ED-4DB2-BD59-A6C34878D82A}">
                    <a16:rowId xmlns:a16="http://schemas.microsoft.com/office/drawing/2014/main" val="10001"/>
                  </a:ext>
                </a:extLst>
              </a:tr>
              <a:tr h="1521565">
                <a:tc>
                  <a:txBody>
                    <a:bodyPr/>
                    <a:lstStyle/>
                    <a:p>
                      <a:r>
                        <a:rPr lang="en-US" sz="900" b="1" dirty="0"/>
                        <a:t>9.  </a:t>
                      </a:r>
                      <a:r>
                        <a:rPr lang="en-US" sz="900" b="1" dirty="0" smtClean="0"/>
                        <a:t>‘Thomas Cromwell fell from power because of the actions of the Duke of Norfolk.’ How far do you agree?</a:t>
                      </a:r>
                      <a:endParaRPr lang="en-US" sz="900" b="1" dirty="0"/>
                    </a:p>
                  </a:txBody>
                  <a:tcPr/>
                </a:tc>
                <a:tc>
                  <a:txBody>
                    <a:bodyPr/>
                    <a:lstStyle/>
                    <a:p>
                      <a:r>
                        <a:rPr lang="en-GB" sz="900" u="sng" kern="1200" dirty="0" smtClean="0">
                          <a:solidFill>
                            <a:schemeClr val="tx1"/>
                          </a:solidFill>
                          <a:effectLst/>
                          <a:latin typeface="+mn-lt"/>
                          <a:ea typeface="+mn-ea"/>
                          <a:cs typeface="+mn-cs"/>
                        </a:rPr>
                        <a:t>MARRIAGE</a:t>
                      </a:r>
                      <a:r>
                        <a:rPr lang="en-GB" sz="900" kern="1200" dirty="0" smtClean="0">
                          <a:solidFill>
                            <a:schemeClr val="tx1"/>
                          </a:solidFill>
                          <a:effectLst/>
                          <a:latin typeface="+mn-lt"/>
                          <a:ea typeface="+mn-ea"/>
                          <a:cs typeface="+mn-cs"/>
                        </a:rPr>
                        <a:t>: Whilst Cromwell survived the fall of Anne Boleyn, the fiasco of the Cleves marriage weakened Cromwell’s relationship with Henry at a crucial time.</a:t>
                      </a:r>
                    </a:p>
                    <a:p>
                      <a:r>
                        <a:rPr lang="en-GB" sz="900" u="sng" kern="1200" dirty="0" smtClean="0">
                          <a:solidFill>
                            <a:schemeClr val="tx1"/>
                          </a:solidFill>
                          <a:effectLst/>
                          <a:latin typeface="+mn-lt"/>
                          <a:ea typeface="+mn-ea"/>
                          <a:cs typeface="+mn-cs"/>
                        </a:rPr>
                        <a:t>RELIGION</a:t>
                      </a:r>
                      <a:r>
                        <a:rPr lang="en-GB" sz="900" kern="1200" dirty="0" smtClean="0">
                          <a:solidFill>
                            <a:schemeClr val="tx1"/>
                          </a:solidFill>
                          <a:effectLst/>
                          <a:latin typeface="+mn-lt"/>
                          <a:ea typeface="+mn-ea"/>
                          <a:cs typeface="+mn-cs"/>
                        </a:rPr>
                        <a:t>: Cromwell’s use of his power as Vice-Regent by producing the Ten Articles and Bishops’ Book went much further than making Henry Head of the Church. This clashed with Henry’s conservative outlook and the Six Articles in 1539 reversed many of these changes.</a:t>
                      </a:r>
                    </a:p>
                    <a:p>
                      <a:r>
                        <a:rPr lang="en-GB" sz="900" u="sng" kern="1200" dirty="0" smtClean="0">
                          <a:solidFill>
                            <a:schemeClr val="tx1"/>
                          </a:solidFill>
                          <a:effectLst/>
                          <a:latin typeface="+mn-lt"/>
                          <a:ea typeface="+mn-ea"/>
                          <a:cs typeface="+mn-cs"/>
                        </a:rPr>
                        <a:t>ENEMIES</a:t>
                      </a:r>
                      <a:r>
                        <a:rPr lang="en-GB" sz="900" kern="1200" dirty="0" smtClean="0">
                          <a:solidFill>
                            <a:schemeClr val="tx1"/>
                          </a:solidFill>
                          <a:effectLst/>
                          <a:latin typeface="+mn-lt"/>
                          <a:ea typeface="+mn-ea"/>
                          <a:cs typeface="+mn-cs"/>
                        </a:rPr>
                        <a:t>: With his position weakening, rivals led by Gardiner and Howard gathered information against him and presented it to the King.</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900" dirty="0"/>
                    </a:p>
                  </a:txBody>
                  <a:tcPr/>
                </a:tc>
                <a:extLst>
                  <a:ext uri="{0D108BD9-81ED-4DB2-BD59-A6C34878D82A}">
                    <a16:rowId xmlns:a16="http://schemas.microsoft.com/office/drawing/2014/main" val="10002"/>
                  </a:ext>
                </a:extLst>
              </a:tr>
            </a:tbl>
          </a:graphicData>
        </a:graphic>
      </p:graphicFrame>
      <p:sp>
        <p:nvSpPr>
          <p:cNvPr id="10" name="TextBox 9"/>
          <p:cNvSpPr txBox="1"/>
          <p:nvPr/>
        </p:nvSpPr>
        <p:spPr>
          <a:xfrm>
            <a:off x="26669" y="2699179"/>
            <a:ext cx="4847682" cy="307777"/>
          </a:xfrm>
          <a:prstGeom prst="rect">
            <a:avLst/>
          </a:prstGeom>
          <a:noFill/>
        </p:spPr>
        <p:txBody>
          <a:bodyPr wrap="square" rtlCol="0">
            <a:spAutoFit/>
          </a:bodyPr>
          <a:lstStyle/>
          <a:p>
            <a:pPr algn="ctr"/>
            <a:r>
              <a:rPr lang="en-US" sz="1400" b="1" u="sng" dirty="0"/>
              <a:t>Key Questions </a:t>
            </a:r>
          </a:p>
        </p:txBody>
      </p:sp>
      <p:graphicFrame>
        <p:nvGraphicFramePr>
          <p:cNvPr id="11" name="Table 10"/>
          <p:cNvGraphicFramePr>
            <a:graphicFrameLocks noGrp="1"/>
          </p:cNvGraphicFramePr>
          <p:nvPr>
            <p:extLst/>
          </p:nvPr>
        </p:nvGraphicFramePr>
        <p:xfrm>
          <a:off x="4958303" y="454069"/>
          <a:ext cx="4913883" cy="6416557"/>
        </p:xfrm>
        <a:graphic>
          <a:graphicData uri="http://schemas.openxmlformats.org/drawingml/2006/table">
            <a:tbl>
              <a:tblPr firstRow="1" bandRow="1">
                <a:tableStyleId>{5940675A-B579-460E-94D1-54222C63F5DA}</a:tableStyleId>
              </a:tblPr>
              <a:tblGrid>
                <a:gridCol w="411533">
                  <a:extLst>
                    <a:ext uri="{9D8B030D-6E8A-4147-A177-3AD203B41FA5}">
                      <a16:colId xmlns:a16="http://schemas.microsoft.com/office/drawing/2014/main" val="20000"/>
                    </a:ext>
                  </a:extLst>
                </a:gridCol>
                <a:gridCol w="1189602">
                  <a:extLst>
                    <a:ext uri="{9D8B030D-6E8A-4147-A177-3AD203B41FA5}">
                      <a16:colId xmlns:a16="http://schemas.microsoft.com/office/drawing/2014/main" val="20001"/>
                    </a:ext>
                  </a:extLst>
                </a:gridCol>
                <a:gridCol w="3312748">
                  <a:extLst>
                    <a:ext uri="{9D8B030D-6E8A-4147-A177-3AD203B41FA5}">
                      <a16:colId xmlns:a16="http://schemas.microsoft.com/office/drawing/2014/main" val="20002"/>
                    </a:ext>
                  </a:extLst>
                </a:gridCol>
              </a:tblGrid>
              <a:tr h="243721">
                <a:tc>
                  <a:txBody>
                    <a:bodyPr/>
                    <a:lstStyle/>
                    <a:p>
                      <a:r>
                        <a:rPr lang="en-US" sz="950" b="1" dirty="0"/>
                        <a:t>10.</a:t>
                      </a:r>
                    </a:p>
                  </a:txBody>
                  <a:tcPr/>
                </a:tc>
                <a:tc>
                  <a:txBody>
                    <a:bodyPr/>
                    <a:lstStyle/>
                    <a:p>
                      <a:r>
                        <a:rPr lang="en-US" sz="950" b="1" dirty="0" smtClean="0"/>
                        <a:t>Bureaucracy</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Way of managing a country.</a:t>
                      </a:r>
                      <a:endParaRPr lang="en-US" sz="950" dirty="0"/>
                    </a:p>
                  </a:txBody>
                  <a:tcPr/>
                </a:tc>
                <a:extLst>
                  <a:ext uri="{0D108BD9-81ED-4DB2-BD59-A6C34878D82A}">
                    <a16:rowId xmlns:a16="http://schemas.microsoft.com/office/drawing/2014/main" val="10001"/>
                  </a:ext>
                </a:extLst>
              </a:tr>
              <a:tr h="374767">
                <a:tc>
                  <a:txBody>
                    <a:bodyPr/>
                    <a:lstStyle/>
                    <a:p>
                      <a:r>
                        <a:rPr lang="en-US" sz="950" b="1" dirty="0"/>
                        <a:t>11.</a:t>
                      </a:r>
                    </a:p>
                  </a:txBody>
                  <a:tcPr/>
                </a:tc>
                <a:tc>
                  <a:txBody>
                    <a:bodyPr/>
                    <a:lstStyle/>
                    <a:p>
                      <a:r>
                        <a:rPr lang="en-US" sz="950" b="1" dirty="0" smtClean="0"/>
                        <a:t>Statute</a:t>
                      </a:r>
                      <a:r>
                        <a:rPr lang="en-US" sz="950" b="1" baseline="0" dirty="0" smtClean="0"/>
                        <a:t> Law</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Act of Parliament agreed by both houses &amp; signed</a:t>
                      </a:r>
                      <a:r>
                        <a:rPr lang="en-US" sz="950" baseline="0" dirty="0" smtClean="0"/>
                        <a:t> by the monarch.</a:t>
                      </a:r>
                      <a:endParaRPr lang="en-US" sz="950" dirty="0"/>
                    </a:p>
                  </a:txBody>
                  <a:tcPr/>
                </a:tc>
                <a:extLst>
                  <a:ext uri="{0D108BD9-81ED-4DB2-BD59-A6C34878D82A}">
                    <a16:rowId xmlns:a16="http://schemas.microsoft.com/office/drawing/2014/main" val="10002"/>
                  </a:ext>
                </a:extLst>
              </a:tr>
              <a:tr h="374767">
                <a:tc>
                  <a:txBody>
                    <a:bodyPr/>
                    <a:lstStyle/>
                    <a:p>
                      <a:r>
                        <a:rPr lang="en-US" sz="950" b="1" dirty="0"/>
                        <a:t>12.</a:t>
                      </a:r>
                    </a:p>
                  </a:txBody>
                  <a:tcPr/>
                </a:tc>
                <a:tc>
                  <a:txBody>
                    <a:bodyPr/>
                    <a:lstStyle/>
                    <a:p>
                      <a:r>
                        <a:rPr lang="en-US" sz="950" b="1" dirty="0" smtClean="0"/>
                        <a:t>Act of </a:t>
                      </a:r>
                      <a:r>
                        <a:rPr lang="en-US" sz="950" b="1" dirty="0" err="1" smtClean="0"/>
                        <a:t>Annates</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Banned the payment of</a:t>
                      </a:r>
                      <a:r>
                        <a:rPr lang="en-US" sz="950" baseline="0" dirty="0" smtClean="0"/>
                        <a:t> a tax to Rome from the salaries of clergy.</a:t>
                      </a:r>
                      <a:endParaRPr lang="en-US" sz="950" dirty="0"/>
                    </a:p>
                  </a:txBody>
                  <a:tcPr/>
                </a:tc>
                <a:extLst>
                  <a:ext uri="{0D108BD9-81ED-4DB2-BD59-A6C34878D82A}">
                    <a16:rowId xmlns:a16="http://schemas.microsoft.com/office/drawing/2014/main" val="10003"/>
                  </a:ext>
                </a:extLst>
              </a:tr>
              <a:tr h="243721">
                <a:tc>
                  <a:txBody>
                    <a:bodyPr/>
                    <a:lstStyle/>
                    <a:p>
                      <a:r>
                        <a:rPr lang="en-US" sz="950" b="1" dirty="0"/>
                        <a:t>13.</a:t>
                      </a:r>
                    </a:p>
                  </a:txBody>
                  <a:tcPr/>
                </a:tc>
                <a:tc>
                  <a:txBody>
                    <a:bodyPr/>
                    <a:lstStyle/>
                    <a:p>
                      <a:r>
                        <a:rPr lang="en-US" sz="950" b="1" dirty="0" smtClean="0"/>
                        <a:t>Heresy</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Religious view against</a:t>
                      </a:r>
                      <a:r>
                        <a:rPr lang="en-US" sz="950" baseline="0" dirty="0" smtClean="0"/>
                        <a:t> official opinion.</a:t>
                      </a:r>
                      <a:endParaRPr lang="en-US" sz="950" dirty="0"/>
                    </a:p>
                  </a:txBody>
                  <a:tcPr/>
                </a:tc>
                <a:extLst>
                  <a:ext uri="{0D108BD9-81ED-4DB2-BD59-A6C34878D82A}">
                    <a16:rowId xmlns:a16="http://schemas.microsoft.com/office/drawing/2014/main" val="10004"/>
                  </a:ext>
                </a:extLst>
              </a:tr>
              <a:tr h="243721">
                <a:tc>
                  <a:txBody>
                    <a:bodyPr/>
                    <a:lstStyle/>
                    <a:p>
                      <a:r>
                        <a:rPr lang="en-US" sz="950" b="1" dirty="0"/>
                        <a:t>14.</a:t>
                      </a:r>
                    </a:p>
                  </a:txBody>
                  <a:tcPr/>
                </a:tc>
                <a:tc>
                  <a:txBody>
                    <a:bodyPr/>
                    <a:lstStyle/>
                    <a:p>
                      <a:r>
                        <a:rPr lang="en-US" sz="950" b="1" dirty="0" smtClean="0"/>
                        <a:t>Act of Attainder</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Act of Parliament that declares a person guilty of treason.  </a:t>
                      </a:r>
                      <a:endParaRPr lang="en-US" sz="950" dirty="0"/>
                    </a:p>
                  </a:txBody>
                  <a:tcPr/>
                </a:tc>
                <a:extLst>
                  <a:ext uri="{0D108BD9-81ED-4DB2-BD59-A6C34878D82A}">
                    <a16:rowId xmlns:a16="http://schemas.microsoft.com/office/drawing/2014/main" val="10005"/>
                  </a:ext>
                </a:extLst>
              </a:tr>
              <a:tr h="243721">
                <a:tc>
                  <a:txBody>
                    <a:bodyPr/>
                    <a:lstStyle/>
                    <a:p>
                      <a:r>
                        <a:rPr lang="en-US" sz="950" b="1" dirty="0"/>
                        <a:t>15.</a:t>
                      </a:r>
                    </a:p>
                  </a:txBody>
                  <a:tcPr/>
                </a:tc>
                <a:tc>
                  <a:txBody>
                    <a:bodyPr/>
                    <a:lstStyle/>
                    <a:p>
                      <a:r>
                        <a:rPr lang="en-US" sz="950" b="1" dirty="0" smtClean="0"/>
                        <a:t>Cromwell</a:t>
                      </a:r>
                      <a:endParaRPr lang="en-US" sz="950" b="1" dirty="0"/>
                    </a:p>
                  </a:txBody>
                  <a:tcPr/>
                </a:tc>
                <a:tc>
                  <a:txBody>
                    <a:bodyPr/>
                    <a:lstStyle/>
                    <a:p>
                      <a:r>
                        <a:rPr lang="en-US" sz="950" dirty="0" smtClean="0"/>
                        <a:t>Key minister to</a:t>
                      </a:r>
                      <a:r>
                        <a:rPr lang="en-US" sz="950" baseline="0" dirty="0" smtClean="0"/>
                        <a:t> Henry VIII.</a:t>
                      </a:r>
                      <a:endParaRPr lang="en-US" sz="950" dirty="0"/>
                    </a:p>
                  </a:txBody>
                  <a:tcPr/>
                </a:tc>
                <a:extLst>
                  <a:ext uri="{0D108BD9-81ED-4DB2-BD59-A6C34878D82A}">
                    <a16:rowId xmlns:a16="http://schemas.microsoft.com/office/drawing/2014/main" val="10006"/>
                  </a:ext>
                </a:extLst>
              </a:tr>
              <a:tr h="243721">
                <a:tc>
                  <a:txBody>
                    <a:bodyPr/>
                    <a:lstStyle/>
                    <a:p>
                      <a:r>
                        <a:rPr lang="en-US" sz="950" b="1" dirty="0"/>
                        <a:t>16.</a:t>
                      </a:r>
                    </a:p>
                  </a:txBody>
                  <a:tcPr/>
                </a:tc>
                <a:tc>
                  <a:txBody>
                    <a:bodyPr/>
                    <a:lstStyle/>
                    <a:p>
                      <a:r>
                        <a:rPr lang="en-US" sz="950" b="1" dirty="0" smtClean="0"/>
                        <a:t>Royal Council</a:t>
                      </a:r>
                      <a:endParaRPr lang="en-US" sz="950" b="1" dirty="0"/>
                    </a:p>
                  </a:txBody>
                  <a:tcPr/>
                </a:tc>
                <a:tc>
                  <a:txBody>
                    <a:bodyPr/>
                    <a:lstStyle/>
                    <a:p>
                      <a:r>
                        <a:rPr lang="en-US" sz="950" dirty="0"/>
                        <a:t> </a:t>
                      </a:r>
                      <a:r>
                        <a:rPr lang="en-US" sz="950" dirty="0" smtClean="0"/>
                        <a:t>important advisory body to the king</a:t>
                      </a:r>
                      <a:r>
                        <a:rPr lang="en-US" sz="950" baseline="0" dirty="0" smtClean="0"/>
                        <a:t> – day to day running.</a:t>
                      </a:r>
                      <a:endParaRPr lang="en-US" sz="950" dirty="0"/>
                    </a:p>
                  </a:txBody>
                  <a:tcPr/>
                </a:tc>
                <a:extLst>
                  <a:ext uri="{0D108BD9-81ED-4DB2-BD59-A6C34878D82A}">
                    <a16:rowId xmlns:a16="http://schemas.microsoft.com/office/drawing/2014/main" val="10007"/>
                  </a:ext>
                </a:extLst>
              </a:tr>
              <a:tr h="243721">
                <a:tc>
                  <a:txBody>
                    <a:bodyPr/>
                    <a:lstStyle/>
                    <a:p>
                      <a:r>
                        <a:rPr lang="en-US" sz="950" b="1" dirty="0"/>
                        <a:t>17.</a:t>
                      </a:r>
                    </a:p>
                  </a:txBody>
                  <a:tcPr/>
                </a:tc>
                <a:tc>
                  <a:txBody>
                    <a:bodyPr/>
                    <a:lstStyle/>
                    <a:p>
                      <a:r>
                        <a:rPr lang="en-US" sz="950" b="1" dirty="0" smtClean="0"/>
                        <a:t>Privy Council</a:t>
                      </a:r>
                      <a:endParaRPr lang="en-US" sz="950" b="1" dirty="0"/>
                    </a:p>
                  </a:txBody>
                  <a:tcPr/>
                </a:tc>
                <a:tc>
                  <a:txBody>
                    <a:bodyPr/>
                    <a:lstStyle/>
                    <a:p>
                      <a:r>
                        <a:rPr lang="en-US" sz="950" dirty="0"/>
                        <a:t> </a:t>
                      </a:r>
                      <a:r>
                        <a:rPr lang="en-US" sz="950" dirty="0" smtClean="0"/>
                        <a:t>20 permanent advisers</a:t>
                      </a:r>
                      <a:r>
                        <a:rPr lang="en-US" sz="950" baseline="0" dirty="0" smtClean="0"/>
                        <a:t>  - lawyers / professionals.</a:t>
                      </a:r>
                      <a:endParaRPr lang="en-US" sz="950" dirty="0"/>
                    </a:p>
                  </a:txBody>
                  <a:tcPr/>
                </a:tc>
                <a:extLst>
                  <a:ext uri="{0D108BD9-81ED-4DB2-BD59-A6C34878D82A}">
                    <a16:rowId xmlns:a16="http://schemas.microsoft.com/office/drawing/2014/main" val="10008"/>
                  </a:ext>
                </a:extLst>
              </a:tr>
              <a:tr h="517178">
                <a:tc>
                  <a:txBody>
                    <a:bodyPr/>
                    <a:lstStyle/>
                    <a:p>
                      <a:r>
                        <a:rPr lang="en-US" sz="950" b="1" dirty="0"/>
                        <a:t>18.</a:t>
                      </a:r>
                    </a:p>
                  </a:txBody>
                  <a:tcPr/>
                </a:tc>
                <a:tc>
                  <a:txBody>
                    <a:bodyPr/>
                    <a:lstStyle/>
                    <a:p>
                      <a:r>
                        <a:rPr lang="en-US" sz="950" b="1" dirty="0" smtClean="0"/>
                        <a:t>Council</a:t>
                      </a:r>
                      <a:r>
                        <a:rPr lang="en-US" sz="950" b="1" baseline="0" dirty="0" smtClean="0"/>
                        <a:t> of the North</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Royal body</a:t>
                      </a:r>
                      <a:r>
                        <a:rPr lang="en-US" sz="950" baseline="0" dirty="0" smtClean="0"/>
                        <a:t> first set up in 1472 to improve how the north of England was governed. Was strengthened. Maintained law and order.</a:t>
                      </a:r>
                      <a:endParaRPr lang="en-US" sz="950" dirty="0"/>
                    </a:p>
                  </a:txBody>
                  <a:tcPr/>
                </a:tc>
                <a:extLst>
                  <a:ext uri="{0D108BD9-81ED-4DB2-BD59-A6C34878D82A}">
                    <a16:rowId xmlns:a16="http://schemas.microsoft.com/office/drawing/2014/main" val="10009"/>
                  </a:ext>
                </a:extLst>
              </a:tr>
              <a:tr h="243721">
                <a:tc>
                  <a:txBody>
                    <a:bodyPr/>
                    <a:lstStyle/>
                    <a:p>
                      <a:r>
                        <a:rPr lang="en-US" sz="950" b="1" dirty="0"/>
                        <a:t>19</a:t>
                      </a:r>
                    </a:p>
                  </a:txBody>
                  <a:tcPr/>
                </a:tc>
                <a:tc>
                  <a:txBody>
                    <a:bodyPr/>
                    <a:lstStyle/>
                    <a:p>
                      <a:r>
                        <a:rPr lang="en-US" sz="950" b="1" dirty="0" smtClean="0"/>
                        <a:t>Act of Union</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1536 – Wales formally</a:t>
                      </a:r>
                      <a:r>
                        <a:rPr lang="en-US" sz="950" baseline="0" dirty="0" smtClean="0"/>
                        <a:t> a part of England.</a:t>
                      </a:r>
                      <a:endParaRPr lang="en-US" sz="950" dirty="0"/>
                    </a:p>
                  </a:txBody>
                  <a:tcPr/>
                </a:tc>
                <a:extLst>
                  <a:ext uri="{0D108BD9-81ED-4DB2-BD59-A6C34878D82A}">
                    <a16:rowId xmlns:a16="http://schemas.microsoft.com/office/drawing/2014/main" val="10010"/>
                  </a:ext>
                </a:extLst>
              </a:tr>
              <a:tr h="374767">
                <a:tc>
                  <a:txBody>
                    <a:bodyPr/>
                    <a:lstStyle/>
                    <a:p>
                      <a:r>
                        <a:rPr lang="en-US" sz="950" b="1" dirty="0"/>
                        <a:t>20.</a:t>
                      </a:r>
                    </a:p>
                  </a:txBody>
                  <a:tcPr/>
                </a:tc>
                <a:tc>
                  <a:txBody>
                    <a:bodyPr/>
                    <a:lstStyle/>
                    <a:p>
                      <a:r>
                        <a:rPr lang="en-US" sz="950" b="1" dirty="0" smtClean="0"/>
                        <a:t>Court of Augmentations</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1536 – dealt with property</a:t>
                      </a:r>
                      <a:r>
                        <a:rPr lang="en-US" sz="950" baseline="0" dirty="0" smtClean="0"/>
                        <a:t> and income gained from dissolution of monasteries.</a:t>
                      </a:r>
                      <a:endParaRPr lang="en-US" sz="950" dirty="0"/>
                    </a:p>
                  </a:txBody>
                  <a:tcPr/>
                </a:tc>
                <a:extLst>
                  <a:ext uri="{0D108BD9-81ED-4DB2-BD59-A6C34878D82A}">
                    <a16:rowId xmlns:a16="http://schemas.microsoft.com/office/drawing/2014/main" val="10011"/>
                  </a:ext>
                </a:extLst>
              </a:tr>
              <a:tr h="374767">
                <a:tc>
                  <a:txBody>
                    <a:bodyPr/>
                    <a:lstStyle/>
                    <a:p>
                      <a:r>
                        <a:rPr lang="en-US" sz="950" b="1" dirty="0"/>
                        <a:t>21.</a:t>
                      </a:r>
                    </a:p>
                  </a:txBody>
                  <a:tcPr/>
                </a:tc>
                <a:tc>
                  <a:txBody>
                    <a:bodyPr/>
                    <a:lstStyle/>
                    <a:p>
                      <a:r>
                        <a:rPr lang="en-US" sz="950" b="1" dirty="0" smtClean="0"/>
                        <a:t>Court of First Fruit</a:t>
                      </a:r>
                      <a:r>
                        <a:rPr lang="en-US" sz="950" b="1" baseline="0" dirty="0" smtClean="0"/>
                        <a:t> &amp; Tenths</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1540 – collected tax from clergy that had previously been sent to Rome. </a:t>
                      </a:r>
                      <a:endParaRPr lang="en-US" sz="950" dirty="0"/>
                    </a:p>
                  </a:txBody>
                  <a:tcPr/>
                </a:tc>
                <a:extLst>
                  <a:ext uri="{0D108BD9-81ED-4DB2-BD59-A6C34878D82A}">
                    <a16:rowId xmlns:a16="http://schemas.microsoft.com/office/drawing/2014/main" val="10012"/>
                  </a:ext>
                </a:extLst>
              </a:tr>
              <a:tr h="314365">
                <a:tc>
                  <a:txBody>
                    <a:bodyPr/>
                    <a:lstStyle/>
                    <a:p>
                      <a:r>
                        <a:rPr lang="en-US" sz="950" b="1" dirty="0"/>
                        <a:t>22.</a:t>
                      </a:r>
                    </a:p>
                  </a:txBody>
                  <a:tcPr/>
                </a:tc>
                <a:tc>
                  <a:txBody>
                    <a:bodyPr/>
                    <a:lstStyle/>
                    <a:p>
                      <a:r>
                        <a:rPr lang="en-US" sz="950" b="1" dirty="0" smtClean="0"/>
                        <a:t>‘King in Parliament’</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King with approval of House of</a:t>
                      </a:r>
                      <a:r>
                        <a:rPr lang="en-US" sz="950" baseline="0" dirty="0" smtClean="0"/>
                        <a:t> Commons &amp; House of Lords.</a:t>
                      </a:r>
                      <a:endParaRPr lang="en-US" sz="950" dirty="0"/>
                    </a:p>
                  </a:txBody>
                  <a:tcPr/>
                </a:tc>
                <a:extLst>
                  <a:ext uri="{0D108BD9-81ED-4DB2-BD59-A6C34878D82A}">
                    <a16:rowId xmlns:a16="http://schemas.microsoft.com/office/drawing/2014/main" val="10013"/>
                  </a:ext>
                </a:extLst>
              </a:tr>
              <a:tr h="243721">
                <a:tc>
                  <a:txBody>
                    <a:bodyPr/>
                    <a:lstStyle/>
                    <a:p>
                      <a:r>
                        <a:rPr lang="en-US" sz="950" b="1" dirty="0"/>
                        <a:t>23.</a:t>
                      </a:r>
                    </a:p>
                  </a:txBody>
                  <a:tcPr/>
                </a:tc>
                <a:tc>
                  <a:txBody>
                    <a:bodyPr/>
                    <a:lstStyle/>
                    <a:p>
                      <a:r>
                        <a:rPr lang="en-US" sz="950" b="1" dirty="0" smtClean="0"/>
                        <a:t>Anne of Cleves</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Henry’s 4</a:t>
                      </a:r>
                      <a:r>
                        <a:rPr lang="en-US" sz="950" baseline="30000" dirty="0" smtClean="0"/>
                        <a:t>th</a:t>
                      </a:r>
                      <a:r>
                        <a:rPr lang="en-US" sz="950" dirty="0" smtClean="0"/>
                        <a:t> wife. </a:t>
                      </a:r>
                      <a:endParaRPr lang="en-US" sz="950" dirty="0"/>
                    </a:p>
                  </a:txBody>
                  <a:tcPr/>
                </a:tc>
                <a:extLst>
                  <a:ext uri="{0D108BD9-81ED-4DB2-BD59-A6C34878D82A}">
                    <a16:rowId xmlns:a16="http://schemas.microsoft.com/office/drawing/2014/main" val="10014"/>
                  </a:ext>
                </a:extLst>
              </a:tr>
              <a:tr h="243721">
                <a:tc>
                  <a:txBody>
                    <a:bodyPr/>
                    <a:lstStyle/>
                    <a:p>
                      <a:r>
                        <a:rPr lang="en-US" sz="950" b="1" dirty="0"/>
                        <a:t>24.</a:t>
                      </a:r>
                    </a:p>
                  </a:txBody>
                  <a:tcPr/>
                </a:tc>
                <a:tc>
                  <a:txBody>
                    <a:bodyPr/>
                    <a:lstStyle/>
                    <a:p>
                      <a:r>
                        <a:rPr lang="en-US" sz="950" b="1" dirty="0" smtClean="0"/>
                        <a:t>Cleves</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Small kingdom in north of HRE.</a:t>
                      </a:r>
                      <a:endParaRPr lang="en-US" sz="950" dirty="0"/>
                    </a:p>
                  </a:txBody>
                  <a:tcPr/>
                </a:tc>
                <a:extLst>
                  <a:ext uri="{0D108BD9-81ED-4DB2-BD59-A6C34878D82A}">
                    <a16:rowId xmlns:a16="http://schemas.microsoft.com/office/drawing/2014/main" val="10015"/>
                  </a:ext>
                </a:extLst>
              </a:tr>
              <a:tr h="374767">
                <a:tc>
                  <a:txBody>
                    <a:bodyPr/>
                    <a:lstStyle/>
                    <a:p>
                      <a:r>
                        <a:rPr lang="en-US" sz="950" b="1" dirty="0"/>
                        <a:t>25.</a:t>
                      </a:r>
                    </a:p>
                  </a:txBody>
                  <a:tcPr/>
                </a:tc>
                <a:tc>
                  <a:txBody>
                    <a:bodyPr/>
                    <a:lstStyle/>
                    <a:p>
                      <a:r>
                        <a:rPr lang="en-US" sz="950" b="1" dirty="0" smtClean="0"/>
                        <a:t>Duke of Norfolk</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Thomas Howard – competed with Cromwell for influence over</a:t>
                      </a:r>
                      <a:r>
                        <a:rPr lang="en-US" sz="950" baseline="0" dirty="0" smtClean="0"/>
                        <a:t> Henry VIII.</a:t>
                      </a:r>
                      <a:endParaRPr lang="en-US" sz="950" dirty="0"/>
                    </a:p>
                  </a:txBody>
                  <a:tcPr/>
                </a:tc>
                <a:extLst>
                  <a:ext uri="{0D108BD9-81ED-4DB2-BD59-A6C34878D82A}">
                    <a16:rowId xmlns:a16="http://schemas.microsoft.com/office/drawing/2014/main" val="10016"/>
                  </a:ext>
                </a:extLst>
              </a:tr>
              <a:tr h="243721">
                <a:tc>
                  <a:txBody>
                    <a:bodyPr/>
                    <a:lstStyle/>
                    <a:p>
                      <a:r>
                        <a:rPr lang="en-US" sz="950" b="1" dirty="0"/>
                        <a:t>26.</a:t>
                      </a:r>
                    </a:p>
                  </a:txBody>
                  <a:tcPr/>
                </a:tc>
                <a:tc>
                  <a:txBody>
                    <a:bodyPr/>
                    <a:lstStyle/>
                    <a:p>
                      <a:r>
                        <a:rPr lang="en-US" sz="950" b="1" dirty="0" smtClean="0"/>
                        <a:t>Catherine Howard</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Lady in waiting to Anne of Cleves. Young and flirty!</a:t>
                      </a:r>
                      <a:endParaRPr lang="en-US" sz="950" dirty="0"/>
                    </a:p>
                  </a:txBody>
                  <a:tcPr/>
                </a:tc>
                <a:extLst>
                  <a:ext uri="{0D108BD9-81ED-4DB2-BD59-A6C34878D82A}">
                    <a16:rowId xmlns:a16="http://schemas.microsoft.com/office/drawing/2014/main" val="10017"/>
                  </a:ext>
                </a:extLst>
              </a:tr>
              <a:tr h="243721">
                <a:tc>
                  <a:txBody>
                    <a:bodyPr/>
                    <a:lstStyle/>
                    <a:p>
                      <a:r>
                        <a:rPr lang="en-US" sz="950" b="1" dirty="0"/>
                        <a:t>27.</a:t>
                      </a:r>
                    </a:p>
                  </a:txBody>
                  <a:tcPr/>
                </a:tc>
                <a:tc>
                  <a:txBody>
                    <a:bodyPr/>
                    <a:lstStyle/>
                    <a:p>
                      <a:r>
                        <a:rPr lang="en-US" sz="950" b="1" dirty="0" smtClean="0"/>
                        <a:t>Consummated</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Complete a marriage by having</a:t>
                      </a:r>
                      <a:r>
                        <a:rPr lang="en-US" sz="950" baseline="0" dirty="0" smtClean="0"/>
                        <a:t> sex.</a:t>
                      </a:r>
                      <a:endParaRPr lang="en-US" sz="950" dirty="0"/>
                    </a:p>
                  </a:txBody>
                  <a:tcPr/>
                </a:tc>
                <a:extLst>
                  <a:ext uri="{0D108BD9-81ED-4DB2-BD59-A6C34878D82A}">
                    <a16:rowId xmlns:a16="http://schemas.microsoft.com/office/drawing/2014/main" val="10018"/>
                  </a:ext>
                </a:extLst>
              </a:tr>
              <a:tr h="243721">
                <a:tc>
                  <a:txBody>
                    <a:bodyPr/>
                    <a:lstStyle/>
                    <a:p>
                      <a:r>
                        <a:rPr lang="en-US" sz="950" b="1" dirty="0"/>
                        <a:t>28.</a:t>
                      </a:r>
                    </a:p>
                  </a:txBody>
                  <a:tcPr/>
                </a:tc>
                <a:tc>
                  <a:txBody>
                    <a:bodyPr/>
                    <a:lstStyle/>
                    <a:p>
                      <a:r>
                        <a:rPr lang="en-US" sz="950" b="1" dirty="0" smtClean="0"/>
                        <a:t>Excommunicated</a:t>
                      </a:r>
                      <a:r>
                        <a:rPr lang="en-US" sz="950" b="1" baseline="0" dirty="0" smtClean="0"/>
                        <a:t> </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Banished / sent away</a:t>
                      </a:r>
                      <a:r>
                        <a:rPr lang="en-US" sz="950" baseline="0" dirty="0" smtClean="0"/>
                        <a:t> / removed.</a:t>
                      </a:r>
                      <a:endParaRPr lang="en-US" sz="950" dirty="0"/>
                    </a:p>
                  </a:txBody>
                  <a:tcPr/>
                </a:tc>
                <a:extLst>
                  <a:ext uri="{0D108BD9-81ED-4DB2-BD59-A6C34878D82A}">
                    <a16:rowId xmlns:a16="http://schemas.microsoft.com/office/drawing/2014/main" val="10019"/>
                  </a:ext>
                </a:extLst>
              </a:tr>
              <a:tr h="232356">
                <a:tc>
                  <a:txBody>
                    <a:bodyPr/>
                    <a:lstStyle/>
                    <a:p>
                      <a:r>
                        <a:rPr lang="en-US" sz="950" b="1" dirty="0"/>
                        <a:t>29.</a:t>
                      </a:r>
                    </a:p>
                  </a:txBody>
                  <a:tcPr/>
                </a:tc>
                <a:tc>
                  <a:txBody>
                    <a:bodyPr/>
                    <a:lstStyle/>
                    <a:p>
                      <a:r>
                        <a:rPr lang="en-US" sz="950" b="1" dirty="0" smtClean="0"/>
                        <a:t>Allies</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dirty="0" smtClean="0"/>
                        <a:t>Friends.</a:t>
                      </a:r>
                      <a:endParaRPr lang="en-US" sz="950" dirty="0"/>
                    </a:p>
                  </a:txBody>
                  <a:tcPr/>
                </a:tc>
                <a:extLst>
                  <a:ext uri="{0D108BD9-81ED-4DB2-BD59-A6C34878D82A}">
                    <a16:rowId xmlns:a16="http://schemas.microsoft.com/office/drawing/2014/main" val="10020"/>
                  </a:ext>
                </a:extLst>
              </a:tr>
              <a:tr h="502188">
                <a:tc>
                  <a:txBody>
                    <a:bodyPr/>
                    <a:lstStyle/>
                    <a:p>
                      <a:r>
                        <a:rPr lang="en-US" sz="950" b="1" dirty="0"/>
                        <a:t>30.</a:t>
                      </a:r>
                    </a:p>
                  </a:txBody>
                  <a:tcPr/>
                </a:tc>
                <a:tc>
                  <a:txBody>
                    <a:bodyPr/>
                    <a:lstStyle/>
                    <a:p>
                      <a:r>
                        <a:rPr lang="en-US" sz="950" b="1" dirty="0" smtClean="0"/>
                        <a:t>Protestantism </a:t>
                      </a:r>
                      <a:endParaRPr lang="en-US" sz="95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50" kern="1200" dirty="0" smtClean="0">
                          <a:solidFill>
                            <a:schemeClr val="tx1"/>
                          </a:solidFill>
                          <a:effectLst/>
                          <a:latin typeface="+mn-lt"/>
                          <a:ea typeface="+mn-ea"/>
                          <a:cs typeface="+mn-cs"/>
                        </a:rPr>
                        <a:t>T</a:t>
                      </a:r>
                      <a:r>
                        <a:rPr lang="en-GB" sz="950" kern="1200" dirty="0" smtClean="0">
                          <a:solidFill>
                            <a:schemeClr val="tx1"/>
                          </a:solidFill>
                          <a:effectLst/>
                          <a:latin typeface="+mn-lt"/>
                          <a:ea typeface="+mn-ea"/>
                          <a:cs typeface="+mn-cs"/>
                        </a:rPr>
                        <a:t>he faith, practice, and Church order of the Protestant Churches</a:t>
                      </a:r>
                      <a:r>
                        <a:rPr lang="en-GB" sz="1800" kern="1200" dirty="0" smtClean="0">
                          <a:solidFill>
                            <a:schemeClr val="tx1"/>
                          </a:solidFill>
                          <a:effectLst/>
                          <a:latin typeface="+mn-lt"/>
                          <a:ea typeface="+mn-ea"/>
                          <a:cs typeface="+mn-cs"/>
                        </a:rPr>
                        <a:t>.</a:t>
                      </a:r>
                      <a:endParaRPr lang="en-US" sz="950" dirty="0"/>
                    </a:p>
                  </a:txBody>
                  <a:tcPr/>
                </a:tc>
                <a:extLst>
                  <a:ext uri="{0D108BD9-81ED-4DB2-BD59-A6C34878D82A}">
                    <a16:rowId xmlns:a16="http://schemas.microsoft.com/office/drawing/2014/main" val="10021"/>
                  </a:ext>
                </a:extLst>
              </a:tr>
            </a:tbl>
          </a:graphicData>
        </a:graphic>
      </p:graphicFrame>
      <p:sp>
        <p:nvSpPr>
          <p:cNvPr id="13" name="TextBox 12"/>
          <p:cNvSpPr txBox="1"/>
          <p:nvPr/>
        </p:nvSpPr>
        <p:spPr>
          <a:xfrm>
            <a:off x="5024504" y="229711"/>
            <a:ext cx="4847682" cy="307777"/>
          </a:xfrm>
          <a:prstGeom prst="rect">
            <a:avLst/>
          </a:prstGeom>
          <a:noFill/>
        </p:spPr>
        <p:txBody>
          <a:bodyPr wrap="square" rtlCol="0">
            <a:spAutoFit/>
          </a:bodyPr>
          <a:lstStyle/>
          <a:p>
            <a:pPr algn="ctr"/>
            <a:r>
              <a:rPr lang="en-US" sz="1400" b="1" u="sng" dirty="0"/>
              <a:t>Key Words</a:t>
            </a:r>
          </a:p>
        </p:txBody>
      </p:sp>
      <p:graphicFrame>
        <p:nvGraphicFramePr>
          <p:cNvPr id="25" name="Table 24"/>
          <p:cNvGraphicFramePr>
            <a:graphicFrameLocks noGrp="1"/>
          </p:cNvGraphicFramePr>
          <p:nvPr>
            <p:extLst/>
          </p:nvPr>
        </p:nvGraphicFramePr>
        <p:xfrm>
          <a:off x="83103" y="1469904"/>
          <a:ext cx="4818766" cy="121920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215365">
                <a:tc>
                  <a:txBody>
                    <a:bodyPr/>
                    <a:lstStyle/>
                    <a:p>
                      <a:pPr algn="ctr"/>
                      <a:r>
                        <a:rPr lang="en-US" sz="1000" b="1" dirty="0"/>
                        <a:t>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u="none" dirty="0" smtClean="0"/>
                        <a:t>1536 – Act of Union. Court of Augmentations.</a:t>
                      </a:r>
                      <a:endParaRPr lang="en-US" sz="1000" b="1" u="none" dirty="0"/>
                    </a:p>
                  </a:txBody>
                  <a:tcPr/>
                </a:tc>
                <a:extLst>
                  <a:ext uri="{0D108BD9-81ED-4DB2-BD59-A6C34878D82A}">
                    <a16:rowId xmlns:a16="http://schemas.microsoft.com/office/drawing/2014/main" val="10000"/>
                  </a:ext>
                </a:extLst>
              </a:tr>
              <a:tr h="215365">
                <a:tc>
                  <a:txBody>
                    <a:bodyPr/>
                    <a:lstStyle/>
                    <a:p>
                      <a:pPr algn="ctr"/>
                      <a:r>
                        <a:rPr lang="en-US" sz="1000" b="1" u="none" dirty="0"/>
                        <a:t>3</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u="none" dirty="0" smtClean="0"/>
                        <a:t>March 1539 – Marriage negotiations with Cleves</a:t>
                      </a:r>
                      <a:r>
                        <a:rPr lang="en-US" sz="1000" b="1" u="none" baseline="0" dirty="0" smtClean="0"/>
                        <a:t> family.</a:t>
                      </a:r>
                      <a:endParaRPr lang="en-US" sz="1000" b="1" u="none" dirty="0"/>
                    </a:p>
                  </a:txBody>
                  <a:tcPr/>
                </a:tc>
                <a:extLst>
                  <a:ext uri="{0D108BD9-81ED-4DB2-BD59-A6C34878D82A}">
                    <a16:rowId xmlns:a16="http://schemas.microsoft.com/office/drawing/2014/main" val="10001"/>
                  </a:ext>
                </a:extLst>
              </a:tr>
              <a:tr h="215365">
                <a:tc>
                  <a:txBody>
                    <a:bodyPr/>
                    <a:lstStyle/>
                    <a:p>
                      <a:pPr algn="ctr"/>
                      <a:r>
                        <a:rPr lang="en-US" sz="1000" b="1" dirty="0"/>
                        <a:t>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dirty="0" smtClean="0"/>
                        <a:t>January 1540 – Henry</a:t>
                      </a:r>
                      <a:r>
                        <a:rPr lang="en-US" sz="1000" b="1" baseline="0" dirty="0" smtClean="0"/>
                        <a:t> VIII married Anne of Cleves</a:t>
                      </a:r>
                      <a:endParaRPr lang="en-US" sz="1000" b="1" dirty="0"/>
                    </a:p>
                  </a:txBody>
                  <a:tcPr/>
                </a:tc>
                <a:extLst>
                  <a:ext uri="{0D108BD9-81ED-4DB2-BD59-A6C34878D82A}">
                    <a16:rowId xmlns:a16="http://schemas.microsoft.com/office/drawing/2014/main" val="10002"/>
                  </a:ext>
                </a:extLst>
              </a:tr>
              <a:tr h="215365">
                <a:tc>
                  <a:txBody>
                    <a:bodyPr/>
                    <a:lstStyle/>
                    <a:p>
                      <a:pPr algn="ctr"/>
                      <a:r>
                        <a:rPr lang="en-US" sz="1000" b="1" dirty="0"/>
                        <a:t>5</a:t>
                      </a:r>
                    </a:p>
                  </a:txBody>
                  <a:tcPr/>
                </a:tc>
                <a:tc>
                  <a:txBody>
                    <a:bodyPr/>
                    <a:lstStyle/>
                    <a:p>
                      <a:r>
                        <a:rPr lang="en-US" sz="1000" b="1" dirty="0" smtClean="0"/>
                        <a:t>1540 – Court of First Fruit &amp; Tenths</a:t>
                      </a:r>
                      <a:endParaRPr lang="en-US" sz="1000" b="1" dirty="0"/>
                    </a:p>
                  </a:txBody>
                  <a:tcPr/>
                </a:tc>
                <a:extLst>
                  <a:ext uri="{0D108BD9-81ED-4DB2-BD59-A6C34878D82A}">
                    <a16:rowId xmlns:a16="http://schemas.microsoft.com/office/drawing/2014/main" val="10003"/>
                  </a:ext>
                </a:extLst>
              </a:tr>
              <a:tr h="215365">
                <a:tc>
                  <a:txBody>
                    <a:bodyPr/>
                    <a:lstStyle/>
                    <a:p>
                      <a:pPr algn="ctr"/>
                      <a:r>
                        <a:rPr lang="en-US" sz="1000" b="1" dirty="0"/>
                        <a:t>6</a:t>
                      </a:r>
                    </a:p>
                  </a:txBody>
                  <a:tcPr/>
                </a:tc>
                <a:tc>
                  <a:txBody>
                    <a:bodyPr/>
                    <a:lstStyle/>
                    <a:p>
                      <a:r>
                        <a:rPr lang="en-US" sz="1000" b="1" dirty="0" smtClean="0"/>
                        <a:t>July 1540 – Cromwell executed. Henry</a:t>
                      </a:r>
                      <a:r>
                        <a:rPr lang="en-US" sz="1000" b="1" baseline="0" dirty="0" smtClean="0"/>
                        <a:t> marries Catherine Howard. </a:t>
                      </a:r>
                      <a:endParaRPr lang="en-US" sz="1000" b="1" dirty="0"/>
                    </a:p>
                  </a:txBody>
                  <a:tcPr/>
                </a:tc>
                <a:extLst>
                  <a:ext uri="{0D108BD9-81ED-4DB2-BD59-A6C34878D82A}">
                    <a16:rowId xmlns:a16="http://schemas.microsoft.com/office/drawing/2014/main" val="10004"/>
                  </a:ext>
                </a:extLst>
              </a:tr>
            </a:tbl>
          </a:graphicData>
        </a:graphic>
      </p:graphicFrame>
      <p:sp>
        <p:nvSpPr>
          <p:cNvPr id="26" name="TextBox 25"/>
          <p:cNvSpPr txBox="1"/>
          <p:nvPr/>
        </p:nvSpPr>
        <p:spPr>
          <a:xfrm>
            <a:off x="-2247" y="1155094"/>
            <a:ext cx="4847682" cy="307777"/>
          </a:xfrm>
          <a:prstGeom prst="rect">
            <a:avLst/>
          </a:prstGeom>
          <a:noFill/>
        </p:spPr>
        <p:txBody>
          <a:bodyPr wrap="square" rtlCol="0">
            <a:spAutoFit/>
          </a:bodyPr>
          <a:lstStyle/>
          <a:p>
            <a:pPr algn="ctr"/>
            <a:r>
              <a:rPr lang="en-US" sz="1400" b="1" u="sng" dirty="0"/>
              <a:t>Key Events</a:t>
            </a:r>
          </a:p>
        </p:txBody>
      </p:sp>
      <p:sp>
        <p:nvSpPr>
          <p:cNvPr id="12" name="TextBox 11"/>
          <p:cNvSpPr txBox="1"/>
          <p:nvPr/>
        </p:nvSpPr>
        <p:spPr>
          <a:xfrm>
            <a:off x="9836342" y="7075046"/>
            <a:ext cx="184666" cy="369332"/>
          </a:xfrm>
          <a:prstGeom prst="rect">
            <a:avLst/>
          </a:prstGeom>
          <a:noFill/>
        </p:spPr>
        <p:txBody>
          <a:bodyPr wrap="none" rtlCol="0">
            <a:spAutoFit/>
          </a:bodyPr>
          <a:lstStyle/>
          <a:p>
            <a:endParaRPr lang="en-US"/>
          </a:p>
        </p:txBody>
      </p:sp>
      <p:sp>
        <p:nvSpPr>
          <p:cNvPr id="14" name="TextBox 13"/>
          <p:cNvSpPr txBox="1"/>
          <p:nvPr/>
        </p:nvSpPr>
        <p:spPr>
          <a:xfrm>
            <a:off x="139537" y="12996"/>
            <a:ext cx="9462555" cy="461665"/>
          </a:xfrm>
          <a:prstGeom prst="rect">
            <a:avLst/>
          </a:prstGeom>
          <a:noFill/>
        </p:spPr>
        <p:txBody>
          <a:bodyPr wrap="square" rtlCol="0">
            <a:spAutoFit/>
          </a:bodyPr>
          <a:lstStyle/>
          <a:p>
            <a:pPr>
              <a:defRPr/>
            </a:pPr>
            <a:r>
              <a:rPr lang="en-US" sz="1200" b="1" dirty="0"/>
              <a:t>Henry VIII &amp; His Ministers Knowledge </a:t>
            </a:r>
            <a:r>
              <a:rPr lang="en-US" sz="1200" b="1" dirty="0" err="1"/>
              <a:t>Organiser</a:t>
            </a:r>
            <a:r>
              <a:rPr lang="en-US" sz="1200" b="1"/>
              <a:t> </a:t>
            </a:r>
            <a:r>
              <a:rPr lang="en-US" sz="1200" b="1" smtClean="0"/>
              <a:t>4. </a:t>
            </a:r>
            <a:r>
              <a:rPr lang="en-US" sz="1200" b="1" u="sng" dirty="0"/>
              <a:t>Chapter 2 HVIII &amp; Cromwell, 1529-40.  </a:t>
            </a:r>
          </a:p>
          <a:p>
            <a:pPr>
              <a:defRPr/>
            </a:pPr>
            <a:r>
              <a:rPr lang="en-US" sz="1200" b="1" dirty="0" smtClean="0"/>
              <a:t>2.3 Cromwell and government, 1534-40. 2.4 The fall of Cromwell. </a:t>
            </a:r>
            <a:endParaRPr lang="en-US" sz="1200" b="1" dirty="0"/>
          </a:p>
        </p:txBody>
      </p:sp>
    </p:spTree>
    <p:extLst>
      <p:ext uri="{BB962C8B-B14F-4D97-AF65-F5344CB8AC3E}">
        <p14:creationId xmlns:p14="http://schemas.microsoft.com/office/powerpoint/2010/main" val="2575529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106437" y="474661"/>
          <a:ext cx="4818766" cy="70104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470084">
                <a:tc>
                  <a:txBody>
                    <a:bodyPr/>
                    <a:lstStyle/>
                    <a:p>
                      <a:pPr algn="ctr"/>
                      <a:r>
                        <a:rPr lang="en-US" sz="1100" b="1" dirty="0"/>
                        <a:t>1</a:t>
                      </a:r>
                    </a:p>
                  </a:txBody>
                  <a:tcPr/>
                </a:tc>
                <a:tc>
                  <a:txBody>
                    <a:bodyPr/>
                    <a:lstStyle/>
                    <a:p>
                      <a:r>
                        <a:rPr lang="en-US" sz="1000" dirty="0"/>
                        <a:t> Henry started his reign as a strong Catholic. But broke away to secure his divorce from Catherine of Aragon.</a:t>
                      </a:r>
                      <a:r>
                        <a:rPr lang="en-US" sz="1000" baseline="0" dirty="0"/>
                        <a:t> 1534 – Act of Succession &amp; Act of Supremacy. Oaths &amp; treason law. Opposition was limited. 1534-40 further Protestant direction – English Bible.   </a:t>
                      </a:r>
                      <a:endParaRPr lang="en-US" sz="1000" b="1" dirty="0"/>
                    </a:p>
                  </a:txBody>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nvPr>
        </p:nvGraphicFramePr>
        <p:xfrm>
          <a:off x="118494" y="2950277"/>
          <a:ext cx="4823259" cy="3832770"/>
        </p:xfrm>
        <a:graphic>
          <a:graphicData uri="http://schemas.openxmlformats.org/drawingml/2006/table">
            <a:tbl>
              <a:tblPr firstRow="1" bandRow="1">
                <a:tableStyleId>{5940675A-B579-460E-94D1-54222C63F5DA}</a:tableStyleId>
              </a:tblPr>
              <a:tblGrid>
                <a:gridCol w="1113106">
                  <a:extLst>
                    <a:ext uri="{9D8B030D-6E8A-4147-A177-3AD203B41FA5}">
                      <a16:colId xmlns:a16="http://schemas.microsoft.com/office/drawing/2014/main" val="20000"/>
                    </a:ext>
                  </a:extLst>
                </a:gridCol>
                <a:gridCol w="3710153">
                  <a:extLst>
                    <a:ext uri="{9D8B030D-6E8A-4147-A177-3AD203B41FA5}">
                      <a16:colId xmlns:a16="http://schemas.microsoft.com/office/drawing/2014/main" val="20001"/>
                    </a:ext>
                  </a:extLst>
                </a:gridCol>
              </a:tblGrid>
              <a:tr h="985476">
                <a:tc>
                  <a:txBody>
                    <a:bodyPr/>
                    <a:lstStyle/>
                    <a:p>
                      <a:r>
                        <a:rPr lang="en-US" sz="1000" b="1" dirty="0"/>
                        <a:t>7.  Which do you think was</a:t>
                      </a:r>
                      <a:r>
                        <a:rPr lang="en-US" sz="1000" b="1" baseline="0" dirty="0"/>
                        <a:t> more significant in increasing Henry’s power: The Act of Supremacy or Act of Succession? Why? </a:t>
                      </a:r>
                      <a:endParaRPr lang="en-US" sz="1000" b="1" dirty="0"/>
                    </a:p>
                  </a:txBody>
                  <a:tcPr/>
                </a:tc>
                <a:tc>
                  <a:txBody>
                    <a:bodyPr/>
                    <a:lstStyle/>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1" baseline="0" dirty="0"/>
                        <a:t>Act of Supremacy </a:t>
                      </a:r>
                      <a:r>
                        <a:rPr lang="en-US" sz="1000" baseline="0" dirty="0"/>
                        <a:t>– </a:t>
                      </a:r>
                      <a:r>
                        <a:rPr lang="en-US" sz="1000" dirty="0"/>
                        <a:t>England no longer under Pope’s control. Henry head of English Church. Henry now had powers</a:t>
                      </a:r>
                      <a:r>
                        <a:rPr lang="en-US" sz="1000" baseline="0" dirty="0"/>
                        <a:t> previously held by the Pope. BUT its practical significance must not be overstated. In practice, the pope had played a very small part in the affairs of the English church. </a:t>
                      </a:r>
                      <a:endParaRPr lang="en-US" sz="1000" dirty="0"/>
                    </a:p>
                    <a:p>
                      <a:pPr marL="0" indent="0">
                        <a:buFont typeface="Arial" panose="020B0604020202020204" pitchFamily="34" charset="0"/>
                        <a:buNone/>
                      </a:pPr>
                      <a:endParaRPr lang="en-US" sz="1000" baseline="0" dirty="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1" baseline="0" dirty="0"/>
                        <a:t>Act of Succession </a:t>
                      </a:r>
                      <a:r>
                        <a:rPr lang="en-US" sz="1000" baseline="0" dirty="0"/>
                        <a:t>- </a:t>
                      </a:r>
                      <a:r>
                        <a:rPr lang="en-US" sz="1000" dirty="0"/>
                        <a:t>Only children of Henry’s second marriage</a:t>
                      </a:r>
                      <a:r>
                        <a:rPr lang="en-US" sz="1000" baseline="0" dirty="0"/>
                        <a:t> would inherit throne. It completely changed the order of the succession. It established Anne Boleyn’s position as queen by law. It was a significant step towards the final break with Rome. </a:t>
                      </a:r>
                      <a:endParaRPr lang="en-US" sz="1000" dirty="0"/>
                    </a:p>
                  </a:txBody>
                  <a:tcPr/>
                </a:tc>
                <a:extLst>
                  <a:ext uri="{0D108BD9-81ED-4DB2-BD59-A6C34878D82A}">
                    <a16:rowId xmlns:a16="http://schemas.microsoft.com/office/drawing/2014/main" val="10000"/>
                  </a:ext>
                </a:extLst>
              </a:tr>
              <a:tr h="823528">
                <a:tc>
                  <a:txBody>
                    <a:bodyPr/>
                    <a:lstStyle/>
                    <a:p>
                      <a:r>
                        <a:rPr lang="en-US" sz="1000" b="1" dirty="0"/>
                        <a:t>8.</a:t>
                      </a:r>
                      <a:r>
                        <a:rPr lang="en-US" sz="1000" b="1" baseline="0" dirty="0"/>
                        <a:t> </a:t>
                      </a:r>
                      <a:r>
                        <a:rPr lang="en-US" sz="1000" b="1" dirty="0"/>
                        <a:t> Was the opposition to the break with Rome</a:t>
                      </a:r>
                      <a:r>
                        <a:rPr lang="en-US" sz="1000" b="1" baseline="0" dirty="0"/>
                        <a:t> a serious threat to Henry? Why?</a:t>
                      </a:r>
                      <a:endParaRPr lang="en-US" sz="1000" b="1" dirty="0"/>
                    </a:p>
                  </a:txBody>
                  <a:tcPr/>
                </a:tc>
                <a:tc>
                  <a:txBody>
                    <a:bodyPr/>
                    <a:lstStyle/>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3 key figures opposed Reformation: Elizabeth Barton, Thomas More, John Fisher.</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Most people accepted religious changes. </a:t>
                      </a:r>
                    </a:p>
                  </a:txBody>
                  <a:tcPr/>
                </a:tc>
                <a:extLst>
                  <a:ext uri="{0D108BD9-81ED-4DB2-BD59-A6C34878D82A}">
                    <a16:rowId xmlns:a16="http://schemas.microsoft.com/office/drawing/2014/main" val="10001"/>
                  </a:ext>
                </a:extLst>
              </a:tr>
              <a:tr h="1363890">
                <a:tc>
                  <a:txBody>
                    <a:bodyPr/>
                    <a:lstStyle/>
                    <a:p>
                      <a:r>
                        <a:rPr lang="en-US" sz="1000" b="1" dirty="0"/>
                        <a:t>9.  ‘In</a:t>
                      </a:r>
                      <a:r>
                        <a:rPr lang="en-US" sz="1000" b="1" baseline="0" dirty="0"/>
                        <a:t> the years 1534 – 40 the English Church changed very little.’ How far do you agree?</a:t>
                      </a:r>
                      <a:endParaRPr lang="en-US" sz="1000" b="1" dirty="0"/>
                    </a:p>
                  </a:txBody>
                  <a:tcPr/>
                </a:tc>
                <a:tc>
                  <a:txBody>
                    <a:bodyPr/>
                    <a:lstStyle/>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English church pushed towards a more Protestant direction – English Bible.</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Superstitious practices, e.g. praying to relics were banned.</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Act of Supremacy.</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The Six Articles.</a:t>
                      </a:r>
                      <a:r>
                        <a:rPr lang="en-US" sz="1000" baseline="0" dirty="0"/>
                        <a:t>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BUT Many elements </a:t>
                      </a:r>
                      <a:r>
                        <a:rPr lang="en-US" sz="1000" baseline="0"/>
                        <a:t>of the </a:t>
                      </a:r>
                      <a:r>
                        <a:rPr lang="en-US" sz="1000" baseline="0" dirty="0"/>
                        <a:t>Catholic Church service remained, e.g. traditional mass.</a:t>
                      </a:r>
                      <a:endParaRPr lang="en-US" sz="1000" dirty="0"/>
                    </a:p>
                  </a:txBody>
                  <a:tcPr/>
                </a:tc>
                <a:extLst>
                  <a:ext uri="{0D108BD9-81ED-4DB2-BD59-A6C34878D82A}">
                    <a16:rowId xmlns:a16="http://schemas.microsoft.com/office/drawing/2014/main" val="10002"/>
                  </a:ext>
                </a:extLst>
              </a:tr>
            </a:tbl>
          </a:graphicData>
        </a:graphic>
      </p:graphicFrame>
      <p:sp>
        <p:nvSpPr>
          <p:cNvPr id="10" name="TextBox 9"/>
          <p:cNvSpPr txBox="1"/>
          <p:nvPr/>
        </p:nvSpPr>
        <p:spPr>
          <a:xfrm>
            <a:off x="23132" y="2674648"/>
            <a:ext cx="4847682" cy="307777"/>
          </a:xfrm>
          <a:prstGeom prst="rect">
            <a:avLst/>
          </a:prstGeom>
          <a:noFill/>
        </p:spPr>
        <p:txBody>
          <a:bodyPr wrap="square" rtlCol="0">
            <a:spAutoFit/>
          </a:bodyPr>
          <a:lstStyle/>
          <a:p>
            <a:pPr algn="ctr"/>
            <a:r>
              <a:rPr lang="en-US" sz="1400" b="1" u="sng" dirty="0"/>
              <a:t>Key Questions </a:t>
            </a:r>
          </a:p>
        </p:txBody>
      </p:sp>
      <p:graphicFrame>
        <p:nvGraphicFramePr>
          <p:cNvPr id="11" name="Table 10"/>
          <p:cNvGraphicFramePr>
            <a:graphicFrameLocks noGrp="1"/>
          </p:cNvGraphicFramePr>
          <p:nvPr>
            <p:extLst/>
          </p:nvPr>
        </p:nvGraphicFramePr>
        <p:xfrm>
          <a:off x="4958303" y="491335"/>
          <a:ext cx="4913883" cy="6383363"/>
        </p:xfrm>
        <a:graphic>
          <a:graphicData uri="http://schemas.openxmlformats.org/drawingml/2006/table">
            <a:tbl>
              <a:tblPr firstRow="1" bandRow="1">
                <a:tableStyleId>{5940675A-B579-460E-94D1-54222C63F5DA}</a:tableStyleId>
              </a:tblPr>
              <a:tblGrid>
                <a:gridCol w="411533">
                  <a:extLst>
                    <a:ext uri="{9D8B030D-6E8A-4147-A177-3AD203B41FA5}">
                      <a16:colId xmlns:a16="http://schemas.microsoft.com/office/drawing/2014/main" val="20000"/>
                    </a:ext>
                  </a:extLst>
                </a:gridCol>
                <a:gridCol w="1269089">
                  <a:extLst>
                    <a:ext uri="{9D8B030D-6E8A-4147-A177-3AD203B41FA5}">
                      <a16:colId xmlns:a16="http://schemas.microsoft.com/office/drawing/2014/main" val="20001"/>
                    </a:ext>
                  </a:extLst>
                </a:gridCol>
                <a:gridCol w="3233261">
                  <a:extLst>
                    <a:ext uri="{9D8B030D-6E8A-4147-A177-3AD203B41FA5}">
                      <a16:colId xmlns:a16="http://schemas.microsoft.com/office/drawing/2014/main" val="20002"/>
                    </a:ext>
                  </a:extLst>
                </a:gridCol>
              </a:tblGrid>
              <a:tr h="247775">
                <a:tc>
                  <a:txBody>
                    <a:bodyPr/>
                    <a:lstStyle/>
                    <a:p>
                      <a:r>
                        <a:rPr lang="en-US" sz="1000" b="1" dirty="0"/>
                        <a:t>10.</a:t>
                      </a:r>
                    </a:p>
                  </a:txBody>
                  <a:tcPr/>
                </a:tc>
                <a:tc>
                  <a:txBody>
                    <a:bodyPr/>
                    <a:lstStyle/>
                    <a:p>
                      <a:r>
                        <a:rPr lang="en-US" sz="1000" b="1" dirty="0"/>
                        <a:t>Sacraments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Special church ceremonies –</a:t>
                      </a:r>
                      <a:r>
                        <a:rPr lang="en-US" sz="1100" baseline="0" dirty="0"/>
                        <a:t> baptism / marriage.</a:t>
                      </a:r>
                      <a:endParaRPr lang="en-US" sz="1100" dirty="0"/>
                    </a:p>
                  </a:txBody>
                  <a:tcPr/>
                </a:tc>
                <a:extLst>
                  <a:ext uri="{0D108BD9-81ED-4DB2-BD59-A6C34878D82A}">
                    <a16:rowId xmlns:a16="http://schemas.microsoft.com/office/drawing/2014/main" val="10001"/>
                  </a:ext>
                </a:extLst>
              </a:tr>
              <a:tr h="247775">
                <a:tc>
                  <a:txBody>
                    <a:bodyPr/>
                    <a:lstStyle/>
                    <a:p>
                      <a:r>
                        <a:rPr lang="en-US" sz="1000" b="1" dirty="0"/>
                        <a:t>11.</a:t>
                      </a:r>
                    </a:p>
                  </a:txBody>
                  <a:tcPr/>
                </a:tc>
                <a:tc>
                  <a:txBody>
                    <a:bodyPr/>
                    <a:lstStyle/>
                    <a:p>
                      <a:r>
                        <a:rPr lang="en-US" sz="1000" b="1" dirty="0"/>
                        <a:t>The Eucharist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Bread and wine in church service. Last</a:t>
                      </a:r>
                      <a:r>
                        <a:rPr lang="en-US" sz="1100" baseline="0" dirty="0"/>
                        <a:t> supper.</a:t>
                      </a:r>
                      <a:endParaRPr lang="en-US" sz="1100" dirty="0"/>
                    </a:p>
                  </a:txBody>
                  <a:tcPr/>
                </a:tc>
                <a:extLst>
                  <a:ext uri="{0D108BD9-81ED-4DB2-BD59-A6C34878D82A}">
                    <a16:rowId xmlns:a16="http://schemas.microsoft.com/office/drawing/2014/main" val="10002"/>
                  </a:ext>
                </a:extLst>
              </a:tr>
              <a:tr h="247775">
                <a:tc>
                  <a:txBody>
                    <a:bodyPr/>
                    <a:lstStyle/>
                    <a:p>
                      <a:r>
                        <a:rPr lang="en-US" sz="1000" b="1" dirty="0"/>
                        <a:t>12.</a:t>
                      </a:r>
                    </a:p>
                  </a:txBody>
                  <a:tcPr/>
                </a:tc>
                <a:tc>
                  <a:txBody>
                    <a:bodyPr/>
                    <a:lstStyle/>
                    <a:p>
                      <a:r>
                        <a:rPr lang="en-US" sz="1000" b="1" dirty="0"/>
                        <a:t>Transubstantiation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Belief that bread and wine is transformed into body / blood Jesus.</a:t>
                      </a:r>
                    </a:p>
                  </a:txBody>
                  <a:tcPr/>
                </a:tc>
                <a:extLst>
                  <a:ext uri="{0D108BD9-81ED-4DB2-BD59-A6C34878D82A}">
                    <a16:rowId xmlns:a16="http://schemas.microsoft.com/office/drawing/2014/main" val="10003"/>
                  </a:ext>
                </a:extLst>
              </a:tr>
              <a:tr h="247775">
                <a:tc>
                  <a:txBody>
                    <a:bodyPr/>
                    <a:lstStyle/>
                    <a:p>
                      <a:r>
                        <a:rPr lang="en-US" sz="1000" b="1" dirty="0"/>
                        <a:t>13.</a:t>
                      </a:r>
                    </a:p>
                  </a:txBody>
                  <a:tcPr/>
                </a:tc>
                <a:tc>
                  <a:txBody>
                    <a:bodyPr/>
                    <a:lstStyle/>
                    <a:p>
                      <a:r>
                        <a:rPr lang="en-US" sz="1000" b="1" dirty="0"/>
                        <a:t>Indulgences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Certificate issued by Catholic church –</a:t>
                      </a:r>
                      <a:r>
                        <a:rPr lang="en-US" sz="1100" baseline="0" dirty="0"/>
                        <a:t> forgiveness.</a:t>
                      </a:r>
                      <a:endParaRPr lang="en-US" sz="1100" dirty="0"/>
                    </a:p>
                  </a:txBody>
                  <a:tcPr/>
                </a:tc>
                <a:extLst>
                  <a:ext uri="{0D108BD9-81ED-4DB2-BD59-A6C34878D82A}">
                    <a16:rowId xmlns:a16="http://schemas.microsoft.com/office/drawing/2014/main" val="10004"/>
                  </a:ext>
                </a:extLst>
              </a:tr>
              <a:tr h="247775">
                <a:tc>
                  <a:txBody>
                    <a:bodyPr/>
                    <a:lstStyle/>
                    <a:p>
                      <a:r>
                        <a:rPr lang="en-US" sz="1000" b="1" dirty="0"/>
                        <a:t>14.</a:t>
                      </a:r>
                    </a:p>
                  </a:txBody>
                  <a:tcPr/>
                </a:tc>
                <a:tc>
                  <a:txBody>
                    <a:bodyPr/>
                    <a:lstStyle/>
                    <a:p>
                      <a:r>
                        <a:rPr lang="en-US" sz="1000" b="1" dirty="0"/>
                        <a:t>Pilgrimage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Journey for religious reasons.</a:t>
                      </a:r>
                    </a:p>
                  </a:txBody>
                  <a:tcPr/>
                </a:tc>
                <a:extLst>
                  <a:ext uri="{0D108BD9-81ED-4DB2-BD59-A6C34878D82A}">
                    <a16:rowId xmlns:a16="http://schemas.microsoft.com/office/drawing/2014/main" val="10005"/>
                  </a:ext>
                </a:extLst>
              </a:tr>
              <a:tr h="247775">
                <a:tc>
                  <a:txBody>
                    <a:bodyPr/>
                    <a:lstStyle/>
                    <a:p>
                      <a:r>
                        <a:rPr lang="en-US" sz="1000" b="1" dirty="0"/>
                        <a:t>15.</a:t>
                      </a:r>
                    </a:p>
                  </a:txBody>
                  <a:tcPr/>
                </a:tc>
                <a:tc>
                  <a:txBody>
                    <a:bodyPr/>
                    <a:lstStyle/>
                    <a:p>
                      <a:r>
                        <a:rPr lang="en-US" sz="1000" b="1" dirty="0"/>
                        <a:t>Anti-Clericalism</a:t>
                      </a:r>
                    </a:p>
                  </a:txBody>
                  <a:tcPr/>
                </a:tc>
                <a:tc>
                  <a:txBody>
                    <a:bodyPr/>
                    <a:lstStyle/>
                    <a:p>
                      <a:r>
                        <a:rPr lang="en-US" sz="1100" dirty="0"/>
                        <a:t>Opposition to clergy.</a:t>
                      </a:r>
                    </a:p>
                  </a:txBody>
                  <a:tcPr/>
                </a:tc>
                <a:extLst>
                  <a:ext uri="{0D108BD9-81ED-4DB2-BD59-A6C34878D82A}">
                    <a16:rowId xmlns:a16="http://schemas.microsoft.com/office/drawing/2014/main" val="10006"/>
                  </a:ext>
                </a:extLst>
              </a:tr>
              <a:tr h="247775">
                <a:tc>
                  <a:txBody>
                    <a:bodyPr/>
                    <a:lstStyle/>
                    <a:p>
                      <a:r>
                        <a:rPr lang="en-US" sz="1000" b="1" dirty="0"/>
                        <a:t>16.</a:t>
                      </a:r>
                    </a:p>
                  </a:txBody>
                  <a:tcPr/>
                </a:tc>
                <a:tc>
                  <a:txBody>
                    <a:bodyPr/>
                    <a:lstStyle/>
                    <a:p>
                      <a:r>
                        <a:rPr lang="en-US" sz="1000" b="1" dirty="0"/>
                        <a:t>Vicegerent</a:t>
                      </a:r>
                    </a:p>
                  </a:txBody>
                  <a:tcPr/>
                </a:tc>
                <a:tc>
                  <a:txBody>
                    <a:bodyPr/>
                    <a:lstStyle/>
                    <a:p>
                      <a:r>
                        <a:rPr lang="en-US" sz="1100" dirty="0"/>
                        <a:t> King’s deputy. Responsibility for</a:t>
                      </a:r>
                      <a:r>
                        <a:rPr lang="en-US" sz="1100" baseline="0" dirty="0"/>
                        <a:t> running church.</a:t>
                      </a:r>
                      <a:endParaRPr lang="en-US" sz="1100" dirty="0"/>
                    </a:p>
                  </a:txBody>
                  <a:tcPr/>
                </a:tc>
                <a:extLst>
                  <a:ext uri="{0D108BD9-81ED-4DB2-BD59-A6C34878D82A}">
                    <a16:rowId xmlns:a16="http://schemas.microsoft.com/office/drawing/2014/main" val="10007"/>
                  </a:ext>
                </a:extLst>
              </a:tr>
              <a:tr h="247775">
                <a:tc>
                  <a:txBody>
                    <a:bodyPr/>
                    <a:lstStyle/>
                    <a:p>
                      <a:r>
                        <a:rPr lang="en-US" sz="1000" b="1" dirty="0"/>
                        <a:t>17.</a:t>
                      </a:r>
                    </a:p>
                  </a:txBody>
                  <a:tcPr/>
                </a:tc>
                <a:tc>
                  <a:txBody>
                    <a:bodyPr/>
                    <a:lstStyle/>
                    <a:p>
                      <a:r>
                        <a:rPr lang="en-US" sz="1000" b="1" dirty="0"/>
                        <a:t>Celibate</a:t>
                      </a:r>
                    </a:p>
                  </a:txBody>
                  <a:tcPr/>
                </a:tc>
                <a:tc>
                  <a:txBody>
                    <a:bodyPr/>
                    <a:lstStyle/>
                    <a:p>
                      <a:r>
                        <a:rPr lang="en-US" sz="1100" dirty="0"/>
                        <a:t> unmarried / no sex.</a:t>
                      </a:r>
                    </a:p>
                  </a:txBody>
                  <a:tcPr/>
                </a:tc>
                <a:extLst>
                  <a:ext uri="{0D108BD9-81ED-4DB2-BD59-A6C34878D82A}">
                    <a16:rowId xmlns:a16="http://schemas.microsoft.com/office/drawing/2014/main" val="10008"/>
                  </a:ext>
                </a:extLst>
              </a:tr>
              <a:tr h="303050">
                <a:tc>
                  <a:txBody>
                    <a:bodyPr/>
                    <a:lstStyle/>
                    <a:p>
                      <a:r>
                        <a:rPr lang="en-US" sz="1000" b="1" dirty="0"/>
                        <a:t>18.</a:t>
                      </a:r>
                    </a:p>
                  </a:txBody>
                  <a:tcPr/>
                </a:tc>
                <a:tc>
                  <a:txBody>
                    <a:bodyPr/>
                    <a:lstStyle/>
                    <a:p>
                      <a:r>
                        <a:rPr lang="en-US" sz="1000" b="1" dirty="0"/>
                        <a:t>Doctrines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Teachings of the church.</a:t>
                      </a:r>
                    </a:p>
                  </a:txBody>
                  <a:tcPr/>
                </a:tc>
                <a:extLst>
                  <a:ext uri="{0D108BD9-81ED-4DB2-BD59-A6C34878D82A}">
                    <a16:rowId xmlns:a16="http://schemas.microsoft.com/office/drawing/2014/main" val="10009"/>
                  </a:ext>
                </a:extLst>
              </a:tr>
              <a:tr h="247775">
                <a:tc>
                  <a:txBody>
                    <a:bodyPr/>
                    <a:lstStyle/>
                    <a:p>
                      <a:r>
                        <a:rPr lang="en-US" sz="1000" b="1" dirty="0"/>
                        <a:t>19</a:t>
                      </a:r>
                    </a:p>
                  </a:txBody>
                  <a:tcPr/>
                </a:tc>
                <a:tc>
                  <a:txBody>
                    <a:bodyPr/>
                    <a:lstStyle/>
                    <a:p>
                      <a:r>
                        <a:rPr lang="en-US" sz="1000" b="1" dirty="0"/>
                        <a:t>Protestantism</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A religion – separate from Catholic church. </a:t>
                      </a:r>
                    </a:p>
                  </a:txBody>
                  <a:tcPr/>
                </a:tc>
                <a:extLst>
                  <a:ext uri="{0D108BD9-81ED-4DB2-BD59-A6C34878D82A}">
                    <a16:rowId xmlns:a16="http://schemas.microsoft.com/office/drawing/2014/main" val="10010"/>
                  </a:ext>
                </a:extLst>
              </a:tr>
              <a:tr h="247775">
                <a:tc>
                  <a:txBody>
                    <a:bodyPr/>
                    <a:lstStyle/>
                    <a:p>
                      <a:r>
                        <a:rPr lang="en-US" sz="1000" b="1" dirty="0"/>
                        <a:t>20.</a:t>
                      </a:r>
                    </a:p>
                  </a:txBody>
                  <a:tcPr/>
                </a:tc>
                <a:tc>
                  <a:txBody>
                    <a:bodyPr/>
                    <a:lstStyle/>
                    <a:p>
                      <a:r>
                        <a:rPr lang="en-US" sz="1000" b="1" dirty="0"/>
                        <a:t>Martin Luther</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Protestant</a:t>
                      </a:r>
                      <a:r>
                        <a:rPr lang="en-US" sz="1100" baseline="0" dirty="0"/>
                        <a:t> Reformer.</a:t>
                      </a:r>
                      <a:endParaRPr lang="en-US" sz="1100" dirty="0"/>
                    </a:p>
                  </a:txBody>
                  <a:tcPr/>
                </a:tc>
                <a:extLst>
                  <a:ext uri="{0D108BD9-81ED-4DB2-BD59-A6C34878D82A}">
                    <a16:rowId xmlns:a16="http://schemas.microsoft.com/office/drawing/2014/main" val="10011"/>
                  </a:ext>
                </a:extLst>
              </a:tr>
              <a:tr h="247775">
                <a:tc>
                  <a:txBody>
                    <a:bodyPr/>
                    <a:lstStyle/>
                    <a:p>
                      <a:r>
                        <a:rPr lang="en-US" sz="1000" b="1" dirty="0"/>
                        <a:t>21.</a:t>
                      </a:r>
                    </a:p>
                  </a:txBody>
                  <a:tcPr/>
                </a:tc>
                <a:tc>
                  <a:txBody>
                    <a:bodyPr/>
                    <a:lstStyle/>
                    <a:p>
                      <a:r>
                        <a:rPr lang="en-US" sz="1000" b="1" dirty="0"/>
                        <a:t>Reformation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Reform of the Catholic Church.</a:t>
                      </a:r>
                    </a:p>
                  </a:txBody>
                  <a:tcPr/>
                </a:tc>
                <a:extLst>
                  <a:ext uri="{0D108BD9-81ED-4DB2-BD59-A6C34878D82A}">
                    <a16:rowId xmlns:a16="http://schemas.microsoft.com/office/drawing/2014/main" val="10012"/>
                  </a:ext>
                </a:extLst>
              </a:tr>
              <a:tr h="319593">
                <a:tc>
                  <a:txBody>
                    <a:bodyPr/>
                    <a:lstStyle/>
                    <a:p>
                      <a:r>
                        <a:rPr lang="en-US" sz="1000" b="1" dirty="0"/>
                        <a:t>22.</a:t>
                      </a:r>
                    </a:p>
                  </a:txBody>
                  <a:tcPr/>
                </a:tc>
                <a:tc>
                  <a:txBody>
                    <a:bodyPr/>
                    <a:lstStyle/>
                    <a:p>
                      <a:r>
                        <a:rPr lang="en-US" sz="1000" b="1" dirty="0"/>
                        <a:t>Vestments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Ornate priest clothing.</a:t>
                      </a:r>
                    </a:p>
                  </a:txBody>
                  <a:tcPr/>
                </a:tc>
                <a:extLst>
                  <a:ext uri="{0D108BD9-81ED-4DB2-BD59-A6C34878D82A}">
                    <a16:rowId xmlns:a16="http://schemas.microsoft.com/office/drawing/2014/main" val="10013"/>
                  </a:ext>
                </a:extLst>
              </a:tr>
              <a:tr h="247775">
                <a:tc>
                  <a:txBody>
                    <a:bodyPr/>
                    <a:lstStyle/>
                    <a:p>
                      <a:r>
                        <a:rPr lang="en-US" sz="1000" b="1" dirty="0"/>
                        <a:t>23.</a:t>
                      </a:r>
                    </a:p>
                  </a:txBody>
                  <a:tcPr/>
                </a:tc>
                <a:tc>
                  <a:txBody>
                    <a:bodyPr/>
                    <a:lstStyle/>
                    <a:p>
                      <a:r>
                        <a:rPr lang="en-US" sz="1000" b="1" dirty="0"/>
                        <a:t>Richard Hunne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Baby son died.</a:t>
                      </a:r>
                      <a:r>
                        <a:rPr lang="en-US" sz="1100" baseline="0" dirty="0"/>
                        <a:t> Refused to pay mortuary fees. Sued and arrested. Died in cell. Murder????</a:t>
                      </a:r>
                      <a:endParaRPr lang="en-US" sz="1100" dirty="0"/>
                    </a:p>
                  </a:txBody>
                  <a:tcPr/>
                </a:tc>
                <a:extLst>
                  <a:ext uri="{0D108BD9-81ED-4DB2-BD59-A6C34878D82A}">
                    <a16:rowId xmlns:a16="http://schemas.microsoft.com/office/drawing/2014/main" val="10014"/>
                  </a:ext>
                </a:extLst>
              </a:tr>
              <a:tr h="247775">
                <a:tc>
                  <a:txBody>
                    <a:bodyPr/>
                    <a:lstStyle/>
                    <a:p>
                      <a:r>
                        <a:rPr lang="en-US" sz="1000" b="1" dirty="0"/>
                        <a:t>24.</a:t>
                      </a:r>
                    </a:p>
                  </a:txBody>
                  <a:tcPr/>
                </a:tc>
                <a:tc>
                  <a:txBody>
                    <a:bodyPr/>
                    <a:lstStyle/>
                    <a:p>
                      <a:r>
                        <a:rPr lang="en-US" sz="1000" b="1" dirty="0"/>
                        <a:t>Act of Succession 1534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Only children of Henry’s second marriage</a:t>
                      </a:r>
                      <a:r>
                        <a:rPr lang="en-US" sz="1100" baseline="0" dirty="0"/>
                        <a:t> would inherit throne. </a:t>
                      </a:r>
                      <a:endParaRPr lang="en-US" sz="1100" dirty="0"/>
                    </a:p>
                  </a:txBody>
                  <a:tcPr/>
                </a:tc>
                <a:extLst>
                  <a:ext uri="{0D108BD9-81ED-4DB2-BD59-A6C34878D82A}">
                    <a16:rowId xmlns:a16="http://schemas.microsoft.com/office/drawing/2014/main" val="10015"/>
                  </a:ext>
                </a:extLst>
              </a:tr>
              <a:tr h="247775">
                <a:tc>
                  <a:txBody>
                    <a:bodyPr/>
                    <a:lstStyle/>
                    <a:p>
                      <a:r>
                        <a:rPr lang="en-US" sz="1000" b="1" dirty="0"/>
                        <a:t>25.</a:t>
                      </a:r>
                    </a:p>
                  </a:txBody>
                  <a:tcPr/>
                </a:tc>
                <a:tc>
                  <a:txBody>
                    <a:bodyPr/>
                    <a:lstStyle/>
                    <a:p>
                      <a:r>
                        <a:rPr lang="en-US" sz="1000" b="1" dirty="0"/>
                        <a:t>Act of Supremacy 1534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England no longer under Pope’s control. Henry head of English Church.</a:t>
                      </a:r>
                    </a:p>
                  </a:txBody>
                  <a:tcPr/>
                </a:tc>
                <a:extLst>
                  <a:ext uri="{0D108BD9-81ED-4DB2-BD59-A6C34878D82A}">
                    <a16:rowId xmlns:a16="http://schemas.microsoft.com/office/drawing/2014/main" val="10016"/>
                  </a:ext>
                </a:extLst>
              </a:tr>
              <a:tr h="247775">
                <a:tc>
                  <a:txBody>
                    <a:bodyPr/>
                    <a:lstStyle/>
                    <a:p>
                      <a:r>
                        <a:rPr lang="en-US" sz="1000" b="1" dirty="0"/>
                        <a:t>26.</a:t>
                      </a:r>
                    </a:p>
                  </a:txBody>
                  <a:tcPr/>
                </a:tc>
                <a:tc>
                  <a:txBody>
                    <a:bodyPr/>
                    <a:lstStyle/>
                    <a:p>
                      <a:r>
                        <a:rPr lang="en-US" sz="1000" b="1" dirty="0"/>
                        <a:t>Break with Rome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Henry moving away from the Church in Rome. </a:t>
                      </a:r>
                    </a:p>
                  </a:txBody>
                  <a:tcPr/>
                </a:tc>
                <a:extLst>
                  <a:ext uri="{0D108BD9-81ED-4DB2-BD59-A6C34878D82A}">
                    <a16:rowId xmlns:a16="http://schemas.microsoft.com/office/drawing/2014/main" val="10017"/>
                  </a:ext>
                </a:extLst>
              </a:tr>
              <a:tr h="247775">
                <a:tc>
                  <a:txBody>
                    <a:bodyPr/>
                    <a:lstStyle/>
                    <a:p>
                      <a:r>
                        <a:rPr lang="en-US" sz="1000" b="1" dirty="0"/>
                        <a:t>27.</a:t>
                      </a:r>
                    </a:p>
                  </a:txBody>
                  <a:tcPr/>
                </a:tc>
                <a:tc>
                  <a:txBody>
                    <a:bodyPr/>
                    <a:lstStyle/>
                    <a:p>
                      <a:r>
                        <a:rPr lang="en-US" sz="1000" b="1" dirty="0"/>
                        <a:t>Oath of Succession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Supported Anne Boleyn as Henry’s Queen.</a:t>
                      </a:r>
                    </a:p>
                  </a:txBody>
                  <a:tcPr/>
                </a:tc>
                <a:extLst>
                  <a:ext uri="{0D108BD9-81ED-4DB2-BD59-A6C34878D82A}">
                    <a16:rowId xmlns:a16="http://schemas.microsoft.com/office/drawing/2014/main" val="10018"/>
                  </a:ext>
                </a:extLst>
              </a:tr>
              <a:tr h="247775">
                <a:tc>
                  <a:txBody>
                    <a:bodyPr/>
                    <a:lstStyle/>
                    <a:p>
                      <a:r>
                        <a:rPr lang="en-US" sz="1000" b="1" dirty="0"/>
                        <a:t>28.</a:t>
                      </a:r>
                    </a:p>
                  </a:txBody>
                  <a:tcPr/>
                </a:tc>
                <a:tc>
                  <a:txBody>
                    <a:bodyPr/>
                    <a:lstStyle/>
                    <a:p>
                      <a:r>
                        <a:rPr lang="en-US" sz="1000" b="1" dirty="0"/>
                        <a:t>Treason Act 1534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Death to anyone denying</a:t>
                      </a:r>
                      <a:r>
                        <a:rPr lang="en-US" sz="1100" baseline="0" dirty="0"/>
                        <a:t> royal supremacy.</a:t>
                      </a:r>
                      <a:endParaRPr lang="en-US" sz="1100" dirty="0"/>
                    </a:p>
                  </a:txBody>
                  <a:tcPr/>
                </a:tc>
                <a:extLst>
                  <a:ext uri="{0D108BD9-81ED-4DB2-BD59-A6C34878D82A}">
                    <a16:rowId xmlns:a16="http://schemas.microsoft.com/office/drawing/2014/main" val="10019"/>
                  </a:ext>
                </a:extLst>
              </a:tr>
              <a:tr h="205694">
                <a:tc>
                  <a:txBody>
                    <a:bodyPr/>
                    <a:lstStyle/>
                    <a:p>
                      <a:r>
                        <a:rPr lang="en-US" sz="1000" b="1" dirty="0"/>
                        <a:t>29.</a:t>
                      </a:r>
                    </a:p>
                  </a:txBody>
                  <a:tcPr/>
                </a:tc>
                <a:tc>
                  <a:txBody>
                    <a:bodyPr/>
                    <a:lstStyle/>
                    <a:p>
                      <a:r>
                        <a:rPr lang="en-US" sz="1000" b="1" dirty="0"/>
                        <a:t>Elizabeth Barton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Claimed Virgin Mary had appeared in vision and cured her.</a:t>
                      </a:r>
                    </a:p>
                  </a:txBody>
                  <a:tcPr/>
                </a:tc>
                <a:extLst>
                  <a:ext uri="{0D108BD9-81ED-4DB2-BD59-A6C34878D82A}">
                    <a16:rowId xmlns:a16="http://schemas.microsoft.com/office/drawing/2014/main" val="10020"/>
                  </a:ext>
                </a:extLst>
              </a:tr>
              <a:tr h="247775">
                <a:tc>
                  <a:txBody>
                    <a:bodyPr/>
                    <a:lstStyle/>
                    <a:p>
                      <a:r>
                        <a:rPr lang="en-US" sz="1000" b="1" dirty="0"/>
                        <a:t>30.</a:t>
                      </a:r>
                    </a:p>
                  </a:txBody>
                  <a:tcPr/>
                </a:tc>
                <a:tc>
                  <a:txBody>
                    <a:bodyPr/>
                    <a:lstStyle/>
                    <a:p>
                      <a:r>
                        <a:rPr lang="en-US" sz="1000" b="1" dirty="0"/>
                        <a:t>John Fisher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Challenged Henry. Executed for treason in 1535.</a:t>
                      </a:r>
                    </a:p>
                  </a:txBody>
                  <a:tcPr/>
                </a:tc>
                <a:extLst>
                  <a:ext uri="{0D108BD9-81ED-4DB2-BD59-A6C34878D82A}">
                    <a16:rowId xmlns:a16="http://schemas.microsoft.com/office/drawing/2014/main" val="10021"/>
                  </a:ext>
                </a:extLst>
              </a:tr>
            </a:tbl>
          </a:graphicData>
        </a:graphic>
      </p:graphicFrame>
      <p:sp>
        <p:nvSpPr>
          <p:cNvPr id="13" name="TextBox 12"/>
          <p:cNvSpPr txBox="1"/>
          <p:nvPr/>
        </p:nvSpPr>
        <p:spPr>
          <a:xfrm>
            <a:off x="5024504" y="229711"/>
            <a:ext cx="4847682" cy="307777"/>
          </a:xfrm>
          <a:prstGeom prst="rect">
            <a:avLst/>
          </a:prstGeom>
          <a:noFill/>
        </p:spPr>
        <p:txBody>
          <a:bodyPr wrap="square" rtlCol="0">
            <a:spAutoFit/>
          </a:bodyPr>
          <a:lstStyle/>
          <a:p>
            <a:pPr algn="ctr"/>
            <a:r>
              <a:rPr lang="en-US" sz="1400" b="1" u="sng" dirty="0"/>
              <a:t>Key Words</a:t>
            </a:r>
          </a:p>
        </p:txBody>
      </p:sp>
      <p:graphicFrame>
        <p:nvGraphicFramePr>
          <p:cNvPr id="25" name="Table 24"/>
          <p:cNvGraphicFramePr>
            <a:graphicFrameLocks noGrp="1"/>
          </p:cNvGraphicFramePr>
          <p:nvPr>
            <p:extLst/>
          </p:nvPr>
        </p:nvGraphicFramePr>
        <p:xfrm>
          <a:off x="139537" y="1453389"/>
          <a:ext cx="4818766" cy="121920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215365">
                <a:tc>
                  <a:txBody>
                    <a:bodyPr/>
                    <a:lstStyle/>
                    <a:p>
                      <a:pPr algn="ctr"/>
                      <a:r>
                        <a:rPr lang="en-US" sz="1000" b="1" dirty="0"/>
                        <a:t>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u="none" dirty="0"/>
                        <a:t>1533 – Elizabeth Barton arrested</a:t>
                      </a:r>
                      <a:r>
                        <a:rPr lang="en-US" sz="1000" b="1" u="none" baseline="0" dirty="0"/>
                        <a:t> and interrogated</a:t>
                      </a:r>
                      <a:endParaRPr lang="en-US" sz="1000" b="1" u="none" dirty="0"/>
                    </a:p>
                  </a:txBody>
                  <a:tcPr/>
                </a:tc>
                <a:extLst>
                  <a:ext uri="{0D108BD9-81ED-4DB2-BD59-A6C34878D82A}">
                    <a16:rowId xmlns:a16="http://schemas.microsoft.com/office/drawing/2014/main" val="10000"/>
                  </a:ext>
                </a:extLst>
              </a:tr>
              <a:tr h="215365">
                <a:tc>
                  <a:txBody>
                    <a:bodyPr/>
                    <a:lstStyle/>
                    <a:p>
                      <a:pPr algn="ctr"/>
                      <a:r>
                        <a:rPr lang="en-US" sz="1000" b="1" u="none" dirty="0"/>
                        <a:t>3</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dirty="0"/>
                        <a:t>1534 – Act of Succession, Supremacy, Treason Act. Barton executed.</a:t>
                      </a:r>
                    </a:p>
                  </a:txBody>
                  <a:tcPr/>
                </a:tc>
                <a:extLst>
                  <a:ext uri="{0D108BD9-81ED-4DB2-BD59-A6C34878D82A}">
                    <a16:rowId xmlns:a16="http://schemas.microsoft.com/office/drawing/2014/main" val="10001"/>
                  </a:ext>
                </a:extLst>
              </a:tr>
              <a:tr h="215365">
                <a:tc>
                  <a:txBody>
                    <a:bodyPr/>
                    <a:lstStyle/>
                    <a:p>
                      <a:pPr algn="ctr"/>
                      <a:r>
                        <a:rPr lang="en-US" sz="1000" b="1" dirty="0"/>
                        <a:t>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dirty="0"/>
                        <a:t>1536 – 1</a:t>
                      </a:r>
                      <a:r>
                        <a:rPr lang="en-US" sz="1000" b="1" baseline="30000" dirty="0"/>
                        <a:t>st</a:t>
                      </a:r>
                      <a:r>
                        <a:rPr lang="en-US" sz="1000" b="1" dirty="0"/>
                        <a:t> set of Royal Injunctions issued</a:t>
                      </a:r>
                      <a:r>
                        <a:rPr lang="en-US" sz="1000" b="1" baseline="0" dirty="0"/>
                        <a:t> to clergy.</a:t>
                      </a:r>
                      <a:endParaRPr lang="en-US" sz="1000" b="1" dirty="0"/>
                    </a:p>
                  </a:txBody>
                  <a:tcPr/>
                </a:tc>
                <a:extLst>
                  <a:ext uri="{0D108BD9-81ED-4DB2-BD59-A6C34878D82A}">
                    <a16:rowId xmlns:a16="http://schemas.microsoft.com/office/drawing/2014/main" val="10002"/>
                  </a:ext>
                </a:extLst>
              </a:tr>
              <a:tr h="215365">
                <a:tc>
                  <a:txBody>
                    <a:bodyPr/>
                    <a:lstStyle/>
                    <a:p>
                      <a:pPr algn="ctr"/>
                      <a:r>
                        <a:rPr lang="en-US" sz="1000" b="1" dirty="0"/>
                        <a:t>5</a:t>
                      </a:r>
                    </a:p>
                  </a:txBody>
                  <a:tcPr/>
                </a:tc>
                <a:tc>
                  <a:txBody>
                    <a:bodyPr/>
                    <a:lstStyle/>
                    <a:p>
                      <a:r>
                        <a:rPr lang="en-US" sz="1000" b="1" dirty="0"/>
                        <a:t>1538 – 2</a:t>
                      </a:r>
                      <a:r>
                        <a:rPr lang="en-US" sz="1000" b="1" baseline="30000" dirty="0"/>
                        <a:t>nd</a:t>
                      </a:r>
                      <a:r>
                        <a:rPr lang="en-US" sz="1000" b="1" baseline="0" dirty="0"/>
                        <a:t> set of Royal Injunctions issued by Cromwell.</a:t>
                      </a:r>
                      <a:endParaRPr lang="en-US" sz="1000" b="1" dirty="0"/>
                    </a:p>
                  </a:txBody>
                  <a:tcPr/>
                </a:tc>
                <a:extLst>
                  <a:ext uri="{0D108BD9-81ED-4DB2-BD59-A6C34878D82A}">
                    <a16:rowId xmlns:a16="http://schemas.microsoft.com/office/drawing/2014/main" val="10003"/>
                  </a:ext>
                </a:extLst>
              </a:tr>
              <a:tr h="215365">
                <a:tc>
                  <a:txBody>
                    <a:bodyPr/>
                    <a:lstStyle/>
                    <a:p>
                      <a:pPr algn="ctr"/>
                      <a:r>
                        <a:rPr lang="en-US" sz="1000" b="1" dirty="0"/>
                        <a:t>6</a:t>
                      </a:r>
                    </a:p>
                  </a:txBody>
                  <a:tcPr/>
                </a:tc>
                <a:tc>
                  <a:txBody>
                    <a:bodyPr/>
                    <a:lstStyle/>
                    <a:p>
                      <a:r>
                        <a:rPr lang="en-US" sz="1000" b="1" dirty="0"/>
                        <a:t>1539 – Six Articles (Catholic Doctrine)</a:t>
                      </a:r>
                    </a:p>
                  </a:txBody>
                  <a:tcPr/>
                </a:tc>
                <a:extLst>
                  <a:ext uri="{0D108BD9-81ED-4DB2-BD59-A6C34878D82A}">
                    <a16:rowId xmlns:a16="http://schemas.microsoft.com/office/drawing/2014/main" val="10004"/>
                  </a:ext>
                </a:extLst>
              </a:tr>
            </a:tbl>
          </a:graphicData>
        </a:graphic>
      </p:graphicFrame>
      <p:sp>
        <p:nvSpPr>
          <p:cNvPr id="26" name="TextBox 25"/>
          <p:cNvSpPr txBox="1"/>
          <p:nvPr/>
        </p:nvSpPr>
        <p:spPr>
          <a:xfrm>
            <a:off x="-2247" y="1192082"/>
            <a:ext cx="4847682" cy="307777"/>
          </a:xfrm>
          <a:prstGeom prst="rect">
            <a:avLst/>
          </a:prstGeom>
          <a:noFill/>
        </p:spPr>
        <p:txBody>
          <a:bodyPr wrap="square" rtlCol="0">
            <a:spAutoFit/>
          </a:bodyPr>
          <a:lstStyle/>
          <a:p>
            <a:pPr algn="ctr"/>
            <a:r>
              <a:rPr lang="en-US" sz="1400" b="1" u="sng" dirty="0"/>
              <a:t>Key Events</a:t>
            </a:r>
          </a:p>
        </p:txBody>
      </p:sp>
      <p:sp>
        <p:nvSpPr>
          <p:cNvPr id="12" name="TextBox 11"/>
          <p:cNvSpPr txBox="1"/>
          <p:nvPr/>
        </p:nvSpPr>
        <p:spPr>
          <a:xfrm>
            <a:off x="9836342" y="7075046"/>
            <a:ext cx="184666" cy="369332"/>
          </a:xfrm>
          <a:prstGeom prst="rect">
            <a:avLst/>
          </a:prstGeom>
          <a:noFill/>
        </p:spPr>
        <p:txBody>
          <a:bodyPr wrap="none" rtlCol="0">
            <a:spAutoFit/>
          </a:bodyPr>
          <a:lstStyle/>
          <a:p>
            <a:endParaRPr lang="en-US"/>
          </a:p>
        </p:txBody>
      </p:sp>
      <p:sp>
        <p:nvSpPr>
          <p:cNvPr id="14" name="TextBox 13"/>
          <p:cNvSpPr txBox="1"/>
          <p:nvPr/>
        </p:nvSpPr>
        <p:spPr>
          <a:xfrm>
            <a:off x="139537" y="12996"/>
            <a:ext cx="9462555" cy="461665"/>
          </a:xfrm>
          <a:prstGeom prst="rect">
            <a:avLst/>
          </a:prstGeom>
          <a:noFill/>
        </p:spPr>
        <p:txBody>
          <a:bodyPr wrap="square" rtlCol="0">
            <a:spAutoFit/>
          </a:bodyPr>
          <a:lstStyle/>
          <a:p>
            <a:pPr>
              <a:defRPr/>
            </a:pPr>
            <a:r>
              <a:rPr lang="en-US" sz="1200" b="1" dirty="0"/>
              <a:t>Henry VIII &amp; His Ministers Knowledge </a:t>
            </a:r>
            <a:r>
              <a:rPr lang="en-US" sz="1200" b="1" dirty="0" err="1"/>
              <a:t>Organiser</a:t>
            </a:r>
            <a:r>
              <a:rPr lang="en-US" sz="1200" b="1" dirty="0"/>
              <a:t> 5. </a:t>
            </a:r>
            <a:r>
              <a:rPr lang="en-US" sz="1200" b="1" u="sng" dirty="0"/>
              <a:t>Chapter 3 The Reformation &amp; its impact, 1529-40.  </a:t>
            </a:r>
          </a:p>
          <a:p>
            <a:pPr>
              <a:defRPr/>
            </a:pPr>
            <a:r>
              <a:rPr lang="en-US" sz="1200" b="1" dirty="0"/>
              <a:t>3.1 The Break with Rome. 3.2 Opposition to</a:t>
            </a:r>
            <a:r>
              <a:rPr lang="en-US" sz="1200" b="1"/>
              <a:t>, and </a:t>
            </a:r>
            <a:r>
              <a:rPr lang="en-US" sz="1200" b="1" dirty="0"/>
              <a:t>impact of the Reformation, 1534-40.  </a:t>
            </a:r>
          </a:p>
        </p:txBody>
      </p:sp>
    </p:spTree>
    <p:extLst>
      <p:ext uri="{BB962C8B-B14F-4D97-AF65-F5344CB8AC3E}">
        <p14:creationId xmlns:p14="http://schemas.microsoft.com/office/powerpoint/2010/main" val="500445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55585" y="452953"/>
          <a:ext cx="4818766" cy="80772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470084">
                <a:tc>
                  <a:txBody>
                    <a:bodyPr/>
                    <a:lstStyle/>
                    <a:p>
                      <a:pPr algn="ctr"/>
                      <a:r>
                        <a:rPr lang="en-US" sz="1100" b="1" dirty="0"/>
                        <a:t>1</a:t>
                      </a:r>
                    </a:p>
                  </a:txBody>
                  <a:tcPr/>
                </a:tc>
                <a:tc>
                  <a:txBody>
                    <a:bodyPr/>
                    <a:lstStyle/>
                    <a:p>
                      <a:r>
                        <a:rPr lang="en-US" sz="1100" dirty="0"/>
                        <a:t> </a:t>
                      </a:r>
                      <a:r>
                        <a:rPr lang="en-US" sz="900" dirty="0"/>
                        <a:t>Monasteries provided care for the sick</a:t>
                      </a:r>
                      <a:r>
                        <a:rPr lang="en-US" sz="900" baseline="0" dirty="0"/>
                        <a:t> and educational work. Between 1536-40 all of England's monasteries were closed down. Henry saw them as a source of wealth. Had an impact on many. Henry’s religious changes were unpopular in the North. Led to Pilgrimage of Grace. Uprising failed because pilgrims trusted and negotiated with Henry. Henry didn’t keep promises &amp; in 1537 executed the rebel leaders. </a:t>
                      </a:r>
                      <a:endParaRPr lang="en-US" sz="1100" b="1" dirty="0"/>
                    </a:p>
                  </a:txBody>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nvPr>
        </p:nvGraphicFramePr>
        <p:xfrm>
          <a:off x="17683" y="3231682"/>
          <a:ext cx="4823259" cy="3608924"/>
        </p:xfrm>
        <a:graphic>
          <a:graphicData uri="http://schemas.openxmlformats.org/drawingml/2006/table">
            <a:tbl>
              <a:tblPr firstRow="1" bandRow="1">
                <a:tableStyleId>{5940675A-B579-460E-94D1-54222C63F5DA}</a:tableStyleId>
              </a:tblPr>
              <a:tblGrid>
                <a:gridCol w="1113106">
                  <a:extLst>
                    <a:ext uri="{9D8B030D-6E8A-4147-A177-3AD203B41FA5}">
                      <a16:colId xmlns:a16="http://schemas.microsoft.com/office/drawing/2014/main" val="20000"/>
                    </a:ext>
                  </a:extLst>
                </a:gridCol>
                <a:gridCol w="3710153">
                  <a:extLst>
                    <a:ext uri="{9D8B030D-6E8A-4147-A177-3AD203B41FA5}">
                      <a16:colId xmlns:a16="http://schemas.microsoft.com/office/drawing/2014/main" val="20001"/>
                    </a:ext>
                  </a:extLst>
                </a:gridCol>
              </a:tblGrid>
              <a:tr h="964049">
                <a:tc>
                  <a:txBody>
                    <a:bodyPr/>
                    <a:lstStyle/>
                    <a:p>
                      <a:r>
                        <a:rPr lang="en-US" sz="1000" b="1" dirty="0"/>
                        <a:t>7.  Explain why Henry</a:t>
                      </a:r>
                      <a:r>
                        <a:rPr lang="en-US" sz="1000" b="1" baseline="0" dirty="0"/>
                        <a:t> dissolved the monasteries.</a:t>
                      </a:r>
                      <a:endParaRPr lang="en-US" sz="1000" b="1" dirty="0"/>
                    </a:p>
                  </a:txBody>
                  <a:tcPr/>
                </a:tc>
                <a:tc>
                  <a:txBody>
                    <a:bodyPr/>
                    <a:lstStyle/>
                    <a:p>
                      <a:pPr marL="171450" indent="-171450">
                        <a:buFont typeface="Arial" panose="020B0604020202020204" pitchFamily="34" charset="0"/>
                        <a:buChar char="•"/>
                      </a:pPr>
                      <a:r>
                        <a:rPr lang="en-US" sz="1000" baseline="0" dirty="0"/>
                        <a:t>Valor Ecclesiasticus – Survey into church wealth.</a:t>
                      </a:r>
                    </a:p>
                    <a:p>
                      <a:pPr marL="171450" indent="-171450">
                        <a:buFont typeface="Arial" panose="020B0604020202020204" pitchFamily="34" charset="0"/>
                        <a:buChar char="•"/>
                      </a:pPr>
                      <a:r>
                        <a:rPr lang="en-US" sz="1000" baseline="0" dirty="0"/>
                        <a:t>Money to finance wars. Protect England. Lower taxation. </a:t>
                      </a:r>
                    </a:p>
                    <a:p>
                      <a:pPr marL="171450" indent="-171450">
                        <a:buFont typeface="Arial" panose="020B0604020202020204" pitchFamily="34" charset="0"/>
                        <a:buChar char="•"/>
                      </a:pPr>
                      <a:r>
                        <a:rPr lang="en-US" sz="1000" baseline="0" dirty="0"/>
                        <a:t>Use land to gift to gentry to increase support for Henry.</a:t>
                      </a:r>
                    </a:p>
                    <a:p>
                      <a:pPr marL="171450" indent="-171450">
                        <a:buFont typeface="Arial" panose="020B0604020202020204" pitchFamily="34" charset="0"/>
                        <a:buChar char="•"/>
                      </a:pPr>
                      <a:r>
                        <a:rPr lang="en-US" sz="1000" baseline="0" dirty="0"/>
                        <a:t>Cromwell’s commissions – 1535 –Moral state of monasteries.</a:t>
                      </a:r>
                    </a:p>
                  </a:txBody>
                  <a:tcPr/>
                </a:tc>
                <a:extLst>
                  <a:ext uri="{0D108BD9-81ED-4DB2-BD59-A6C34878D82A}">
                    <a16:rowId xmlns:a16="http://schemas.microsoft.com/office/drawing/2014/main" val="10000"/>
                  </a:ext>
                </a:extLst>
              </a:tr>
              <a:tr h="1282143">
                <a:tc>
                  <a:txBody>
                    <a:bodyPr/>
                    <a:lstStyle/>
                    <a:p>
                      <a:r>
                        <a:rPr lang="en-US" sz="1000" b="1" dirty="0"/>
                        <a:t>8.</a:t>
                      </a:r>
                      <a:r>
                        <a:rPr lang="en-US" sz="1000" b="1" baseline="0" dirty="0"/>
                        <a:t> </a:t>
                      </a:r>
                      <a:r>
                        <a:rPr lang="en-US" sz="1000" b="1" dirty="0"/>
                        <a:t> Overall, do you think there were more</a:t>
                      </a:r>
                      <a:r>
                        <a:rPr lang="en-US" sz="1000" b="1" baseline="0" dirty="0"/>
                        <a:t> winners than losers as a result of the dissolution of the monasteries?</a:t>
                      </a:r>
                      <a:endParaRPr lang="en-US" sz="1000" b="1" dirty="0"/>
                    </a:p>
                  </a:txBody>
                  <a:tcPr/>
                </a:tc>
                <a:tc>
                  <a:txBody>
                    <a:bodyPr/>
                    <a:lstStyle/>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Winners</a:t>
                      </a:r>
                      <a:r>
                        <a:rPr lang="en-US" sz="1000" baseline="0" dirty="0"/>
                        <a:t> = Henry VIII – became richer. Religious reformers / Protestants. Those able to buy monastic land / estates.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aseline="0" dirty="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Losers = Those who relied on monasteries,  e.g. poor &amp; sick. Poverty rose. Nuns. Monks. Lost accommodation, food, companionship. </a:t>
                      </a:r>
                      <a:endParaRPr lang="en-US" sz="1000" dirty="0"/>
                    </a:p>
                  </a:txBody>
                  <a:tcPr/>
                </a:tc>
                <a:extLst>
                  <a:ext uri="{0D108BD9-81ED-4DB2-BD59-A6C34878D82A}">
                    <a16:rowId xmlns:a16="http://schemas.microsoft.com/office/drawing/2014/main" val="10001"/>
                  </a:ext>
                </a:extLst>
              </a:tr>
              <a:tr h="1334235">
                <a:tc>
                  <a:txBody>
                    <a:bodyPr/>
                    <a:lstStyle/>
                    <a:p>
                      <a:r>
                        <a:rPr lang="en-US" sz="1000" b="1" dirty="0"/>
                        <a:t>9.  ‘The Pilgrimage of Grace was badly led.’ How far do you agree? Explain your answer.</a:t>
                      </a:r>
                    </a:p>
                  </a:txBody>
                  <a:tcPr/>
                </a:tc>
                <a:tc>
                  <a:txBody>
                    <a:bodyPr/>
                    <a:lstStyle/>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Robert Aske – inspirational leader. Well armed rebels. </a:t>
                      </a:r>
                      <a:r>
                        <a:rPr lang="en-US" sz="1000" dirty="0" err="1"/>
                        <a:t>Pontefract</a:t>
                      </a:r>
                      <a:r>
                        <a:rPr lang="en-US" sz="1000" dirty="0"/>
                        <a:t> Articles.</a:t>
                      </a:r>
                      <a:r>
                        <a:rPr lang="en-US" sz="1000" baseline="0" dirty="0"/>
                        <a:t> BUT decided to trust Henry. Misplaced faith. Hanged.</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aseline="0" dirty="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The agreement at </a:t>
                      </a:r>
                      <a:r>
                        <a:rPr lang="en-US" sz="1000" baseline="0" dirty="0" err="1"/>
                        <a:t>Doncaster</a:t>
                      </a:r>
                      <a:r>
                        <a:rPr lang="en-US" sz="1000" baseline="0" dirty="0"/>
                        <a:t> – Negotiated. Accepted king’s offer. Henry didn’t keep to the agreement. </a:t>
                      </a:r>
                      <a:endParaRPr lang="en-US" sz="1000" dirty="0"/>
                    </a:p>
                  </a:txBody>
                  <a:tcPr/>
                </a:tc>
                <a:extLst>
                  <a:ext uri="{0D108BD9-81ED-4DB2-BD59-A6C34878D82A}">
                    <a16:rowId xmlns:a16="http://schemas.microsoft.com/office/drawing/2014/main" val="10002"/>
                  </a:ext>
                </a:extLst>
              </a:tr>
            </a:tbl>
          </a:graphicData>
        </a:graphic>
      </p:graphicFrame>
      <p:sp>
        <p:nvSpPr>
          <p:cNvPr id="10" name="TextBox 9"/>
          <p:cNvSpPr txBox="1"/>
          <p:nvPr/>
        </p:nvSpPr>
        <p:spPr>
          <a:xfrm>
            <a:off x="26669" y="2880098"/>
            <a:ext cx="4847682" cy="307777"/>
          </a:xfrm>
          <a:prstGeom prst="rect">
            <a:avLst/>
          </a:prstGeom>
          <a:noFill/>
        </p:spPr>
        <p:txBody>
          <a:bodyPr wrap="square" rtlCol="0">
            <a:spAutoFit/>
          </a:bodyPr>
          <a:lstStyle/>
          <a:p>
            <a:pPr algn="ctr"/>
            <a:r>
              <a:rPr lang="en-US" sz="1400" b="1" u="sng" dirty="0"/>
              <a:t>Key Questions </a:t>
            </a:r>
          </a:p>
        </p:txBody>
      </p:sp>
      <p:graphicFrame>
        <p:nvGraphicFramePr>
          <p:cNvPr id="11" name="Table 10"/>
          <p:cNvGraphicFramePr>
            <a:graphicFrameLocks noGrp="1"/>
          </p:cNvGraphicFramePr>
          <p:nvPr>
            <p:extLst/>
          </p:nvPr>
        </p:nvGraphicFramePr>
        <p:xfrm>
          <a:off x="4958303" y="491335"/>
          <a:ext cx="4913883" cy="6320773"/>
        </p:xfrm>
        <a:graphic>
          <a:graphicData uri="http://schemas.openxmlformats.org/drawingml/2006/table">
            <a:tbl>
              <a:tblPr firstRow="1" bandRow="1">
                <a:tableStyleId>{5940675A-B579-460E-94D1-54222C63F5DA}</a:tableStyleId>
              </a:tblPr>
              <a:tblGrid>
                <a:gridCol w="411533">
                  <a:extLst>
                    <a:ext uri="{9D8B030D-6E8A-4147-A177-3AD203B41FA5}">
                      <a16:colId xmlns:a16="http://schemas.microsoft.com/office/drawing/2014/main" val="20000"/>
                    </a:ext>
                  </a:extLst>
                </a:gridCol>
                <a:gridCol w="1331215">
                  <a:extLst>
                    <a:ext uri="{9D8B030D-6E8A-4147-A177-3AD203B41FA5}">
                      <a16:colId xmlns:a16="http://schemas.microsoft.com/office/drawing/2014/main" val="20001"/>
                    </a:ext>
                  </a:extLst>
                </a:gridCol>
                <a:gridCol w="3171135">
                  <a:extLst>
                    <a:ext uri="{9D8B030D-6E8A-4147-A177-3AD203B41FA5}">
                      <a16:colId xmlns:a16="http://schemas.microsoft.com/office/drawing/2014/main" val="20002"/>
                    </a:ext>
                  </a:extLst>
                </a:gridCol>
              </a:tblGrid>
              <a:tr h="247775">
                <a:tc>
                  <a:txBody>
                    <a:bodyPr/>
                    <a:lstStyle/>
                    <a:p>
                      <a:r>
                        <a:rPr lang="en-US" sz="1100" b="1" dirty="0"/>
                        <a:t>10.</a:t>
                      </a:r>
                    </a:p>
                  </a:txBody>
                  <a:tcPr/>
                </a:tc>
                <a:tc>
                  <a:txBody>
                    <a:bodyPr/>
                    <a:lstStyle/>
                    <a:p>
                      <a:r>
                        <a:rPr lang="en-US" sz="1100" b="1" dirty="0"/>
                        <a:t>Dissolution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Get rid of.</a:t>
                      </a:r>
                    </a:p>
                  </a:txBody>
                  <a:tcPr/>
                </a:tc>
                <a:extLst>
                  <a:ext uri="{0D108BD9-81ED-4DB2-BD59-A6C34878D82A}">
                    <a16:rowId xmlns:a16="http://schemas.microsoft.com/office/drawing/2014/main" val="10001"/>
                  </a:ext>
                </a:extLst>
              </a:tr>
              <a:tr h="247775">
                <a:tc>
                  <a:txBody>
                    <a:bodyPr/>
                    <a:lstStyle/>
                    <a:p>
                      <a:r>
                        <a:rPr lang="en-US" sz="1100" b="1" dirty="0"/>
                        <a:t>11.</a:t>
                      </a:r>
                    </a:p>
                  </a:txBody>
                  <a:tcPr/>
                </a:tc>
                <a:tc>
                  <a:txBody>
                    <a:bodyPr/>
                    <a:lstStyle/>
                    <a:p>
                      <a:r>
                        <a:rPr lang="en-US" sz="1100" b="1" dirty="0"/>
                        <a:t>Monasteries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Religious houses.</a:t>
                      </a:r>
                    </a:p>
                  </a:txBody>
                  <a:tcPr/>
                </a:tc>
                <a:extLst>
                  <a:ext uri="{0D108BD9-81ED-4DB2-BD59-A6C34878D82A}">
                    <a16:rowId xmlns:a16="http://schemas.microsoft.com/office/drawing/2014/main" val="10002"/>
                  </a:ext>
                </a:extLst>
              </a:tr>
              <a:tr h="247775">
                <a:tc>
                  <a:txBody>
                    <a:bodyPr/>
                    <a:lstStyle/>
                    <a:p>
                      <a:r>
                        <a:rPr lang="en-US" sz="1100" b="1" dirty="0"/>
                        <a:t>12.</a:t>
                      </a:r>
                    </a:p>
                  </a:txBody>
                  <a:tcPr/>
                </a:tc>
                <a:tc>
                  <a:txBody>
                    <a:bodyPr/>
                    <a:lstStyle/>
                    <a:p>
                      <a:r>
                        <a:rPr lang="en-US" sz="1100" b="1" dirty="0"/>
                        <a:t>Valor Ecclesiasticus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Survey into church wealth.</a:t>
                      </a:r>
                    </a:p>
                  </a:txBody>
                  <a:tcPr/>
                </a:tc>
                <a:extLst>
                  <a:ext uri="{0D108BD9-81ED-4DB2-BD59-A6C34878D82A}">
                    <a16:rowId xmlns:a16="http://schemas.microsoft.com/office/drawing/2014/main" val="10003"/>
                  </a:ext>
                </a:extLst>
              </a:tr>
              <a:tr h="247775">
                <a:tc>
                  <a:txBody>
                    <a:bodyPr/>
                    <a:lstStyle/>
                    <a:p>
                      <a:r>
                        <a:rPr lang="en-US" sz="1100" b="1" dirty="0"/>
                        <a:t>13.</a:t>
                      </a:r>
                    </a:p>
                  </a:txBody>
                  <a:tcPr/>
                </a:tc>
                <a:tc>
                  <a:txBody>
                    <a:bodyPr/>
                    <a:lstStyle/>
                    <a:p>
                      <a:r>
                        <a:rPr lang="en-US" sz="1100" b="1" dirty="0"/>
                        <a:t>Pilgrimage of Grace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Uprising against closure of monasteries.</a:t>
                      </a:r>
                    </a:p>
                  </a:txBody>
                  <a:tcPr/>
                </a:tc>
                <a:extLst>
                  <a:ext uri="{0D108BD9-81ED-4DB2-BD59-A6C34878D82A}">
                    <a16:rowId xmlns:a16="http://schemas.microsoft.com/office/drawing/2014/main" val="10004"/>
                  </a:ext>
                </a:extLst>
              </a:tr>
              <a:tr h="247775">
                <a:tc>
                  <a:txBody>
                    <a:bodyPr/>
                    <a:lstStyle/>
                    <a:p>
                      <a:r>
                        <a:rPr lang="en-US" sz="1100" b="1" dirty="0"/>
                        <a:t>14.</a:t>
                      </a:r>
                    </a:p>
                  </a:txBody>
                  <a:tcPr/>
                </a:tc>
                <a:tc>
                  <a:txBody>
                    <a:bodyPr/>
                    <a:lstStyle/>
                    <a:p>
                      <a:r>
                        <a:rPr lang="en-US" sz="1100" b="1" dirty="0"/>
                        <a:t>Religious</a:t>
                      </a:r>
                      <a:r>
                        <a:rPr lang="en-US" sz="1100" b="1" baseline="0" dirty="0"/>
                        <a:t> contemplation</a:t>
                      </a:r>
                      <a:endParaRPr lang="en-US" sz="11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Spent</a:t>
                      </a:r>
                      <a:r>
                        <a:rPr lang="en-US" sz="1100" baseline="0" dirty="0"/>
                        <a:t> time thinking about ways to serve God.</a:t>
                      </a:r>
                      <a:endParaRPr lang="en-US" sz="1100" dirty="0"/>
                    </a:p>
                  </a:txBody>
                  <a:tcPr/>
                </a:tc>
                <a:extLst>
                  <a:ext uri="{0D108BD9-81ED-4DB2-BD59-A6C34878D82A}">
                    <a16:rowId xmlns:a16="http://schemas.microsoft.com/office/drawing/2014/main" val="10005"/>
                  </a:ext>
                </a:extLst>
              </a:tr>
              <a:tr h="247775">
                <a:tc>
                  <a:txBody>
                    <a:bodyPr/>
                    <a:lstStyle/>
                    <a:p>
                      <a:r>
                        <a:rPr lang="en-US" sz="1100" b="1" dirty="0"/>
                        <a:t>15.</a:t>
                      </a:r>
                    </a:p>
                  </a:txBody>
                  <a:tcPr/>
                </a:tc>
                <a:tc>
                  <a:txBody>
                    <a:bodyPr/>
                    <a:lstStyle/>
                    <a:p>
                      <a:r>
                        <a:rPr lang="en-US" sz="1100" b="1" dirty="0"/>
                        <a:t>Monk </a:t>
                      </a:r>
                    </a:p>
                  </a:txBody>
                  <a:tcPr/>
                </a:tc>
                <a:tc>
                  <a:txBody>
                    <a:bodyPr/>
                    <a:lstStyle/>
                    <a:p>
                      <a:r>
                        <a:rPr lang="en-US" sz="1100" dirty="0"/>
                        <a:t>Religious person</a:t>
                      </a:r>
                    </a:p>
                  </a:txBody>
                  <a:tcPr/>
                </a:tc>
                <a:extLst>
                  <a:ext uri="{0D108BD9-81ED-4DB2-BD59-A6C34878D82A}">
                    <a16:rowId xmlns:a16="http://schemas.microsoft.com/office/drawing/2014/main" val="10006"/>
                  </a:ext>
                </a:extLst>
              </a:tr>
              <a:tr h="247775">
                <a:tc>
                  <a:txBody>
                    <a:bodyPr/>
                    <a:lstStyle/>
                    <a:p>
                      <a:r>
                        <a:rPr lang="en-US" sz="1100" b="1" dirty="0"/>
                        <a:t>16.</a:t>
                      </a:r>
                    </a:p>
                  </a:txBody>
                  <a:tcPr/>
                </a:tc>
                <a:tc>
                  <a:txBody>
                    <a:bodyPr/>
                    <a:lstStyle/>
                    <a:p>
                      <a:r>
                        <a:rPr lang="en-US" sz="1100" b="1" dirty="0"/>
                        <a:t>Nun</a:t>
                      </a:r>
                    </a:p>
                  </a:txBody>
                  <a:tcPr/>
                </a:tc>
                <a:tc>
                  <a:txBody>
                    <a:bodyPr/>
                    <a:lstStyle/>
                    <a:p>
                      <a:r>
                        <a:rPr lang="en-US" sz="1100" dirty="0"/>
                        <a:t> Religious person. </a:t>
                      </a:r>
                    </a:p>
                  </a:txBody>
                  <a:tcPr/>
                </a:tc>
                <a:extLst>
                  <a:ext uri="{0D108BD9-81ED-4DB2-BD59-A6C34878D82A}">
                    <a16:rowId xmlns:a16="http://schemas.microsoft.com/office/drawing/2014/main" val="10007"/>
                  </a:ext>
                </a:extLst>
              </a:tr>
              <a:tr h="247775">
                <a:tc>
                  <a:txBody>
                    <a:bodyPr/>
                    <a:lstStyle/>
                    <a:p>
                      <a:r>
                        <a:rPr lang="en-US" sz="1100" b="1" dirty="0"/>
                        <a:t>17.</a:t>
                      </a:r>
                    </a:p>
                  </a:txBody>
                  <a:tcPr/>
                </a:tc>
                <a:tc>
                  <a:txBody>
                    <a:bodyPr/>
                    <a:lstStyle/>
                    <a:p>
                      <a:r>
                        <a:rPr lang="en-US" sz="1100" b="1" dirty="0"/>
                        <a:t>Abbeys</a:t>
                      </a:r>
                    </a:p>
                  </a:txBody>
                  <a:tcPr/>
                </a:tc>
                <a:tc>
                  <a:txBody>
                    <a:bodyPr/>
                    <a:lstStyle/>
                    <a:p>
                      <a:r>
                        <a:rPr lang="en-US" sz="1100" dirty="0"/>
                        <a:t> Larger rural institutions.</a:t>
                      </a:r>
                    </a:p>
                  </a:txBody>
                  <a:tcPr/>
                </a:tc>
                <a:extLst>
                  <a:ext uri="{0D108BD9-81ED-4DB2-BD59-A6C34878D82A}">
                    <a16:rowId xmlns:a16="http://schemas.microsoft.com/office/drawing/2014/main" val="10008"/>
                  </a:ext>
                </a:extLst>
              </a:tr>
              <a:tr h="408100">
                <a:tc>
                  <a:txBody>
                    <a:bodyPr/>
                    <a:lstStyle/>
                    <a:p>
                      <a:r>
                        <a:rPr lang="en-US" sz="1100" b="1" dirty="0"/>
                        <a:t>18.</a:t>
                      </a:r>
                    </a:p>
                  </a:txBody>
                  <a:tcPr/>
                </a:tc>
                <a:tc>
                  <a:txBody>
                    <a:bodyPr/>
                    <a:lstStyle/>
                    <a:p>
                      <a:r>
                        <a:rPr lang="en-US" sz="1100" b="1" dirty="0"/>
                        <a:t>Priories / nunneries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Medium sized houses.</a:t>
                      </a:r>
                    </a:p>
                  </a:txBody>
                  <a:tcPr/>
                </a:tc>
                <a:extLst>
                  <a:ext uri="{0D108BD9-81ED-4DB2-BD59-A6C34878D82A}">
                    <a16:rowId xmlns:a16="http://schemas.microsoft.com/office/drawing/2014/main" val="10009"/>
                  </a:ext>
                </a:extLst>
              </a:tr>
              <a:tr h="247775">
                <a:tc>
                  <a:txBody>
                    <a:bodyPr/>
                    <a:lstStyle/>
                    <a:p>
                      <a:r>
                        <a:rPr lang="en-US" sz="1100" b="1" dirty="0"/>
                        <a:t>19</a:t>
                      </a:r>
                    </a:p>
                  </a:txBody>
                  <a:tcPr/>
                </a:tc>
                <a:tc>
                  <a:txBody>
                    <a:bodyPr/>
                    <a:lstStyle/>
                    <a:p>
                      <a:r>
                        <a:rPr lang="en-US" sz="1100" b="1" dirty="0"/>
                        <a:t>Friaries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Smaller houses.</a:t>
                      </a:r>
                    </a:p>
                  </a:txBody>
                  <a:tcPr/>
                </a:tc>
                <a:extLst>
                  <a:ext uri="{0D108BD9-81ED-4DB2-BD59-A6C34878D82A}">
                    <a16:rowId xmlns:a16="http://schemas.microsoft.com/office/drawing/2014/main" val="10010"/>
                  </a:ext>
                </a:extLst>
              </a:tr>
              <a:tr h="247775">
                <a:tc>
                  <a:txBody>
                    <a:bodyPr/>
                    <a:lstStyle/>
                    <a:p>
                      <a:r>
                        <a:rPr lang="en-US" sz="1100" b="1" dirty="0"/>
                        <a:t>20.</a:t>
                      </a:r>
                    </a:p>
                  </a:txBody>
                  <a:tcPr/>
                </a:tc>
                <a:tc>
                  <a:txBody>
                    <a:bodyPr/>
                    <a:lstStyle/>
                    <a:p>
                      <a:r>
                        <a:rPr lang="en-US" sz="1100" b="1" dirty="0"/>
                        <a:t>Visitations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Official inspections.</a:t>
                      </a:r>
                    </a:p>
                  </a:txBody>
                  <a:tcPr/>
                </a:tc>
                <a:extLst>
                  <a:ext uri="{0D108BD9-81ED-4DB2-BD59-A6C34878D82A}">
                    <a16:rowId xmlns:a16="http://schemas.microsoft.com/office/drawing/2014/main" val="10011"/>
                  </a:ext>
                </a:extLst>
              </a:tr>
              <a:tr h="247775">
                <a:tc>
                  <a:txBody>
                    <a:bodyPr/>
                    <a:lstStyle/>
                    <a:p>
                      <a:r>
                        <a:rPr lang="en-US" sz="1100" b="1" dirty="0"/>
                        <a:t>21.</a:t>
                      </a:r>
                    </a:p>
                  </a:txBody>
                  <a:tcPr/>
                </a:tc>
                <a:tc>
                  <a:txBody>
                    <a:bodyPr/>
                    <a:lstStyle/>
                    <a:p>
                      <a:r>
                        <a:rPr lang="en-US" sz="1100" b="1" dirty="0"/>
                        <a:t>Compendium </a:t>
                      </a:r>
                      <a:r>
                        <a:rPr lang="en-US" sz="1100" b="1" dirty="0" err="1"/>
                        <a:t>compertorum</a:t>
                      </a:r>
                      <a:endParaRPr lang="en-US" sz="11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Findings / report.</a:t>
                      </a:r>
                    </a:p>
                  </a:txBody>
                  <a:tcPr/>
                </a:tc>
                <a:extLst>
                  <a:ext uri="{0D108BD9-81ED-4DB2-BD59-A6C34878D82A}">
                    <a16:rowId xmlns:a16="http://schemas.microsoft.com/office/drawing/2014/main" val="10012"/>
                  </a:ext>
                </a:extLst>
              </a:tr>
              <a:tr h="319593">
                <a:tc>
                  <a:txBody>
                    <a:bodyPr/>
                    <a:lstStyle/>
                    <a:p>
                      <a:r>
                        <a:rPr lang="en-US" sz="1100" b="1" dirty="0"/>
                        <a:t>22.</a:t>
                      </a:r>
                    </a:p>
                  </a:txBody>
                  <a:tcPr/>
                </a:tc>
                <a:tc>
                  <a:txBody>
                    <a:bodyPr/>
                    <a:lstStyle/>
                    <a:p>
                      <a:r>
                        <a:rPr lang="en-US" sz="1100" b="1" dirty="0"/>
                        <a:t>Cultural vandalism</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Destruction of monastic buildings.</a:t>
                      </a:r>
                    </a:p>
                  </a:txBody>
                  <a:tcPr/>
                </a:tc>
                <a:extLst>
                  <a:ext uri="{0D108BD9-81ED-4DB2-BD59-A6C34878D82A}">
                    <a16:rowId xmlns:a16="http://schemas.microsoft.com/office/drawing/2014/main" val="10013"/>
                  </a:ext>
                </a:extLst>
              </a:tr>
              <a:tr h="247775">
                <a:tc>
                  <a:txBody>
                    <a:bodyPr/>
                    <a:lstStyle/>
                    <a:p>
                      <a:r>
                        <a:rPr lang="en-US" sz="1100" b="1" dirty="0"/>
                        <a:t>23.</a:t>
                      </a:r>
                    </a:p>
                  </a:txBody>
                  <a:tcPr/>
                </a:tc>
                <a:tc>
                  <a:txBody>
                    <a:bodyPr/>
                    <a:lstStyle/>
                    <a:p>
                      <a:r>
                        <a:rPr lang="en-US" sz="1100" b="1" dirty="0"/>
                        <a:t>Robert Aske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Leader of Pilgrimage</a:t>
                      </a:r>
                      <a:r>
                        <a:rPr lang="en-US" sz="1100" baseline="0" dirty="0"/>
                        <a:t> of Grace rebellion.</a:t>
                      </a:r>
                      <a:endParaRPr lang="en-US" sz="1100" dirty="0"/>
                    </a:p>
                  </a:txBody>
                  <a:tcPr/>
                </a:tc>
                <a:extLst>
                  <a:ext uri="{0D108BD9-81ED-4DB2-BD59-A6C34878D82A}">
                    <a16:rowId xmlns:a16="http://schemas.microsoft.com/office/drawing/2014/main" val="10014"/>
                  </a:ext>
                </a:extLst>
              </a:tr>
              <a:tr h="247775">
                <a:tc>
                  <a:txBody>
                    <a:bodyPr/>
                    <a:lstStyle/>
                    <a:p>
                      <a:r>
                        <a:rPr lang="en-US" sz="1100" b="1" dirty="0"/>
                        <a:t>24.</a:t>
                      </a:r>
                    </a:p>
                  </a:txBody>
                  <a:tcPr/>
                </a:tc>
                <a:tc>
                  <a:txBody>
                    <a:bodyPr/>
                    <a:lstStyle/>
                    <a:p>
                      <a:r>
                        <a:rPr lang="en-US" sz="1100" b="1" dirty="0"/>
                        <a:t>1534 Subsidy tax</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Tax. Led to Pilgrimage</a:t>
                      </a:r>
                      <a:r>
                        <a:rPr lang="en-US" sz="1100" baseline="0" dirty="0"/>
                        <a:t> </a:t>
                      </a:r>
                      <a:r>
                        <a:rPr lang="en-US" sz="1100" baseline="0"/>
                        <a:t>of Grace.</a:t>
                      </a:r>
                      <a:endParaRPr lang="en-US" sz="1100" dirty="0"/>
                    </a:p>
                  </a:txBody>
                  <a:tcPr/>
                </a:tc>
                <a:extLst>
                  <a:ext uri="{0D108BD9-81ED-4DB2-BD59-A6C34878D82A}">
                    <a16:rowId xmlns:a16="http://schemas.microsoft.com/office/drawing/2014/main" val="10015"/>
                  </a:ext>
                </a:extLst>
              </a:tr>
              <a:tr h="247775">
                <a:tc>
                  <a:txBody>
                    <a:bodyPr/>
                    <a:lstStyle/>
                    <a:p>
                      <a:r>
                        <a:rPr lang="en-US" sz="1100" b="1" dirty="0"/>
                        <a:t>25.</a:t>
                      </a:r>
                    </a:p>
                  </a:txBody>
                  <a:tcPr/>
                </a:tc>
                <a:tc>
                  <a:txBody>
                    <a:bodyPr/>
                    <a:lstStyle/>
                    <a:p>
                      <a:r>
                        <a:rPr lang="en-US" sz="1100" b="1" dirty="0"/>
                        <a:t>1536 Statute</a:t>
                      </a:r>
                      <a:r>
                        <a:rPr lang="en-US" sz="1100" b="1" baseline="0" dirty="0"/>
                        <a:t> of Uses</a:t>
                      </a:r>
                      <a:endParaRPr lang="en-US" sz="11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Tax on</a:t>
                      </a:r>
                      <a:r>
                        <a:rPr lang="en-US" sz="1100" baseline="0" dirty="0"/>
                        <a:t> landed inheritances.</a:t>
                      </a:r>
                      <a:endParaRPr lang="en-US" sz="1100" dirty="0"/>
                    </a:p>
                  </a:txBody>
                  <a:tcPr/>
                </a:tc>
                <a:extLst>
                  <a:ext uri="{0D108BD9-81ED-4DB2-BD59-A6C34878D82A}">
                    <a16:rowId xmlns:a16="http://schemas.microsoft.com/office/drawing/2014/main" val="10016"/>
                  </a:ext>
                </a:extLst>
              </a:tr>
              <a:tr h="247775">
                <a:tc>
                  <a:txBody>
                    <a:bodyPr/>
                    <a:lstStyle/>
                    <a:p>
                      <a:r>
                        <a:rPr lang="en-US" sz="1100" b="1" dirty="0"/>
                        <a:t>26.</a:t>
                      </a:r>
                    </a:p>
                  </a:txBody>
                  <a:tcPr/>
                </a:tc>
                <a:tc>
                  <a:txBody>
                    <a:bodyPr/>
                    <a:lstStyle/>
                    <a:p>
                      <a:r>
                        <a:rPr lang="en-US" sz="1100" b="1" dirty="0" err="1"/>
                        <a:t>Pontefract</a:t>
                      </a:r>
                      <a:r>
                        <a:rPr lang="en-US" sz="1100" b="1" dirty="0"/>
                        <a:t> Articles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List of 24 demands.</a:t>
                      </a:r>
                    </a:p>
                  </a:txBody>
                  <a:tcPr/>
                </a:tc>
                <a:extLst>
                  <a:ext uri="{0D108BD9-81ED-4DB2-BD59-A6C34878D82A}">
                    <a16:rowId xmlns:a16="http://schemas.microsoft.com/office/drawing/2014/main" val="10017"/>
                  </a:ext>
                </a:extLst>
              </a:tr>
              <a:tr h="247775">
                <a:tc>
                  <a:txBody>
                    <a:bodyPr/>
                    <a:lstStyle/>
                    <a:p>
                      <a:r>
                        <a:rPr lang="en-US" sz="1100" b="1" dirty="0"/>
                        <a:t>27.</a:t>
                      </a:r>
                    </a:p>
                  </a:txBody>
                  <a:tcPr/>
                </a:tc>
                <a:tc>
                  <a:txBody>
                    <a:bodyPr/>
                    <a:lstStyle/>
                    <a:p>
                      <a:r>
                        <a:rPr lang="en-US" sz="1100" b="1" dirty="0"/>
                        <a:t>Nicholas</a:t>
                      </a:r>
                      <a:r>
                        <a:rPr lang="en-US" sz="1100" b="1" baseline="0" dirty="0"/>
                        <a:t> Melton</a:t>
                      </a:r>
                      <a:endParaRPr lang="en-US" sz="11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Lincolnshire ‘Captain Cobbler.’ Rebel leader.</a:t>
                      </a:r>
                    </a:p>
                  </a:txBody>
                  <a:tcPr/>
                </a:tc>
                <a:extLst>
                  <a:ext uri="{0D108BD9-81ED-4DB2-BD59-A6C34878D82A}">
                    <a16:rowId xmlns:a16="http://schemas.microsoft.com/office/drawing/2014/main" val="10018"/>
                  </a:ext>
                </a:extLst>
              </a:tr>
              <a:tr h="247775">
                <a:tc>
                  <a:txBody>
                    <a:bodyPr/>
                    <a:lstStyle/>
                    <a:p>
                      <a:r>
                        <a:rPr lang="en-US" sz="1100" b="1" dirty="0"/>
                        <a:t>28.</a:t>
                      </a:r>
                    </a:p>
                  </a:txBody>
                  <a:tcPr/>
                </a:tc>
                <a:tc>
                  <a:txBody>
                    <a:bodyPr/>
                    <a:lstStyle/>
                    <a:p>
                      <a:r>
                        <a:rPr lang="en-US" sz="1100" b="1" dirty="0"/>
                        <a:t>Thomas Howard, Duke of Norfolk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In command of army. Negotiated with rebels.</a:t>
                      </a:r>
                    </a:p>
                  </a:txBody>
                  <a:tcPr/>
                </a:tc>
                <a:extLst>
                  <a:ext uri="{0D108BD9-81ED-4DB2-BD59-A6C34878D82A}">
                    <a16:rowId xmlns:a16="http://schemas.microsoft.com/office/drawing/2014/main" val="10019"/>
                  </a:ext>
                </a:extLst>
              </a:tr>
              <a:tr h="205694">
                <a:tc>
                  <a:txBody>
                    <a:bodyPr/>
                    <a:lstStyle/>
                    <a:p>
                      <a:r>
                        <a:rPr lang="en-US" sz="1100" b="1" dirty="0"/>
                        <a:t>29.</a:t>
                      </a:r>
                    </a:p>
                  </a:txBody>
                  <a:tcPr/>
                </a:tc>
                <a:tc>
                  <a:txBody>
                    <a:bodyPr/>
                    <a:lstStyle/>
                    <a:p>
                      <a:r>
                        <a:rPr lang="en-US" sz="1100" b="1" dirty="0"/>
                        <a:t>Rebel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Goes against something.</a:t>
                      </a:r>
                    </a:p>
                  </a:txBody>
                  <a:tcPr/>
                </a:tc>
                <a:extLst>
                  <a:ext uri="{0D108BD9-81ED-4DB2-BD59-A6C34878D82A}">
                    <a16:rowId xmlns:a16="http://schemas.microsoft.com/office/drawing/2014/main" val="10020"/>
                  </a:ext>
                </a:extLst>
              </a:tr>
              <a:tr h="247775">
                <a:tc>
                  <a:txBody>
                    <a:bodyPr/>
                    <a:lstStyle/>
                    <a:p>
                      <a:r>
                        <a:rPr lang="en-US" sz="1100" b="1" dirty="0"/>
                        <a:t>30.</a:t>
                      </a:r>
                    </a:p>
                  </a:txBody>
                  <a:tcPr/>
                </a:tc>
                <a:tc>
                  <a:txBody>
                    <a:bodyPr/>
                    <a:lstStyle/>
                    <a:p>
                      <a:r>
                        <a:rPr lang="en-US" sz="1100" b="1" dirty="0"/>
                        <a:t>Uprising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Rebellion / attempt to take control. </a:t>
                      </a:r>
                    </a:p>
                  </a:txBody>
                  <a:tcPr/>
                </a:tc>
                <a:extLst>
                  <a:ext uri="{0D108BD9-81ED-4DB2-BD59-A6C34878D82A}">
                    <a16:rowId xmlns:a16="http://schemas.microsoft.com/office/drawing/2014/main" val="10021"/>
                  </a:ext>
                </a:extLst>
              </a:tr>
            </a:tbl>
          </a:graphicData>
        </a:graphic>
      </p:graphicFrame>
      <p:sp>
        <p:nvSpPr>
          <p:cNvPr id="13" name="TextBox 12"/>
          <p:cNvSpPr txBox="1"/>
          <p:nvPr/>
        </p:nvSpPr>
        <p:spPr>
          <a:xfrm>
            <a:off x="5024504" y="229711"/>
            <a:ext cx="4847682" cy="307777"/>
          </a:xfrm>
          <a:prstGeom prst="rect">
            <a:avLst/>
          </a:prstGeom>
          <a:noFill/>
        </p:spPr>
        <p:txBody>
          <a:bodyPr wrap="square" rtlCol="0">
            <a:spAutoFit/>
          </a:bodyPr>
          <a:lstStyle/>
          <a:p>
            <a:pPr algn="ctr"/>
            <a:r>
              <a:rPr lang="en-US" sz="1400" b="1" u="sng" dirty="0"/>
              <a:t>Key Words</a:t>
            </a:r>
          </a:p>
        </p:txBody>
      </p:sp>
      <p:graphicFrame>
        <p:nvGraphicFramePr>
          <p:cNvPr id="25" name="Table 24"/>
          <p:cNvGraphicFramePr>
            <a:graphicFrameLocks noGrp="1"/>
          </p:cNvGraphicFramePr>
          <p:nvPr>
            <p:extLst/>
          </p:nvPr>
        </p:nvGraphicFramePr>
        <p:xfrm>
          <a:off x="139537" y="1453389"/>
          <a:ext cx="4818766" cy="1219200"/>
        </p:xfrm>
        <a:graphic>
          <a:graphicData uri="http://schemas.openxmlformats.org/drawingml/2006/table">
            <a:tbl>
              <a:tblPr firstRow="1" bandRow="1">
                <a:tableStyleId>{5940675A-B579-460E-94D1-54222C63F5DA}</a:tableStyleId>
              </a:tblPr>
              <a:tblGrid>
                <a:gridCol w="264736">
                  <a:extLst>
                    <a:ext uri="{9D8B030D-6E8A-4147-A177-3AD203B41FA5}">
                      <a16:colId xmlns:a16="http://schemas.microsoft.com/office/drawing/2014/main" val="20000"/>
                    </a:ext>
                  </a:extLst>
                </a:gridCol>
                <a:gridCol w="4554030">
                  <a:extLst>
                    <a:ext uri="{9D8B030D-6E8A-4147-A177-3AD203B41FA5}">
                      <a16:colId xmlns:a16="http://schemas.microsoft.com/office/drawing/2014/main" val="20001"/>
                    </a:ext>
                  </a:extLst>
                </a:gridCol>
              </a:tblGrid>
              <a:tr h="215365">
                <a:tc>
                  <a:txBody>
                    <a:bodyPr/>
                    <a:lstStyle/>
                    <a:p>
                      <a:pPr algn="ctr"/>
                      <a:r>
                        <a:rPr lang="en-US" sz="1000" b="1" dirty="0"/>
                        <a:t>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u="none" dirty="0"/>
                        <a:t>1535 – Valor Ecclesiasticus</a:t>
                      </a:r>
                    </a:p>
                  </a:txBody>
                  <a:tcPr/>
                </a:tc>
                <a:extLst>
                  <a:ext uri="{0D108BD9-81ED-4DB2-BD59-A6C34878D82A}">
                    <a16:rowId xmlns:a16="http://schemas.microsoft.com/office/drawing/2014/main" val="10000"/>
                  </a:ext>
                </a:extLst>
              </a:tr>
              <a:tr h="215365">
                <a:tc>
                  <a:txBody>
                    <a:bodyPr/>
                    <a:lstStyle/>
                    <a:p>
                      <a:pPr algn="ctr"/>
                      <a:r>
                        <a:rPr lang="en-US" sz="1000" b="1" u="none" dirty="0"/>
                        <a:t>3</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dirty="0"/>
                        <a:t>1536 March – 1</a:t>
                      </a:r>
                      <a:r>
                        <a:rPr lang="en-US" sz="1000" b="1" baseline="30000" dirty="0"/>
                        <a:t>st</a:t>
                      </a:r>
                      <a:r>
                        <a:rPr lang="en-US" sz="1000" b="1" dirty="0"/>
                        <a:t> Act of dissolution</a:t>
                      </a:r>
                      <a:r>
                        <a:rPr lang="en-US" sz="1000" b="1" baseline="0" dirty="0"/>
                        <a:t> of monasteries </a:t>
                      </a:r>
                      <a:endParaRPr lang="en-US" sz="1000" b="1" dirty="0"/>
                    </a:p>
                  </a:txBody>
                  <a:tcPr/>
                </a:tc>
                <a:extLst>
                  <a:ext uri="{0D108BD9-81ED-4DB2-BD59-A6C34878D82A}">
                    <a16:rowId xmlns:a16="http://schemas.microsoft.com/office/drawing/2014/main" val="10001"/>
                  </a:ext>
                </a:extLst>
              </a:tr>
              <a:tr h="215365">
                <a:tc>
                  <a:txBody>
                    <a:bodyPr/>
                    <a:lstStyle/>
                    <a:p>
                      <a:pPr algn="ctr"/>
                      <a:r>
                        <a:rPr lang="en-US" sz="1000" b="1" dirty="0"/>
                        <a:t>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dirty="0"/>
                        <a:t>1536 October-December – Pilgrimage of Grace</a:t>
                      </a:r>
                    </a:p>
                  </a:txBody>
                  <a:tcPr/>
                </a:tc>
                <a:extLst>
                  <a:ext uri="{0D108BD9-81ED-4DB2-BD59-A6C34878D82A}">
                    <a16:rowId xmlns:a16="http://schemas.microsoft.com/office/drawing/2014/main" val="10002"/>
                  </a:ext>
                </a:extLst>
              </a:tr>
              <a:tr h="215365">
                <a:tc>
                  <a:txBody>
                    <a:bodyPr/>
                    <a:lstStyle/>
                    <a:p>
                      <a:pPr algn="ctr"/>
                      <a:r>
                        <a:rPr lang="en-US" sz="1000" b="1" dirty="0"/>
                        <a:t>5</a:t>
                      </a:r>
                    </a:p>
                  </a:txBody>
                  <a:tcPr/>
                </a:tc>
                <a:tc>
                  <a:txBody>
                    <a:bodyPr/>
                    <a:lstStyle/>
                    <a:p>
                      <a:r>
                        <a:rPr lang="en-US" sz="1000" b="1" dirty="0"/>
                        <a:t>1538 – 40 voluntary dissolution of large monasteries</a:t>
                      </a:r>
                    </a:p>
                  </a:txBody>
                  <a:tcPr/>
                </a:tc>
                <a:extLst>
                  <a:ext uri="{0D108BD9-81ED-4DB2-BD59-A6C34878D82A}">
                    <a16:rowId xmlns:a16="http://schemas.microsoft.com/office/drawing/2014/main" val="10003"/>
                  </a:ext>
                </a:extLst>
              </a:tr>
              <a:tr h="215365">
                <a:tc>
                  <a:txBody>
                    <a:bodyPr/>
                    <a:lstStyle/>
                    <a:p>
                      <a:pPr algn="ctr"/>
                      <a:r>
                        <a:rPr lang="en-US" sz="1000" b="1" dirty="0"/>
                        <a:t>6</a:t>
                      </a:r>
                    </a:p>
                  </a:txBody>
                  <a:tcPr/>
                </a:tc>
                <a:tc>
                  <a:txBody>
                    <a:bodyPr/>
                    <a:lstStyle/>
                    <a:p>
                      <a:r>
                        <a:rPr lang="en-US" sz="1000" b="1" dirty="0"/>
                        <a:t>1539</a:t>
                      </a:r>
                      <a:r>
                        <a:rPr lang="en-US" sz="1000" b="1" baseline="0" dirty="0"/>
                        <a:t> – 2</a:t>
                      </a:r>
                      <a:r>
                        <a:rPr lang="en-US" sz="1000" b="1" baseline="30000" dirty="0"/>
                        <a:t>nd</a:t>
                      </a:r>
                      <a:r>
                        <a:rPr lang="en-US" sz="1000" b="1" baseline="0" dirty="0"/>
                        <a:t> Act for dissolution of monasteries passed</a:t>
                      </a:r>
                      <a:endParaRPr lang="en-US" sz="1000" b="1" dirty="0"/>
                    </a:p>
                  </a:txBody>
                  <a:tcPr/>
                </a:tc>
                <a:extLst>
                  <a:ext uri="{0D108BD9-81ED-4DB2-BD59-A6C34878D82A}">
                    <a16:rowId xmlns:a16="http://schemas.microsoft.com/office/drawing/2014/main" val="10004"/>
                  </a:ext>
                </a:extLst>
              </a:tr>
            </a:tbl>
          </a:graphicData>
        </a:graphic>
      </p:graphicFrame>
      <p:sp>
        <p:nvSpPr>
          <p:cNvPr id="26" name="TextBox 25"/>
          <p:cNvSpPr txBox="1"/>
          <p:nvPr/>
        </p:nvSpPr>
        <p:spPr>
          <a:xfrm>
            <a:off x="13913" y="1182892"/>
            <a:ext cx="4847682" cy="307777"/>
          </a:xfrm>
          <a:prstGeom prst="rect">
            <a:avLst/>
          </a:prstGeom>
          <a:noFill/>
        </p:spPr>
        <p:txBody>
          <a:bodyPr wrap="square" rtlCol="0">
            <a:spAutoFit/>
          </a:bodyPr>
          <a:lstStyle/>
          <a:p>
            <a:pPr algn="ctr"/>
            <a:r>
              <a:rPr lang="en-US" sz="1400" b="1" u="sng" dirty="0"/>
              <a:t>Key Events</a:t>
            </a:r>
          </a:p>
        </p:txBody>
      </p:sp>
      <p:sp>
        <p:nvSpPr>
          <p:cNvPr id="12" name="TextBox 11"/>
          <p:cNvSpPr txBox="1"/>
          <p:nvPr/>
        </p:nvSpPr>
        <p:spPr>
          <a:xfrm>
            <a:off x="9836342" y="7075046"/>
            <a:ext cx="184666" cy="369332"/>
          </a:xfrm>
          <a:prstGeom prst="rect">
            <a:avLst/>
          </a:prstGeom>
          <a:noFill/>
        </p:spPr>
        <p:txBody>
          <a:bodyPr wrap="none" rtlCol="0">
            <a:spAutoFit/>
          </a:bodyPr>
          <a:lstStyle/>
          <a:p>
            <a:endParaRPr lang="en-US"/>
          </a:p>
        </p:txBody>
      </p:sp>
      <p:sp>
        <p:nvSpPr>
          <p:cNvPr id="14" name="TextBox 13"/>
          <p:cNvSpPr txBox="1"/>
          <p:nvPr/>
        </p:nvSpPr>
        <p:spPr>
          <a:xfrm>
            <a:off x="139537" y="12996"/>
            <a:ext cx="9462555" cy="461665"/>
          </a:xfrm>
          <a:prstGeom prst="rect">
            <a:avLst/>
          </a:prstGeom>
          <a:noFill/>
        </p:spPr>
        <p:txBody>
          <a:bodyPr wrap="square" rtlCol="0">
            <a:spAutoFit/>
          </a:bodyPr>
          <a:lstStyle/>
          <a:p>
            <a:pPr>
              <a:defRPr/>
            </a:pPr>
            <a:r>
              <a:rPr lang="en-US" sz="1200" b="1" dirty="0"/>
              <a:t>Henry VIII &amp; His Ministers Knowledge </a:t>
            </a:r>
            <a:r>
              <a:rPr lang="en-US" sz="1200" b="1" dirty="0" err="1"/>
              <a:t>Organiser</a:t>
            </a:r>
            <a:r>
              <a:rPr lang="en-US" sz="1200" b="1" dirty="0"/>
              <a:t> 6. </a:t>
            </a:r>
            <a:r>
              <a:rPr lang="en-US" sz="1200" b="1" u="sng" dirty="0"/>
              <a:t>Chapter 3 The Reformation and its impact, 1529-40.  </a:t>
            </a:r>
          </a:p>
          <a:p>
            <a:pPr>
              <a:defRPr/>
            </a:pPr>
            <a:r>
              <a:rPr lang="en-US" sz="1200" b="1" dirty="0"/>
              <a:t>3.3 The dissolution of the monasteries. 3.4 The Pilgrimage of Grace, 1536. </a:t>
            </a:r>
          </a:p>
        </p:txBody>
      </p:sp>
    </p:spTree>
    <p:extLst>
      <p:ext uri="{BB962C8B-B14F-4D97-AF65-F5344CB8AC3E}">
        <p14:creationId xmlns:p14="http://schemas.microsoft.com/office/powerpoint/2010/main" val="109187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6B9F8D3-D20D-4A11-9D9F-8308EE438AD4}"/>
</file>

<file path=customXml/itemProps2.xml><?xml version="1.0" encoding="utf-8"?>
<ds:datastoreItem xmlns:ds="http://schemas.openxmlformats.org/officeDocument/2006/customXml" ds:itemID="{DC3877C9-5E51-4210-ADC3-DFA7A5AE7EB4}"/>
</file>

<file path=customXml/itemProps3.xml><?xml version="1.0" encoding="utf-8"?>
<ds:datastoreItem xmlns:ds="http://schemas.openxmlformats.org/officeDocument/2006/customXml" ds:itemID="{B42E5D78-39D0-4D1B-BC5F-23A833C887AD}"/>
</file>

<file path=docProps/app.xml><?xml version="1.0" encoding="utf-8"?>
<Properties xmlns="http://schemas.openxmlformats.org/officeDocument/2006/extended-properties" xmlns:vt="http://schemas.openxmlformats.org/officeDocument/2006/docPropsVTypes">
  <TotalTime>1370</TotalTime>
  <Words>4028</Words>
  <Application>Microsoft Office PowerPoint</Application>
  <PresentationFormat>A4 Paper (210x297 mm)</PresentationFormat>
  <Paragraphs>562</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Greg Thornton</dc:creator>
  <cp:lastModifiedBy>Rebecca BAILEY</cp:lastModifiedBy>
  <cp:revision>64</cp:revision>
  <cp:lastPrinted>2016-10-04T12:24:03Z</cp:lastPrinted>
  <dcterms:created xsi:type="dcterms:W3CDTF">2016-08-17T15:03:23Z</dcterms:created>
  <dcterms:modified xsi:type="dcterms:W3CDTF">2017-09-19T07:59:58Z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