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webextensions/webextension1.xml" ContentType="application/vnd.ms-office.webextension+xml"/>
  <Override PartName="/ppt/webextensions/taskpanes.xml" ContentType="application/vnd.ms-office.webextensiontaskpane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85"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a:srgbClr val="FFFFFF"/>
    <a:srgbClr val="2F528F"/>
    <a:srgbClr val="4472C4"/>
    <a:srgbClr val="AD9A62"/>
    <a:srgbClr val="000000"/>
    <a:srgbClr val="D15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p:restoredTop sz="96327"/>
  </p:normalViewPr>
  <p:slideViewPr>
    <p:cSldViewPr snapToGrid="0" snapToObjects="1">
      <p:cViewPr varScale="1">
        <p:scale>
          <a:sx n="95" d="100"/>
          <a:sy n="95" d="100"/>
        </p:scale>
        <p:origin x="3904" y="184"/>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5724C-A2FF-4947-9A47-FCC848685372}" type="datetimeFigureOut">
              <a:rPr lang="en-GB" smtClean="0"/>
              <a:t>11/01/2024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4FCD5-E4A2-4D43-9143-BDF35FB8090A}" type="slidenum">
              <a:rPr lang="en-GB" smtClean="0"/>
              <a:t>‹#›</a:t>
            </a:fld>
            <a:endParaRPr lang="en-GB"/>
          </a:p>
        </p:txBody>
      </p:sp>
    </p:spTree>
    <p:extLst>
      <p:ext uri="{BB962C8B-B14F-4D97-AF65-F5344CB8AC3E}">
        <p14:creationId xmlns:p14="http://schemas.microsoft.com/office/powerpoint/2010/main" val="415677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FE4FCD5-E4A2-4D43-9143-BDF35FB8090A}" type="slidenum">
              <a:rPr lang="en-GB" smtClean="0"/>
              <a:t>1</a:t>
            </a:fld>
            <a:endParaRPr lang="en-GB"/>
          </a:p>
        </p:txBody>
      </p:sp>
    </p:spTree>
    <p:extLst>
      <p:ext uri="{BB962C8B-B14F-4D97-AF65-F5344CB8AC3E}">
        <p14:creationId xmlns:p14="http://schemas.microsoft.com/office/powerpoint/2010/main" val="413650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1808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02501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661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35746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5DA45DC-A7D9-0A47-B224-A1E8C811703F}"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033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5DA45DC-A7D9-0A47-B224-A1E8C811703F}"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84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5DA45DC-A7D9-0A47-B224-A1E8C811703F}" type="datetimeFigureOut">
              <a:rPr lang="en-GB" smtClean="0"/>
              <a:t>11/01/2024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25065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DA45DC-A7D9-0A47-B224-A1E8C811703F}" type="datetimeFigureOut">
              <a:rPr lang="en-GB" smtClean="0"/>
              <a:t>11/01/2024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282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45DC-A7D9-0A47-B224-A1E8C811703F}" type="datetimeFigureOut">
              <a:rPr lang="en-GB" smtClean="0"/>
              <a:t>11/01/2024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516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113047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87533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DA45DC-A7D9-0A47-B224-A1E8C811703F}" type="datetimeFigureOut">
              <a:rPr lang="en-GB" smtClean="0"/>
              <a:t>11/01/2024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630871-4050-D147-AAD9-9D484D025851}" type="slidenum">
              <a:rPr lang="en-GB" smtClean="0"/>
              <a:t>‹#›</a:t>
            </a:fld>
            <a:endParaRPr lang="en-GB"/>
          </a:p>
        </p:txBody>
      </p:sp>
    </p:spTree>
    <p:extLst>
      <p:ext uri="{BB962C8B-B14F-4D97-AF65-F5344CB8AC3E}">
        <p14:creationId xmlns:p14="http://schemas.microsoft.com/office/powerpoint/2010/main" val="388295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19" Type="http://schemas.openxmlformats.org/officeDocument/2006/relationships/image" Target="../media/image17.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A qr code with black squares&#10;&#10;Description automatically generated">
            <a:extLst>
              <a:ext uri="{FF2B5EF4-FFF2-40B4-BE49-F238E27FC236}">
                <a16:creationId xmlns:a16="http://schemas.microsoft.com/office/drawing/2014/main" id="{25DBFAD2-9659-D8D2-B0AF-417A3533732D}"/>
              </a:ext>
            </a:extLst>
          </p:cNvPr>
          <p:cNvPicPr>
            <a:picLocks noChangeAspect="1"/>
          </p:cNvPicPr>
          <p:nvPr/>
        </p:nvPicPr>
        <p:blipFill>
          <a:blip r:embed="rId3"/>
          <a:stretch>
            <a:fillRect/>
          </a:stretch>
        </p:blipFill>
        <p:spPr>
          <a:xfrm>
            <a:off x="5630611" y="244468"/>
            <a:ext cx="867546" cy="867546"/>
          </a:xfrm>
          <a:prstGeom prst="rect">
            <a:avLst/>
          </a:prstGeom>
        </p:spPr>
      </p:pic>
      <p:pic>
        <p:nvPicPr>
          <p:cNvPr id="11" name="Picture 10" descr="A qr code with black squares&#10;&#10;Description automatically generated">
            <a:extLst>
              <a:ext uri="{FF2B5EF4-FFF2-40B4-BE49-F238E27FC236}">
                <a16:creationId xmlns:a16="http://schemas.microsoft.com/office/drawing/2014/main" id="{0F269BF3-FC73-8066-1967-CB3A70C6E631}"/>
              </a:ext>
            </a:extLst>
          </p:cNvPr>
          <p:cNvPicPr>
            <a:picLocks noChangeAspect="1"/>
          </p:cNvPicPr>
          <p:nvPr/>
        </p:nvPicPr>
        <p:blipFill>
          <a:blip r:embed="rId4"/>
          <a:stretch>
            <a:fillRect/>
          </a:stretch>
        </p:blipFill>
        <p:spPr>
          <a:xfrm>
            <a:off x="267878" y="257812"/>
            <a:ext cx="862651" cy="862651"/>
          </a:xfrm>
          <a:prstGeom prst="rect">
            <a:avLst/>
          </a:prstGeom>
        </p:spPr>
      </p:pic>
      <p:sp>
        <p:nvSpPr>
          <p:cNvPr id="174" name="TextBox 173">
            <a:extLst>
              <a:ext uri="{FF2B5EF4-FFF2-40B4-BE49-F238E27FC236}">
                <a16:creationId xmlns:a16="http://schemas.microsoft.com/office/drawing/2014/main" id="{521C1996-F12A-8948-C427-7A45E32AE26C}"/>
              </a:ext>
            </a:extLst>
          </p:cNvPr>
          <p:cNvSpPr txBox="1"/>
          <p:nvPr/>
        </p:nvSpPr>
        <p:spPr>
          <a:xfrm>
            <a:off x="3428403" y="3450760"/>
            <a:ext cx="1311832" cy="461665"/>
          </a:xfrm>
          <a:prstGeom prst="rect">
            <a:avLst/>
          </a:prstGeom>
          <a:noFill/>
        </p:spPr>
        <p:txBody>
          <a:bodyPr wrap="square" rtlCol="0">
            <a:spAutoFit/>
          </a:bodyPr>
          <a:lstStyle/>
          <a:p>
            <a:r>
              <a:rPr lang="en-GB" sz="1200" b="1" dirty="0"/>
              <a:t>China</a:t>
            </a:r>
            <a:endParaRPr lang="en-GB" sz="1200" dirty="0"/>
          </a:p>
          <a:p>
            <a:pPr marL="171450" indent="-171450">
              <a:buFont typeface="Arial" panose="020B0604020202020204" pitchFamily="34" charset="0"/>
              <a:buChar char="•"/>
            </a:pPr>
            <a:endParaRPr lang="en-GB" sz="1200" dirty="0"/>
          </a:p>
        </p:txBody>
      </p:sp>
      <p:sp>
        <p:nvSpPr>
          <p:cNvPr id="129" name="TextBox 128">
            <a:extLst>
              <a:ext uri="{FF2B5EF4-FFF2-40B4-BE49-F238E27FC236}">
                <a16:creationId xmlns:a16="http://schemas.microsoft.com/office/drawing/2014/main" id="{32FCA005-9841-8AE9-77A4-9A0FD112B329}"/>
              </a:ext>
            </a:extLst>
          </p:cNvPr>
          <p:cNvSpPr txBox="1"/>
          <p:nvPr/>
        </p:nvSpPr>
        <p:spPr>
          <a:xfrm>
            <a:off x="193514" y="7422775"/>
            <a:ext cx="3140010" cy="1200329"/>
          </a:xfrm>
          <a:prstGeom prst="rect">
            <a:avLst/>
          </a:prstGeom>
          <a:noFill/>
        </p:spPr>
        <p:txBody>
          <a:bodyPr wrap="square" rtlCol="0">
            <a:spAutoFit/>
          </a:bodyPr>
          <a:lstStyle/>
          <a:p>
            <a:r>
              <a:rPr lang="en-GB" sz="1200" dirty="0"/>
              <a:t>The Mekong River has traditionally experienced seasonal changes in discharge. During the monsoon season, extensive flooding has occurred along the course of the river. Outside of the monsoon season, the region has experienced significant droughts. </a:t>
            </a:r>
          </a:p>
        </p:txBody>
      </p:sp>
      <p:sp>
        <p:nvSpPr>
          <p:cNvPr id="170" name="Rectangle 169">
            <a:extLst>
              <a:ext uri="{FF2B5EF4-FFF2-40B4-BE49-F238E27FC236}">
                <a16:creationId xmlns:a16="http://schemas.microsoft.com/office/drawing/2014/main" id="{FC36B3C1-5B93-F067-4F72-A98FAD78AD83}"/>
              </a:ext>
            </a:extLst>
          </p:cNvPr>
          <p:cNvSpPr/>
          <p:nvPr/>
        </p:nvSpPr>
        <p:spPr>
          <a:xfrm>
            <a:off x="3461865" y="1447876"/>
            <a:ext cx="3023498" cy="15954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48B78C63-F23E-E485-AE38-5178C3A5C869}"/>
              </a:ext>
            </a:extLst>
          </p:cNvPr>
          <p:cNvSpPr txBox="1"/>
          <p:nvPr/>
        </p:nvSpPr>
        <p:spPr>
          <a:xfrm>
            <a:off x="1661174" y="553293"/>
            <a:ext cx="3471900" cy="707886"/>
          </a:xfrm>
          <a:prstGeom prst="rect">
            <a:avLst/>
          </a:prstGeom>
          <a:noFill/>
        </p:spPr>
        <p:txBody>
          <a:bodyPr wrap="square" rtlCol="0" anchor="ctr">
            <a:spAutoFit/>
          </a:bodyPr>
          <a:lstStyle/>
          <a:p>
            <a:pPr algn="ctr"/>
            <a:r>
              <a:rPr lang="en-GB" sz="2000" b="1" dirty="0">
                <a:ea typeface="ItsaSketch" panose="02000603000000000000" pitchFamily="2" charset="0"/>
              </a:rPr>
              <a:t>Mekong River – A transboundary water issue</a:t>
            </a:r>
          </a:p>
        </p:txBody>
      </p:sp>
      <p:sp>
        <p:nvSpPr>
          <p:cNvPr id="7" name="Rectangle 6">
            <a:extLst>
              <a:ext uri="{FF2B5EF4-FFF2-40B4-BE49-F238E27FC236}">
                <a16:creationId xmlns:a16="http://schemas.microsoft.com/office/drawing/2014/main" id="{6797C7A0-B954-1F14-8714-306ADF6D1FC7}"/>
              </a:ext>
            </a:extLst>
          </p:cNvPr>
          <p:cNvSpPr/>
          <p:nvPr/>
        </p:nvSpPr>
        <p:spPr>
          <a:xfrm>
            <a:off x="3639365" y="1275640"/>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DEF4EBFD-2303-C9D8-A97B-DAF6844120E2}"/>
              </a:ext>
            </a:extLst>
          </p:cNvPr>
          <p:cNvSpPr txBox="1"/>
          <p:nvPr/>
        </p:nvSpPr>
        <p:spPr>
          <a:xfrm>
            <a:off x="3778639" y="1268261"/>
            <a:ext cx="1367343" cy="369332"/>
          </a:xfrm>
          <a:prstGeom prst="rect">
            <a:avLst/>
          </a:prstGeom>
          <a:noFill/>
        </p:spPr>
        <p:txBody>
          <a:bodyPr wrap="square" rtlCol="0">
            <a:spAutoFit/>
          </a:bodyPr>
          <a:lstStyle/>
          <a:p>
            <a:r>
              <a:rPr lang="en-GB" b="1" dirty="0">
                <a:solidFill>
                  <a:schemeClr val="bg1"/>
                </a:solidFill>
              </a:rPr>
              <a:t>Key Terms</a:t>
            </a:r>
          </a:p>
        </p:txBody>
      </p:sp>
      <p:sp>
        <p:nvSpPr>
          <p:cNvPr id="6" name="TextBox 5">
            <a:extLst>
              <a:ext uri="{FF2B5EF4-FFF2-40B4-BE49-F238E27FC236}">
                <a16:creationId xmlns:a16="http://schemas.microsoft.com/office/drawing/2014/main" id="{63BED32E-52C5-ED79-FD23-5F1A62E4CBF4}"/>
              </a:ext>
            </a:extLst>
          </p:cNvPr>
          <p:cNvSpPr txBox="1"/>
          <p:nvPr/>
        </p:nvSpPr>
        <p:spPr>
          <a:xfrm>
            <a:off x="841091" y="129261"/>
            <a:ext cx="5175817" cy="584775"/>
          </a:xfrm>
          <a:prstGeom prst="rect">
            <a:avLst/>
          </a:prstGeom>
          <a:noFill/>
        </p:spPr>
        <p:txBody>
          <a:bodyPr wrap="square" rtlCol="0" anchor="ctr">
            <a:spAutoFit/>
          </a:bodyPr>
          <a:lstStyle/>
          <a:p>
            <a:pPr algn="ctr"/>
            <a:r>
              <a:rPr lang="en-GB" sz="3200" b="1" dirty="0">
                <a:solidFill>
                  <a:srgbClr val="81A032"/>
                </a:solidFill>
                <a:ea typeface="ItsaSketch" panose="02000603000000000000" pitchFamily="2" charset="0"/>
              </a:rPr>
              <a:t>Environmental Challenges</a:t>
            </a:r>
          </a:p>
        </p:txBody>
      </p:sp>
      <p:sp>
        <p:nvSpPr>
          <p:cNvPr id="90" name="TextBox 89">
            <a:extLst>
              <a:ext uri="{FF2B5EF4-FFF2-40B4-BE49-F238E27FC236}">
                <a16:creationId xmlns:a16="http://schemas.microsoft.com/office/drawing/2014/main" id="{3CCB54E0-F617-4004-5305-C318470A107D}"/>
              </a:ext>
            </a:extLst>
          </p:cNvPr>
          <p:cNvSpPr txBox="1"/>
          <p:nvPr/>
        </p:nvSpPr>
        <p:spPr>
          <a:xfrm>
            <a:off x="1008553" y="1019325"/>
            <a:ext cx="797156" cy="276999"/>
          </a:xfrm>
          <a:prstGeom prst="rect">
            <a:avLst/>
          </a:prstGeom>
          <a:noFill/>
        </p:spPr>
        <p:txBody>
          <a:bodyPr wrap="square" rtlCol="0">
            <a:spAutoFit/>
          </a:bodyPr>
          <a:lstStyle/>
          <a:p>
            <a:r>
              <a:rPr lang="en-GB" sz="1200" dirty="0"/>
              <a:t>read</a:t>
            </a:r>
            <a:endParaRPr lang="en-GB" dirty="0"/>
          </a:p>
        </p:txBody>
      </p:sp>
      <p:sp>
        <p:nvSpPr>
          <p:cNvPr id="91" name="TextBox 90">
            <a:extLst>
              <a:ext uri="{FF2B5EF4-FFF2-40B4-BE49-F238E27FC236}">
                <a16:creationId xmlns:a16="http://schemas.microsoft.com/office/drawing/2014/main" id="{A862867F-51FB-AC31-D36E-1A5C09E9E505}"/>
              </a:ext>
            </a:extLst>
          </p:cNvPr>
          <p:cNvSpPr txBox="1"/>
          <p:nvPr/>
        </p:nvSpPr>
        <p:spPr>
          <a:xfrm>
            <a:off x="5310574" y="1040731"/>
            <a:ext cx="797156" cy="276999"/>
          </a:xfrm>
          <a:prstGeom prst="rect">
            <a:avLst/>
          </a:prstGeom>
          <a:noFill/>
        </p:spPr>
        <p:txBody>
          <a:bodyPr wrap="square" rtlCol="0">
            <a:spAutoFit/>
          </a:bodyPr>
          <a:lstStyle/>
          <a:p>
            <a:r>
              <a:rPr lang="en-GB" sz="1200" dirty="0"/>
              <a:t>quiz</a:t>
            </a:r>
            <a:endParaRPr lang="en-GB" dirty="0"/>
          </a:p>
        </p:txBody>
      </p:sp>
      <p:sp>
        <p:nvSpPr>
          <p:cNvPr id="92" name="Arc 91">
            <a:extLst>
              <a:ext uri="{FF2B5EF4-FFF2-40B4-BE49-F238E27FC236}">
                <a16:creationId xmlns:a16="http://schemas.microsoft.com/office/drawing/2014/main" id="{F823A1FE-4F63-FFC3-5831-FF4A171AD03A}"/>
              </a:ext>
            </a:extLst>
          </p:cNvPr>
          <p:cNvSpPr/>
          <p:nvPr/>
        </p:nvSpPr>
        <p:spPr>
          <a:xfrm>
            <a:off x="976793" y="1001191"/>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3" name="Arc 92">
            <a:extLst>
              <a:ext uri="{FF2B5EF4-FFF2-40B4-BE49-F238E27FC236}">
                <a16:creationId xmlns:a16="http://schemas.microsoft.com/office/drawing/2014/main" id="{B0E0E6DF-B0CD-43A6-A4ED-D9EC73679A4C}"/>
              </a:ext>
            </a:extLst>
          </p:cNvPr>
          <p:cNvSpPr/>
          <p:nvPr/>
        </p:nvSpPr>
        <p:spPr>
          <a:xfrm flipH="1">
            <a:off x="5523501" y="1015947"/>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3" name="Oval 112">
            <a:extLst>
              <a:ext uri="{FF2B5EF4-FFF2-40B4-BE49-F238E27FC236}">
                <a16:creationId xmlns:a16="http://schemas.microsoft.com/office/drawing/2014/main" id="{0BAD6598-A555-AF7C-F145-8AA266B3BD85}"/>
              </a:ext>
            </a:extLst>
          </p:cNvPr>
          <p:cNvSpPr/>
          <p:nvPr/>
        </p:nvSpPr>
        <p:spPr>
          <a:xfrm>
            <a:off x="3456947" y="1270158"/>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Graphic 27">
            <a:extLst>
              <a:ext uri="{FF2B5EF4-FFF2-40B4-BE49-F238E27FC236}">
                <a16:creationId xmlns:a16="http://schemas.microsoft.com/office/drawing/2014/main" id="{37BA9370-D06D-87B7-AD3E-C3175A5DC1D4}"/>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3513533" y="1334623"/>
            <a:ext cx="249663" cy="249663"/>
          </a:xfrm>
          <a:prstGeom prst="rect">
            <a:avLst/>
          </a:prstGeom>
        </p:spPr>
      </p:pic>
      <p:sp>
        <p:nvSpPr>
          <p:cNvPr id="117" name="Rectangle 116">
            <a:extLst>
              <a:ext uri="{FF2B5EF4-FFF2-40B4-BE49-F238E27FC236}">
                <a16:creationId xmlns:a16="http://schemas.microsoft.com/office/drawing/2014/main" id="{6AC8637C-09ED-818F-55C9-F56352247A10}"/>
              </a:ext>
            </a:extLst>
          </p:cNvPr>
          <p:cNvSpPr/>
          <p:nvPr/>
        </p:nvSpPr>
        <p:spPr>
          <a:xfrm>
            <a:off x="466728" y="1273451"/>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 name="TextBox 117">
            <a:extLst>
              <a:ext uri="{FF2B5EF4-FFF2-40B4-BE49-F238E27FC236}">
                <a16:creationId xmlns:a16="http://schemas.microsoft.com/office/drawing/2014/main" id="{6BE5C74D-D4DA-B1B8-7664-E2FC82F85472}"/>
              </a:ext>
            </a:extLst>
          </p:cNvPr>
          <p:cNvSpPr txBox="1"/>
          <p:nvPr/>
        </p:nvSpPr>
        <p:spPr>
          <a:xfrm>
            <a:off x="606002" y="1266072"/>
            <a:ext cx="2379556" cy="369332"/>
          </a:xfrm>
          <a:prstGeom prst="rect">
            <a:avLst/>
          </a:prstGeom>
          <a:noFill/>
        </p:spPr>
        <p:txBody>
          <a:bodyPr wrap="square" rtlCol="0">
            <a:spAutoFit/>
          </a:bodyPr>
          <a:lstStyle/>
          <a:p>
            <a:r>
              <a:rPr lang="en-GB" b="1" dirty="0">
                <a:solidFill>
                  <a:schemeClr val="bg1"/>
                </a:solidFill>
              </a:rPr>
              <a:t>The Big Picture</a:t>
            </a:r>
          </a:p>
        </p:txBody>
      </p:sp>
      <p:sp>
        <p:nvSpPr>
          <p:cNvPr id="119" name="Oval 118">
            <a:extLst>
              <a:ext uri="{FF2B5EF4-FFF2-40B4-BE49-F238E27FC236}">
                <a16:creationId xmlns:a16="http://schemas.microsoft.com/office/drawing/2014/main" id="{9C104401-6DAB-54B8-A6E3-874CBFC2A64F}"/>
              </a:ext>
            </a:extLst>
          </p:cNvPr>
          <p:cNvSpPr/>
          <p:nvPr/>
        </p:nvSpPr>
        <p:spPr>
          <a:xfrm>
            <a:off x="284310" y="1267969"/>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TextBox 41">
            <a:extLst>
              <a:ext uri="{FF2B5EF4-FFF2-40B4-BE49-F238E27FC236}">
                <a16:creationId xmlns:a16="http://schemas.microsoft.com/office/drawing/2014/main" id="{4F6491C3-16E0-EA4F-57A1-38E588E240BC}"/>
              </a:ext>
            </a:extLst>
          </p:cNvPr>
          <p:cNvSpPr txBox="1"/>
          <p:nvPr/>
        </p:nvSpPr>
        <p:spPr>
          <a:xfrm>
            <a:off x="1295918" y="1965115"/>
            <a:ext cx="1215291" cy="430887"/>
          </a:xfrm>
          <a:prstGeom prst="rect">
            <a:avLst/>
          </a:prstGeom>
          <a:noFill/>
        </p:spPr>
        <p:txBody>
          <a:bodyPr wrap="square" rtlCol="0">
            <a:spAutoFit/>
          </a:bodyPr>
          <a:lstStyle/>
          <a:p>
            <a:pPr algn="ctr"/>
            <a:r>
              <a:rPr lang="en-GB" sz="1100" b="1" dirty="0"/>
              <a:t>Environmental Challenges</a:t>
            </a:r>
          </a:p>
        </p:txBody>
      </p:sp>
      <p:pic>
        <p:nvPicPr>
          <p:cNvPr id="46" name="Graphic 45">
            <a:extLst>
              <a:ext uri="{FF2B5EF4-FFF2-40B4-BE49-F238E27FC236}">
                <a16:creationId xmlns:a16="http://schemas.microsoft.com/office/drawing/2014/main" id="{7A189E79-F05E-A8F7-7A62-0870E47EC9A8}"/>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305827" y="1282896"/>
            <a:ext cx="336859" cy="336859"/>
          </a:xfrm>
          <a:prstGeom prst="rect">
            <a:avLst/>
          </a:prstGeom>
        </p:spPr>
      </p:pic>
      <p:sp>
        <p:nvSpPr>
          <p:cNvPr id="138" name="TextBox 137">
            <a:extLst>
              <a:ext uri="{FF2B5EF4-FFF2-40B4-BE49-F238E27FC236}">
                <a16:creationId xmlns:a16="http://schemas.microsoft.com/office/drawing/2014/main" id="{70ECDF27-8EEA-86CB-8C28-B44CD6512D0C}"/>
              </a:ext>
            </a:extLst>
          </p:cNvPr>
          <p:cNvSpPr txBox="1"/>
          <p:nvPr/>
        </p:nvSpPr>
        <p:spPr>
          <a:xfrm>
            <a:off x="2138165" y="1586916"/>
            <a:ext cx="1195359" cy="415498"/>
          </a:xfrm>
          <a:prstGeom prst="rect">
            <a:avLst/>
          </a:prstGeom>
          <a:noFill/>
        </p:spPr>
        <p:txBody>
          <a:bodyPr wrap="square" rtlCol="0">
            <a:spAutoFit/>
          </a:bodyPr>
          <a:lstStyle/>
          <a:p>
            <a:r>
              <a:rPr lang="en-GB" sz="1050" b="1" i="1" dirty="0"/>
              <a:t>Ecosystems under threat</a:t>
            </a:r>
            <a:endParaRPr lang="en-GB" sz="1200" dirty="0"/>
          </a:p>
        </p:txBody>
      </p:sp>
      <p:sp>
        <p:nvSpPr>
          <p:cNvPr id="139" name="TextBox 138">
            <a:extLst>
              <a:ext uri="{FF2B5EF4-FFF2-40B4-BE49-F238E27FC236}">
                <a16:creationId xmlns:a16="http://schemas.microsoft.com/office/drawing/2014/main" id="{7487414B-96C8-702D-0515-A873CE2C8A41}"/>
              </a:ext>
            </a:extLst>
          </p:cNvPr>
          <p:cNvSpPr txBox="1"/>
          <p:nvPr/>
        </p:nvSpPr>
        <p:spPr>
          <a:xfrm>
            <a:off x="2411326" y="2350573"/>
            <a:ext cx="1015108" cy="253916"/>
          </a:xfrm>
          <a:prstGeom prst="rect">
            <a:avLst/>
          </a:prstGeom>
          <a:noFill/>
        </p:spPr>
        <p:txBody>
          <a:bodyPr wrap="square" rtlCol="0">
            <a:spAutoFit/>
          </a:bodyPr>
          <a:lstStyle/>
          <a:p>
            <a:r>
              <a:rPr lang="en-GB" sz="1050" b="1" i="1" dirty="0"/>
              <a:t>Desertification</a:t>
            </a:r>
            <a:endParaRPr lang="en-GB" sz="1200" b="1" dirty="0"/>
          </a:p>
        </p:txBody>
      </p:sp>
      <p:sp>
        <p:nvSpPr>
          <p:cNvPr id="140" name="Arc 139">
            <a:extLst>
              <a:ext uri="{FF2B5EF4-FFF2-40B4-BE49-F238E27FC236}">
                <a16:creationId xmlns:a16="http://schemas.microsoft.com/office/drawing/2014/main" id="{2CB4EFFA-A32D-2EAD-D4B6-361AC00E63E5}"/>
              </a:ext>
            </a:extLst>
          </p:cNvPr>
          <p:cNvSpPr/>
          <p:nvPr/>
        </p:nvSpPr>
        <p:spPr>
          <a:xfrm rot="10800000" flipV="1">
            <a:off x="1147789" y="2217350"/>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7" name="TextBox 146">
            <a:extLst>
              <a:ext uri="{FF2B5EF4-FFF2-40B4-BE49-F238E27FC236}">
                <a16:creationId xmlns:a16="http://schemas.microsoft.com/office/drawing/2014/main" id="{83274C97-0176-E7F2-1FD5-9711361E79DF}"/>
              </a:ext>
            </a:extLst>
          </p:cNvPr>
          <p:cNvSpPr txBox="1"/>
          <p:nvPr/>
        </p:nvSpPr>
        <p:spPr>
          <a:xfrm>
            <a:off x="263145" y="2347185"/>
            <a:ext cx="1363421" cy="415498"/>
          </a:xfrm>
          <a:prstGeom prst="rect">
            <a:avLst/>
          </a:prstGeom>
          <a:noFill/>
        </p:spPr>
        <p:txBody>
          <a:bodyPr wrap="square" rtlCol="0">
            <a:spAutoFit/>
          </a:bodyPr>
          <a:lstStyle/>
          <a:p>
            <a:r>
              <a:rPr lang="en-GB" sz="1050" b="1" i="1" dirty="0"/>
              <a:t>*Water resources and management</a:t>
            </a:r>
            <a:endParaRPr lang="en-GB" sz="1200" dirty="0"/>
          </a:p>
        </p:txBody>
      </p:sp>
      <p:sp>
        <p:nvSpPr>
          <p:cNvPr id="148" name="Arc 147">
            <a:extLst>
              <a:ext uri="{FF2B5EF4-FFF2-40B4-BE49-F238E27FC236}">
                <a16:creationId xmlns:a16="http://schemas.microsoft.com/office/drawing/2014/main" id="{B8379A40-EFBE-7449-264A-CF99EF1AC3BD}"/>
              </a:ext>
            </a:extLst>
          </p:cNvPr>
          <p:cNvSpPr/>
          <p:nvPr/>
        </p:nvSpPr>
        <p:spPr>
          <a:xfrm rot="10800000">
            <a:off x="1147789" y="1755264"/>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9" name="TextBox 148">
            <a:extLst>
              <a:ext uri="{FF2B5EF4-FFF2-40B4-BE49-F238E27FC236}">
                <a16:creationId xmlns:a16="http://schemas.microsoft.com/office/drawing/2014/main" id="{F30849FA-0148-DD28-569F-C19A74141833}"/>
              </a:ext>
            </a:extLst>
          </p:cNvPr>
          <p:cNvSpPr txBox="1"/>
          <p:nvPr/>
        </p:nvSpPr>
        <p:spPr>
          <a:xfrm>
            <a:off x="302933" y="1624163"/>
            <a:ext cx="1454403" cy="415498"/>
          </a:xfrm>
          <a:prstGeom prst="rect">
            <a:avLst/>
          </a:prstGeom>
          <a:noFill/>
        </p:spPr>
        <p:txBody>
          <a:bodyPr wrap="square" rtlCol="0">
            <a:spAutoFit/>
          </a:bodyPr>
          <a:lstStyle/>
          <a:p>
            <a:r>
              <a:rPr lang="en-GB" sz="1050" b="1" i="1" dirty="0"/>
              <a:t>How ecosystems function</a:t>
            </a:r>
            <a:endParaRPr lang="en-GB" sz="1200" b="1" dirty="0"/>
          </a:p>
        </p:txBody>
      </p:sp>
      <p:sp>
        <p:nvSpPr>
          <p:cNvPr id="150" name="Arc 149">
            <a:extLst>
              <a:ext uri="{FF2B5EF4-FFF2-40B4-BE49-F238E27FC236}">
                <a16:creationId xmlns:a16="http://schemas.microsoft.com/office/drawing/2014/main" id="{1E3CD976-7E26-ED41-644C-EFFE7DD8409F}"/>
              </a:ext>
            </a:extLst>
          </p:cNvPr>
          <p:cNvSpPr/>
          <p:nvPr/>
        </p:nvSpPr>
        <p:spPr>
          <a:xfrm rot="10800000" flipH="1" flipV="1">
            <a:off x="2179545" y="2219123"/>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1" name="Arc 150">
            <a:extLst>
              <a:ext uri="{FF2B5EF4-FFF2-40B4-BE49-F238E27FC236}">
                <a16:creationId xmlns:a16="http://schemas.microsoft.com/office/drawing/2014/main" id="{68532FB0-ABD7-B226-84F0-FB493920E55F}"/>
              </a:ext>
            </a:extLst>
          </p:cNvPr>
          <p:cNvSpPr/>
          <p:nvPr/>
        </p:nvSpPr>
        <p:spPr>
          <a:xfrm rot="10800000" flipH="1">
            <a:off x="2179545" y="1757037"/>
            <a:ext cx="472077" cy="384645"/>
          </a:xfrm>
          <a:prstGeom prst="arc">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0" name="Oval 59">
            <a:extLst>
              <a:ext uri="{FF2B5EF4-FFF2-40B4-BE49-F238E27FC236}">
                <a16:creationId xmlns:a16="http://schemas.microsoft.com/office/drawing/2014/main" id="{26003D6C-7297-AECD-FA55-D45AC2BBCD4E}"/>
              </a:ext>
            </a:extLst>
          </p:cNvPr>
          <p:cNvSpPr/>
          <p:nvPr/>
        </p:nvSpPr>
        <p:spPr>
          <a:xfrm>
            <a:off x="3525666" y="1703613"/>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a:extLst>
              <a:ext uri="{FF2B5EF4-FFF2-40B4-BE49-F238E27FC236}">
                <a16:creationId xmlns:a16="http://schemas.microsoft.com/office/drawing/2014/main" id="{C4257B08-CACB-926D-FE21-A2A460EBDAC4}"/>
              </a:ext>
            </a:extLst>
          </p:cNvPr>
          <p:cNvSpPr/>
          <p:nvPr/>
        </p:nvSpPr>
        <p:spPr>
          <a:xfrm>
            <a:off x="3525666" y="2189885"/>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Rectangle 93">
            <a:extLst>
              <a:ext uri="{FF2B5EF4-FFF2-40B4-BE49-F238E27FC236}">
                <a16:creationId xmlns:a16="http://schemas.microsoft.com/office/drawing/2014/main" id="{2DDA6111-CDCC-6EE7-4906-EC577E1630CF}"/>
              </a:ext>
            </a:extLst>
          </p:cNvPr>
          <p:cNvSpPr/>
          <p:nvPr/>
        </p:nvSpPr>
        <p:spPr>
          <a:xfrm>
            <a:off x="3559193" y="2248468"/>
            <a:ext cx="22015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81E92227-8DE1-FB00-B698-2E084AA0CF21}"/>
              </a:ext>
            </a:extLst>
          </p:cNvPr>
          <p:cNvSpPr/>
          <p:nvPr/>
        </p:nvSpPr>
        <p:spPr>
          <a:xfrm>
            <a:off x="3529847" y="2661237"/>
            <a:ext cx="297320" cy="2973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DAAE701-14E8-D150-1375-50CB99B2159E}"/>
              </a:ext>
            </a:extLst>
          </p:cNvPr>
          <p:cNvSpPr txBox="1"/>
          <p:nvPr/>
        </p:nvSpPr>
        <p:spPr>
          <a:xfrm>
            <a:off x="212185" y="3119420"/>
            <a:ext cx="3045437" cy="830997"/>
          </a:xfrm>
          <a:prstGeom prst="rect">
            <a:avLst/>
          </a:prstGeom>
          <a:noFill/>
        </p:spPr>
        <p:txBody>
          <a:bodyPr wrap="square" rtlCol="0">
            <a:spAutoFit/>
          </a:bodyPr>
          <a:lstStyle/>
          <a:p>
            <a:r>
              <a:rPr lang="en-GB" sz="1200" dirty="0"/>
              <a:t>The Mekong River, located in southeast Asia is the 12</a:t>
            </a:r>
            <a:r>
              <a:rPr lang="en-GB" sz="1200" baseline="30000" dirty="0"/>
              <a:t>th</a:t>
            </a:r>
            <a:r>
              <a:rPr lang="en-GB" sz="1200" dirty="0"/>
              <a:t> longest river. The river flows through six countries from its source in China to its mouth in Vietnam.</a:t>
            </a:r>
          </a:p>
        </p:txBody>
      </p:sp>
      <p:sp>
        <p:nvSpPr>
          <p:cNvPr id="35" name="Rectangle 34">
            <a:extLst>
              <a:ext uri="{FF2B5EF4-FFF2-40B4-BE49-F238E27FC236}">
                <a16:creationId xmlns:a16="http://schemas.microsoft.com/office/drawing/2014/main" id="{4F304C4C-B3E0-ECBE-D87C-C1AA99DC4CBE}"/>
              </a:ext>
            </a:extLst>
          </p:cNvPr>
          <p:cNvSpPr/>
          <p:nvPr/>
        </p:nvSpPr>
        <p:spPr>
          <a:xfrm>
            <a:off x="3560808" y="2257629"/>
            <a:ext cx="22015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6F2D5F8A-6BA6-43D9-A955-FBCE885C99D0}"/>
              </a:ext>
            </a:extLst>
          </p:cNvPr>
          <p:cNvSpPr/>
          <p:nvPr/>
        </p:nvSpPr>
        <p:spPr>
          <a:xfrm>
            <a:off x="3558422" y="1775498"/>
            <a:ext cx="22015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9202AF0F-93CC-A646-3835-9B1B3CDFF7B2}"/>
              </a:ext>
            </a:extLst>
          </p:cNvPr>
          <p:cNvSpPr txBox="1"/>
          <p:nvPr/>
        </p:nvSpPr>
        <p:spPr>
          <a:xfrm>
            <a:off x="642098" y="2720192"/>
            <a:ext cx="2892145" cy="369332"/>
          </a:xfrm>
          <a:prstGeom prst="rect">
            <a:avLst/>
          </a:prstGeom>
          <a:noFill/>
        </p:spPr>
        <p:txBody>
          <a:bodyPr wrap="square" rtlCol="0">
            <a:spAutoFit/>
          </a:bodyPr>
          <a:lstStyle/>
          <a:p>
            <a:r>
              <a:rPr lang="en-GB" b="1" dirty="0">
                <a:solidFill>
                  <a:schemeClr val="bg1"/>
                </a:solidFill>
              </a:rPr>
              <a:t>Estuary Characteristics</a:t>
            </a:r>
          </a:p>
        </p:txBody>
      </p:sp>
      <p:sp>
        <p:nvSpPr>
          <p:cNvPr id="59" name="Rectangle 58">
            <a:extLst>
              <a:ext uri="{FF2B5EF4-FFF2-40B4-BE49-F238E27FC236}">
                <a16:creationId xmlns:a16="http://schemas.microsoft.com/office/drawing/2014/main" id="{29DD2349-13F3-67D8-8277-2A8196CB16C8}"/>
              </a:ext>
            </a:extLst>
          </p:cNvPr>
          <p:cNvSpPr/>
          <p:nvPr/>
        </p:nvSpPr>
        <p:spPr>
          <a:xfrm>
            <a:off x="446195" y="2772356"/>
            <a:ext cx="2858663"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a:extLst>
              <a:ext uri="{FF2B5EF4-FFF2-40B4-BE49-F238E27FC236}">
                <a16:creationId xmlns:a16="http://schemas.microsoft.com/office/drawing/2014/main" id="{16AE73EC-77C2-8F21-E8E2-1E021ED3BA06}"/>
              </a:ext>
            </a:extLst>
          </p:cNvPr>
          <p:cNvSpPr txBox="1"/>
          <p:nvPr/>
        </p:nvSpPr>
        <p:spPr>
          <a:xfrm>
            <a:off x="585469" y="2764977"/>
            <a:ext cx="2705388" cy="369332"/>
          </a:xfrm>
          <a:prstGeom prst="rect">
            <a:avLst/>
          </a:prstGeom>
          <a:noFill/>
        </p:spPr>
        <p:txBody>
          <a:bodyPr wrap="square" rtlCol="0">
            <a:spAutoFit/>
          </a:bodyPr>
          <a:lstStyle/>
          <a:p>
            <a:r>
              <a:rPr lang="en-GB" b="1" dirty="0">
                <a:solidFill>
                  <a:schemeClr val="bg1"/>
                </a:solidFill>
              </a:rPr>
              <a:t>Mekong River</a:t>
            </a:r>
          </a:p>
        </p:txBody>
      </p:sp>
      <p:sp>
        <p:nvSpPr>
          <p:cNvPr id="62" name="Oval 61">
            <a:extLst>
              <a:ext uri="{FF2B5EF4-FFF2-40B4-BE49-F238E27FC236}">
                <a16:creationId xmlns:a16="http://schemas.microsoft.com/office/drawing/2014/main" id="{821DA6DC-A64D-B0BC-D1B8-64F02E8E2588}"/>
              </a:ext>
            </a:extLst>
          </p:cNvPr>
          <p:cNvSpPr/>
          <p:nvPr/>
        </p:nvSpPr>
        <p:spPr>
          <a:xfrm>
            <a:off x="263777" y="2766874"/>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C29ADE3A-4AF8-896F-B09A-54BC430F93A9}"/>
              </a:ext>
            </a:extLst>
          </p:cNvPr>
          <p:cNvSpPr txBox="1"/>
          <p:nvPr/>
        </p:nvSpPr>
        <p:spPr>
          <a:xfrm>
            <a:off x="3827409" y="3056015"/>
            <a:ext cx="2892145" cy="369332"/>
          </a:xfrm>
          <a:prstGeom prst="rect">
            <a:avLst/>
          </a:prstGeom>
          <a:noFill/>
        </p:spPr>
        <p:txBody>
          <a:bodyPr wrap="square" rtlCol="0">
            <a:spAutoFit/>
          </a:bodyPr>
          <a:lstStyle/>
          <a:p>
            <a:r>
              <a:rPr lang="en-GB" b="1" dirty="0">
                <a:solidFill>
                  <a:schemeClr val="bg1"/>
                </a:solidFill>
              </a:rPr>
              <a:t>Estuary Characteristics</a:t>
            </a:r>
          </a:p>
        </p:txBody>
      </p:sp>
      <p:sp>
        <p:nvSpPr>
          <p:cNvPr id="66" name="Rectangle 65">
            <a:extLst>
              <a:ext uri="{FF2B5EF4-FFF2-40B4-BE49-F238E27FC236}">
                <a16:creationId xmlns:a16="http://schemas.microsoft.com/office/drawing/2014/main" id="{B1311F41-2B6F-0C9B-6F79-2F73185CC644}"/>
              </a:ext>
            </a:extLst>
          </p:cNvPr>
          <p:cNvSpPr/>
          <p:nvPr/>
        </p:nvSpPr>
        <p:spPr>
          <a:xfrm>
            <a:off x="3631506" y="3108179"/>
            <a:ext cx="2858663"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a:extLst>
              <a:ext uri="{FF2B5EF4-FFF2-40B4-BE49-F238E27FC236}">
                <a16:creationId xmlns:a16="http://schemas.microsoft.com/office/drawing/2014/main" id="{C1539660-52F9-41C8-BD2E-75D2F095D736}"/>
              </a:ext>
            </a:extLst>
          </p:cNvPr>
          <p:cNvSpPr txBox="1"/>
          <p:nvPr/>
        </p:nvSpPr>
        <p:spPr>
          <a:xfrm>
            <a:off x="3770780" y="3100800"/>
            <a:ext cx="2705388" cy="369332"/>
          </a:xfrm>
          <a:prstGeom prst="rect">
            <a:avLst/>
          </a:prstGeom>
          <a:noFill/>
        </p:spPr>
        <p:txBody>
          <a:bodyPr wrap="square" rtlCol="0">
            <a:spAutoFit/>
          </a:bodyPr>
          <a:lstStyle/>
          <a:p>
            <a:r>
              <a:rPr lang="en-GB" b="1" dirty="0">
                <a:solidFill>
                  <a:schemeClr val="bg1"/>
                </a:solidFill>
              </a:rPr>
              <a:t>Social Issues</a:t>
            </a:r>
          </a:p>
        </p:txBody>
      </p:sp>
      <p:sp>
        <p:nvSpPr>
          <p:cNvPr id="68" name="Oval 67">
            <a:extLst>
              <a:ext uri="{FF2B5EF4-FFF2-40B4-BE49-F238E27FC236}">
                <a16:creationId xmlns:a16="http://schemas.microsoft.com/office/drawing/2014/main" id="{E77BA2BB-CE63-F814-0522-3B103AEFD746}"/>
              </a:ext>
            </a:extLst>
          </p:cNvPr>
          <p:cNvSpPr/>
          <p:nvPr/>
        </p:nvSpPr>
        <p:spPr>
          <a:xfrm>
            <a:off x="3449088" y="3102697"/>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Rectangle 80">
            <a:extLst>
              <a:ext uri="{FF2B5EF4-FFF2-40B4-BE49-F238E27FC236}">
                <a16:creationId xmlns:a16="http://schemas.microsoft.com/office/drawing/2014/main" id="{4862727A-3154-3266-C157-78791DC9E24F}"/>
              </a:ext>
            </a:extLst>
          </p:cNvPr>
          <p:cNvSpPr/>
          <p:nvPr/>
        </p:nvSpPr>
        <p:spPr>
          <a:xfrm>
            <a:off x="454379" y="8607393"/>
            <a:ext cx="2858663"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TextBox 81">
            <a:extLst>
              <a:ext uri="{FF2B5EF4-FFF2-40B4-BE49-F238E27FC236}">
                <a16:creationId xmlns:a16="http://schemas.microsoft.com/office/drawing/2014/main" id="{B4B1737B-ECB9-BA22-784F-A00FBFFDC1E0}"/>
              </a:ext>
            </a:extLst>
          </p:cNvPr>
          <p:cNvSpPr txBox="1"/>
          <p:nvPr/>
        </p:nvSpPr>
        <p:spPr>
          <a:xfrm>
            <a:off x="593653" y="8600014"/>
            <a:ext cx="2705388" cy="369332"/>
          </a:xfrm>
          <a:prstGeom prst="rect">
            <a:avLst/>
          </a:prstGeom>
          <a:noFill/>
        </p:spPr>
        <p:txBody>
          <a:bodyPr wrap="square" rtlCol="0">
            <a:spAutoFit/>
          </a:bodyPr>
          <a:lstStyle/>
          <a:p>
            <a:r>
              <a:rPr lang="en-GB" b="1" dirty="0">
                <a:solidFill>
                  <a:schemeClr val="bg1"/>
                </a:solidFill>
              </a:rPr>
              <a:t>Issues</a:t>
            </a:r>
          </a:p>
        </p:txBody>
      </p:sp>
      <p:sp>
        <p:nvSpPr>
          <p:cNvPr id="83" name="Oval 82">
            <a:extLst>
              <a:ext uri="{FF2B5EF4-FFF2-40B4-BE49-F238E27FC236}">
                <a16:creationId xmlns:a16="http://schemas.microsoft.com/office/drawing/2014/main" id="{6F2AA99A-0902-8AAD-DFB4-3F59B1EF309C}"/>
              </a:ext>
            </a:extLst>
          </p:cNvPr>
          <p:cNvSpPr/>
          <p:nvPr/>
        </p:nvSpPr>
        <p:spPr>
          <a:xfrm>
            <a:off x="271961" y="8601911"/>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a:extLst>
              <a:ext uri="{FF2B5EF4-FFF2-40B4-BE49-F238E27FC236}">
                <a16:creationId xmlns:a16="http://schemas.microsoft.com/office/drawing/2014/main" id="{DD2080D0-7DD0-556F-DEA4-5AD549785AAC}"/>
              </a:ext>
            </a:extLst>
          </p:cNvPr>
          <p:cNvSpPr txBox="1"/>
          <p:nvPr/>
        </p:nvSpPr>
        <p:spPr>
          <a:xfrm>
            <a:off x="3823318" y="7883648"/>
            <a:ext cx="2892145" cy="369332"/>
          </a:xfrm>
          <a:prstGeom prst="rect">
            <a:avLst/>
          </a:prstGeom>
          <a:noFill/>
        </p:spPr>
        <p:txBody>
          <a:bodyPr wrap="square" rtlCol="0">
            <a:spAutoFit/>
          </a:bodyPr>
          <a:lstStyle/>
          <a:p>
            <a:r>
              <a:rPr lang="en-GB" b="1" dirty="0">
                <a:solidFill>
                  <a:schemeClr val="bg1"/>
                </a:solidFill>
              </a:rPr>
              <a:t>Estuary Characteristics</a:t>
            </a:r>
          </a:p>
        </p:txBody>
      </p:sp>
      <p:sp>
        <p:nvSpPr>
          <p:cNvPr id="76" name="Rectangle 75">
            <a:extLst>
              <a:ext uri="{FF2B5EF4-FFF2-40B4-BE49-F238E27FC236}">
                <a16:creationId xmlns:a16="http://schemas.microsoft.com/office/drawing/2014/main" id="{B82A65CE-BE27-BE04-5150-781EC5E3D6F9}"/>
              </a:ext>
            </a:extLst>
          </p:cNvPr>
          <p:cNvSpPr/>
          <p:nvPr/>
        </p:nvSpPr>
        <p:spPr>
          <a:xfrm>
            <a:off x="3627415" y="7935812"/>
            <a:ext cx="2858663"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TextBox 76">
            <a:extLst>
              <a:ext uri="{FF2B5EF4-FFF2-40B4-BE49-F238E27FC236}">
                <a16:creationId xmlns:a16="http://schemas.microsoft.com/office/drawing/2014/main" id="{8DFF555A-69D1-EB71-6476-7696578F8573}"/>
              </a:ext>
            </a:extLst>
          </p:cNvPr>
          <p:cNvSpPr txBox="1"/>
          <p:nvPr/>
        </p:nvSpPr>
        <p:spPr>
          <a:xfrm>
            <a:off x="3766689" y="7928433"/>
            <a:ext cx="2705388" cy="369332"/>
          </a:xfrm>
          <a:prstGeom prst="rect">
            <a:avLst/>
          </a:prstGeom>
          <a:noFill/>
        </p:spPr>
        <p:txBody>
          <a:bodyPr wrap="square" rtlCol="0">
            <a:spAutoFit/>
          </a:bodyPr>
          <a:lstStyle/>
          <a:p>
            <a:r>
              <a:rPr lang="en-GB" b="1" dirty="0">
                <a:solidFill>
                  <a:schemeClr val="bg1"/>
                </a:solidFill>
              </a:rPr>
              <a:t>Environmental Issues</a:t>
            </a:r>
          </a:p>
        </p:txBody>
      </p:sp>
      <p:sp>
        <p:nvSpPr>
          <p:cNvPr id="78" name="Oval 77">
            <a:extLst>
              <a:ext uri="{FF2B5EF4-FFF2-40B4-BE49-F238E27FC236}">
                <a16:creationId xmlns:a16="http://schemas.microsoft.com/office/drawing/2014/main" id="{DEC2A110-BBF4-1533-DE80-B61331069864}"/>
              </a:ext>
            </a:extLst>
          </p:cNvPr>
          <p:cNvSpPr/>
          <p:nvPr/>
        </p:nvSpPr>
        <p:spPr>
          <a:xfrm>
            <a:off x="3444997" y="7930330"/>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a:extLst>
              <a:ext uri="{FF2B5EF4-FFF2-40B4-BE49-F238E27FC236}">
                <a16:creationId xmlns:a16="http://schemas.microsoft.com/office/drawing/2014/main" id="{A4BE233F-6AB8-F5F7-406B-3F6FF6AE22E0}"/>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3548553" y="1720843"/>
            <a:ext cx="251844" cy="251844"/>
          </a:xfrm>
          <a:prstGeom prst="rect">
            <a:avLst/>
          </a:prstGeom>
        </p:spPr>
      </p:pic>
      <p:pic>
        <p:nvPicPr>
          <p:cNvPr id="16" name="Graphic 15">
            <a:extLst>
              <a:ext uri="{FF2B5EF4-FFF2-40B4-BE49-F238E27FC236}">
                <a16:creationId xmlns:a16="http://schemas.microsoft.com/office/drawing/2014/main" id="{1A815439-62E2-37DA-D292-CF791AC1ABDA}"/>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3567580" y="2216103"/>
            <a:ext cx="226280" cy="226280"/>
          </a:xfrm>
          <a:prstGeom prst="rect">
            <a:avLst/>
          </a:prstGeom>
        </p:spPr>
      </p:pic>
      <p:pic>
        <p:nvPicPr>
          <p:cNvPr id="20" name="Graphic 19">
            <a:extLst>
              <a:ext uri="{FF2B5EF4-FFF2-40B4-BE49-F238E27FC236}">
                <a16:creationId xmlns:a16="http://schemas.microsoft.com/office/drawing/2014/main" id="{A6AA39B9-7067-F3F6-18B2-B78317D0910C}"/>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a:off x="3564548" y="2697204"/>
            <a:ext cx="227188" cy="227188"/>
          </a:xfrm>
          <a:prstGeom prst="rect">
            <a:avLst/>
          </a:prstGeom>
        </p:spPr>
      </p:pic>
      <p:pic>
        <p:nvPicPr>
          <p:cNvPr id="21" name="Graphic 20">
            <a:extLst>
              <a:ext uri="{FF2B5EF4-FFF2-40B4-BE49-F238E27FC236}">
                <a16:creationId xmlns:a16="http://schemas.microsoft.com/office/drawing/2014/main" id="{83E36771-BC2B-E176-8E80-1F1E37133F52}"/>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a:off x="3503104" y="3140597"/>
            <a:ext cx="267676" cy="267676"/>
          </a:xfrm>
          <a:prstGeom prst="rect">
            <a:avLst/>
          </a:prstGeom>
        </p:spPr>
      </p:pic>
      <p:pic>
        <p:nvPicPr>
          <p:cNvPr id="25" name="Graphic 24">
            <a:extLst>
              <a:ext uri="{FF2B5EF4-FFF2-40B4-BE49-F238E27FC236}">
                <a16:creationId xmlns:a16="http://schemas.microsoft.com/office/drawing/2014/main" id="{07CC5636-EE7A-E8A4-739A-3634F0C43E56}"/>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3493580" y="7969844"/>
            <a:ext cx="278870" cy="278870"/>
          </a:xfrm>
          <a:prstGeom prst="rect">
            <a:avLst/>
          </a:prstGeom>
        </p:spPr>
      </p:pic>
      <p:pic>
        <p:nvPicPr>
          <p:cNvPr id="26" name="Picture 25">
            <a:extLst>
              <a:ext uri="{FF2B5EF4-FFF2-40B4-BE49-F238E27FC236}">
                <a16:creationId xmlns:a16="http://schemas.microsoft.com/office/drawing/2014/main" id="{13DA03B1-8D16-4839-1FB4-99F12D2EA7D4}"/>
              </a:ext>
            </a:extLst>
          </p:cNvPr>
          <p:cNvPicPr>
            <a:picLocks noChangeAspect="1"/>
          </p:cNvPicPr>
          <p:nvPr/>
        </p:nvPicPr>
        <p:blipFill rotWithShape="1">
          <a:blip r:embed="rId15"/>
          <a:srcRect l="1160" t="5971" b="2055"/>
          <a:stretch/>
        </p:blipFill>
        <p:spPr>
          <a:xfrm>
            <a:off x="302933" y="3931588"/>
            <a:ext cx="3010109" cy="3497521"/>
          </a:xfrm>
          <a:prstGeom prst="rect">
            <a:avLst/>
          </a:prstGeom>
        </p:spPr>
      </p:pic>
      <p:sp>
        <p:nvSpPr>
          <p:cNvPr id="27" name="TextBox 26">
            <a:extLst>
              <a:ext uri="{FF2B5EF4-FFF2-40B4-BE49-F238E27FC236}">
                <a16:creationId xmlns:a16="http://schemas.microsoft.com/office/drawing/2014/main" id="{E30AFCDA-8BC1-FB25-3C34-71E42B6D5915}"/>
              </a:ext>
            </a:extLst>
          </p:cNvPr>
          <p:cNvSpPr txBox="1"/>
          <p:nvPr/>
        </p:nvSpPr>
        <p:spPr>
          <a:xfrm>
            <a:off x="212185" y="8934984"/>
            <a:ext cx="3140010" cy="646331"/>
          </a:xfrm>
          <a:prstGeom prst="rect">
            <a:avLst/>
          </a:prstGeom>
          <a:noFill/>
        </p:spPr>
        <p:txBody>
          <a:bodyPr wrap="square" rtlCol="0">
            <a:spAutoFit/>
          </a:bodyPr>
          <a:lstStyle/>
          <a:p>
            <a:r>
              <a:rPr lang="en-GB" sz="1200" dirty="0"/>
              <a:t>Constructing dams along the river in China has interfered with the river’s discharge downstream. </a:t>
            </a:r>
          </a:p>
        </p:txBody>
      </p:sp>
      <p:sp>
        <p:nvSpPr>
          <p:cNvPr id="30" name="TextBox 29">
            <a:extLst>
              <a:ext uri="{FF2B5EF4-FFF2-40B4-BE49-F238E27FC236}">
                <a16:creationId xmlns:a16="http://schemas.microsoft.com/office/drawing/2014/main" id="{2F92FF3A-D507-6DF3-A7AD-29536CEABAA0}"/>
              </a:ext>
            </a:extLst>
          </p:cNvPr>
          <p:cNvSpPr txBox="1"/>
          <p:nvPr/>
        </p:nvSpPr>
        <p:spPr>
          <a:xfrm>
            <a:off x="3836603" y="5220517"/>
            <a:ext cx="2892145" cy="369332"/>
          </a:xfrm>
          <a:prstGeom prst="rect">
            <a:avLst/>
          </a:prstGeom>
          <a:noFill/>
        </p:spPr>
        <p:txBody>
          <a:bodyPr wrap="square" rtlCol="0">
            <a:spAutoFit/>
          </a:bodyPr>
          <a:lstStyle/>
          <a:p>
            <a:r>
              <a:rPr lang="en-GB" b="1" dirty="0">
                <a:solidFill>
                  <a:schemeClr val="bg1"/>
                </a:solidFill>
              </a:rPr>
              <a:t>Estuary Characteristics</a:t>
            </a:r>
          </a:p>
        </p:txBody>
      </p:sp>
      <p:sp>
        <p:nvSpPr>
          <p:cNvPr id="31" name="Rectangle 30">
            <a:extLst>
              <a:ext uri="{FF2B5EF4-FFF2-40B4-BE49-F238E27FC236}">
                <a16:creationId xmlns:a16="http://schemas.microsoft.com/office/drawing/2014/main" id="{F2FF9B5E-36F0-DEDB-0F6C-C735CC6E04FF}"/>
              </a:ext>
            </a:extLst>
          </p:cNvPr>
          <p:cNvSpPr/>
          <p:nvPr/>
        </p:nvSpPr>
        <p:spPr>
          <a:xfrm>
            <a:off x="3640700" y="5272681"/>
            <a:ext cx="2858663"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42EA64C8-0CBC-4EDD-5E62-1B6D8360E253}"/>
              </a:ext>
            </a:extLst>
          </p:cNvPr>
          <p:cNvSpPr txBox="1"/>
          <p:nvPr/>
        </p:nvSpPr>
        <p:spPr>
          <a:xfrm>
            <a:off x="3779974" y="5265302"/>
            <a:ext cx="2705388" cy="369332"/>
          </a:xfrm>
          <a:prstGeom prst="rect">
            <a:avLst/>
          </a:prstGeom>
          <a:noFill/>
        </p:spPr>
        <p:txBody>
          <a:bodyPr wrap="square" rtlCol="0">
            <a:spAutoFit/>
          </a:bodyPr>
          <a:lstStyle/>
          <a:p>
            <a:r>
              <a:rPr lang="en-GB" b="1" dirty="0">
                <a:solidFill>
                  <a:schemeClr val="bg1"/>
                </a:solidFill>
              </a:rPr>
              <a:t>Economic Issues</a:t>
            </a:r>
          </a:p>
        </p:txBody>
      </p:sp>
      <p:sp>
        <p:nvSpPr>
          <p:cNvPr id="33" name="Oval 32">
            <a:extLst>
              <a:ext uri="{FF2B5EF4-FFF2-40B4-BE49-F238E27FC236}">
                <a16:creationId xmlns:a16="http://schemas.microsoft.com/office/drawing/2014/main" id="{4987DCF1-F3E2-C4F8-8D67-28943E7EC7C7}"/>
              </a:ext>
            </a:extLst>
          </p:cNvPr>
          <p:cNvSpPr/>
          <p:nvPr/>
        </p:nvSpPr>
        <p:spPr>
          <a:xfrm>
            <a:off x="3458282" y="5267199"/>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Graphic 35">
            <a:extLst>
              <a:ext uri="{FF2B5EF4-FFF2-40B4-BE49-F238E27FC236}">
                <a16:creationId xmlns:a16="http://schemas.microsoft.com/office/drawing/2014/main" id="{7033B83E-A2AC-E0FB-A541-E085D41CD516}"/>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3515960" y="5330349"/>
            <a:ext cx="251844" cy="251844"/>
          </a:xfrm>
          <a:prstGeom prst="rect">
            <a:avLst/>
          </a:prstGeom>
        </p:spPr>
      </p:pic>
      <p:sp>
        <p:nvSpPr>
          <p:cNvPr id="37" name="TextBox 36">
            <a:extLst>
              <a:ext uri="{FF2B5EF4-FFF2-40B4-BE49-F238E27FC236}">
                <a16:creationId xmlns:a16="http://schemas.microsoft.com/office/drawing/2014/main" id="{AE4C7C81-55C7-3CED-28CE-67F3DC152925}"/>
              </a:ext>
            </a:extLst>
          </p:cNvPr>
          <p:cNvSpPr txBox="1"/>
          <p:nvPr/>
        </p:nvSpPr>
        <p:spPr>
          <a:xfrm>
            <a:off x="3422461" y="4595307"/>
            <a:ext cx="1311832" cy="461665"/>
          </a:xfrm>
          <a:prstGeom prst="rect">
            <a:avLst/>
          </a:prstGeom>
          <a:noFill/>
        </p:spPr>
        <p:txBody>
          <a:bodyPr wrap="square" rtlCol="0">
            <a:spAutoFit/>
          </a:bodyPr>
          <a:lstStyle/>
          <a:p>
            <a:r>
              <a:rPr lang="en-GB" sz="1200" b="1" dirty="0"/>
              <a:t>Cambodia</a:t>
            </a:r>
            <a:endParaRPr lang="en-GB" sz="1200" dirty="0"/>
          </a:p>
          <a:p>
            <a:pPr marL="171450" indent="-171450">
              <a:buFont typeface="Arial" panose="020B0604020202020204" pitchFamily="34" charset="0"/>
              <a:buChar char="•"/>
            </a:pPr>
            <a:endParaRPr lang="en-GB" sz="1200" dirty="0"/>
          </a:p>
        </p:txBody>
      </p:sp>
      <p:sp>
        <p:nvSpPr>
          <p:cNvPr id="39" name="TextBox 38">
            <a:extLst>
              <a:ext uri="{FF2B5EF4-FFF2-40B4-BE49-F238E27FC236}">
                <a16:creationId xmlns:a16="http://schemas.microsoft.com/office/drawing/2014/main" id="{A04FE851-C2B8-FE66-D9AE-79AEBC7A2AB8}"/>
              </a:ext>
            </a:extLst>
          </p:cNvPr>
          <p:cNvSpPr txBox="1"/>
          <p:nvPr/>
        </p:nvSpPr>
        <p:spPr>
          <a:xfrm>
            <a:off x="3433290" y="5594612"/>
            <a:ext cx="1311832" cy="461665"/>
          </a:xfrm>
          <a:prstGeom prst="rect">
            <a:avLst/>
          </a:prstGeom>
          <a:noFill/>
        </p:spPr>
        <p:txBody>
          <a:bodyPr wrap="square" rtlCol="0">
            <a:spAutoFit/>
          </a:bodyPr>
          <a:lstStyle/>
          <a:p>
            <a:r>
              <a:rPr lang="en-GB" sz="1200" b="1" dirty="0"/>
              <a:t>China</a:t>
            </a:r>
            <a:endParaRPr lang="en-GB" sz="1200" dirty="0"/>
          </a:p>
          <a:p>
            <a:pPr marL="171450" indent="-171450">
              <a:buFont typeface="Arial" panose="020B0604020202020204" pitchFamily="34" charset="0"/>
              <a:buChar char="•"/>
            </a:pPr>
            <a:endParaRPr lang="en-GB" sz="1200" dirty="0"/>
          </a:p>
        </p:txBody>
      </p:sp>
      <p:sp>
        <p:nvSpPr>
          <p:cNvPr id="40" name="TextBox 39">
            <a:extLst>
              <a:ext uri="{FF2B5EF4-FFF2-40B4-BE49-F238E27FC236}">
                <a16:creationId xmlns:a16="http://schemas.microsoft.com/office/drawing/2014/main" id="{52F179A7-FF81-EE05-D30D-90E33E379608}"/>
              </a:ext>
            </a:extLst>
          </p:cNvPr>
          <p:cNvSpPr txBox="1"/>
          <p:nvPr/>
        </p:nvSpPr>
        <p:spPr>
          <a:xfrm>
            <a:off x="3453152" y="6427947"/>
            <a:ext cx="1063658" cy="461665"/>
          </a:xfrm>
          <a:prstGeom prst="rect">
            <a:avLst/>
          </a:prstGeom>
          <a:noFill/>
        </p:spPr>
        <p:txBody>
          <a:bodyPr wrap="square" rtlCol="0">
            <a:spAutoFit/>
          </a:bodyPr>
          <a:lstStyle/>
          <a:p>
            <a:r>
              <a:rPr lang="en-GB" sz="1200" b="1" dirty="0"/>
              <a:t>Cambodia</a:t>
            </a:r>
            <a:endParaRPr lang="en-GB" sz="1200" dirty="0"/>
          </a:p>
          <a:p>
            <a:pPr marL="171450" indent="-171450">
              <a:buFont typeface="Arial" panose="020B0604020202020204" pitchFamily="34" charset="0"/>
              <a:buChar char="•"/>
            </a:pPr>
            <a:endParaRPr lang="en-GB" sz="1200" dirty="0"/>
          </a:p>
        </p:txBody>
      </p:sp>
      <p:sp>
        <p:nvSpPr>
          <p:cNvPr id="41" name="TextBox 40">
            <a:extLst>
              <a:ext uri="{FF2B5EF4-FFF2-40B4-BE49-F238E27FC236}">
                <a16:creationId xmlns:a16="http://schemas.microsoft.com/office/drawing/2014/main" id="{6412FBFB-7CC4-4BCA-FAB3-7862534FF529}"/>
              </a:ext>
            </a:extLst>
          </p:cNvPr>
          <p:cNvSpPr txBox="1"/>
          <p:nvPr/>
        </p:nvSpPr>
        <p:spPr>
          <a:xfrm>
            <a:off x="3425143" y="8273255"/>
            <a:ext cx="1311832" cy="461665"/>
          </a:xfrm>
          <a:prstGeom prst="rect">
            <a:avLst/>
          </a:prstGeom>
          <a:noFill/>
        </p:spPr>
        <p:txBody>
          <a:bodyPr wrap="square" rtlCol="0">
            <a:spAutoFit/>
          </a:bodyPr>
          <a:lstStyle/>
          <a:p>
            <a:r>
              <a:rPr lang="en-GB" sz="1200" b="1" dirty="0"/>
              <a:t>China</a:t>
            </a:r>
            <a:endParaRPr lang="en-GB" sz="1200" dirty="0"/>
          </a:p>
          <a:p>
            <a:pPr marL="171450" indent="-171450">
              <a:buFont typeface="Arial" panose="020B0604020202020204" pitchFamily="34" charset="0"/>
              <a:buChar char="•"/>
            </a:pPr>
            <a:endParaRPr lang="en-GB" sz="1200" dirty="0"/>
          </a:p>
        </p:txBody>
      </p:sp>
      <p:sp>
        <p:nvSpPr>
          <p:cNvPr id="44" name="TextBox 43">
            <a:extLst>
              <a:ext uri="{FF2B5EF4-FFF2-40B4-BE49-F238E27FC236}">
                <a16:creationId xmlns:a16="http://schemas.microsoft.com/office/drawing/2014/main" id="{C606B39C-94CC-5D90-EC57-29D240C615D0}"/>
              </a:ext>
            </a:extLst>
          </p:cNvPr>
          <p:cNvSpPr txBox="1"/>
          <p:nvPr/>
        </p:nvSpPr>
        <p:spPr>
          <a:xfrm>
            <a:off x="3427717" y="8824417"/>
            <a:ext cx="1311832" cy="461665"/>
          </a:xfrm>
          <a:prstGeom prst="rect">
            <a:avLst/>
          </a:prstGeom>
          <a:noFill/>
        </p:spPr>
        <p:txBody>
          <a:bodyPr wrap="square" rtlCol="0">
            <a:spAutoFit/>
          </a:bodyPr>
          <a:lstStyle/>
          <a:p>
            <a:r>
              <a:rPr lang="en-GB" sz="1200" b="1" dirty="0"/>
              <a:t>Cambodia</a:t>
            </a:r>
            <a:endParaRPr lang="en-GB" sz="1200" dirty="0"/>
          </a:p>
          <a:p>
            <a:pPr marL="171450" indent="-171450">
              <a:buFont typeface="Arial" panose="020B0604020202020204" pitchFamily="34" charset="0"/>
              <a:buChar char="•"/>
            </a:pPr>
            <a:endParaRPr lang="en-GB" sz="1200" dirty="0"/>
          </a:p>
        </p:txBody>
      </p:sp>
      <p:sp>
        <p:nvSpPr>
          <p:cNvPr id="45" name="TextBox 44">
            <a:extLst>
              <a:ext uri="{FF2B5EF4-FFF2-40B4-BE49-F238E27FC236}">
                <a16:creationId xmlns:a16="http://schemas.microsoft.com/office/drawing/2014/main" id="{C1C025D5-0FBE-84F9-FD6A-DABD6C1B2CEA}"/>
              </a:ext>
            </a:extLst>
          </p:cNvPr>
          <p:cNvSpPr txBox="1"/>
          <p:nvPr/>
        </p:nvSpPr>
        <p:spPr>
          <a:xfrm>
            <a:off x="3472202" y="3613111"/>
            <a:ext cx="3173613" cy="1015663"/>
          </a:xfrm>
          <a:prstGeom prst="rect">
            <a:avLst/>
          </a:prstGeom>
          <a:noFill/>
        </p:spPr>
        <p:txBody>
          <a:bodyPr wrap="square" rtlCol="0">
            <a:spAutoFit/>
          </a:bodyPr>
          <a:lstStyle/>
          <a:p>
            <a:r>
              <a:rPr lang="en-GB" sz="1000" dirty="0"/>
              <a:t>People displaced e.g. 200,000 when Xayaburi dam constructed. </a:t>
            </a:r>
          </a:p>
          <a:p>
            <a:r>
              <a:rPr lang="en-GB" sz="1000" dirty="0"/>
              <a:t>Properties flooded when water is released to protect dams following heavy monsoon rain e.g. 1,571 families affected in  September 2015. </a:t>
            </a:r>
            <a:br>
              <a:rPr lang="en-GB" sz="1000" dirty="0"/>
            </a:br>
            <a:r>
              <a:rPr lang="en-GB" sz="1000" dirty="0"/>
              <a:t>Safe and reliable sources of water. </a:t>
            </a:r>
          </a:p>
        </p:txBody>
      </p:sp>
      <p:sp>
        <p:nvSpPr>
          <p:cNvPr id="47" name="TextBox 46">
            <a:extLst>
              <a:ext uri="{FF2B5EF4-FFF2-40B4-BE49-F238E27FC236}">
                <a16:creationId xmlns:a16="http://schemas.microsoft.com/office/drawing/2014/main" id="{482AB441-C936-4163-CAF9-DF3E92F47127}"/>
              </a:ext>
            </a:extLst>
          </p:cNvPr>
          <p:cNvSpPr txBox="1"/>
          <p:nvPr/>
        </p:nvSpPr>
        <p:spPr>
          <a:xfrm>
            <a:off x="3481732" y="4741997"/>
            <a:ext cx="3061773" cy="692497"/>
          </a:xfrm>
          <a:prstGeom prst="rect">
            <a:avLst/>
          </a:prstGeom>
          <a:noFill/>
        </p:spPr>
        <p:txBody>
          <a:bodyPr wrap="square" rtlCol="0">
            <a:spAutoFit/>
          </a:bodyPr>
          <a:lstStyle/>
          <a:p>
            <a:r>
              <a:rPr lang="en-GB" sz="1000" dirty="0"/>
              <a:t>Less water is available for people and farms. </a:t>
            </a:r>
          </a:p>
          <a:p>
            <a:r>
              <a:rPr lang="en-GB" sz="1000" dirty="0"/>
              <a:t>The scale of flooding during the monsoon season is now smaller, protecting more properties. </a:t>
            </a:r>
          </a:p>
          <a:p>
            <a:pPr marL="171450" indent="-171450">
              <a:buFont typeface="Arial" panose="020B0604020202020204" pitchFamily="34" charset="0"/>
              <a:buChar char="•"/>
            </a:pPr>
            <a:endParaRPr lang="en-GB" sz="900" dirty="0"/>
          </a:p>
        </p:txBody>
      </p:sp>
      <p:sp>
        <p:nvSpPr>
          <p:cNvPr id="51" name="TextBox 50">
            <a:extLst>
              <a:ext uri="{FF2B5EF4-FFF2-40B4-BE49-F238E27FC236}">
                <a16:creationId xmlns:a16="http://schemas.microsoft.com/office/drawing/2014/main" id="{6FF2579D-9D45-3B06-4F81-03F991CB110A}"/>
              </a:ext>
            </a:extLst>
          </p:cNvPr>
          <p:cNvSpPr txBox="1"/>
          <p:nvPr/>
        </p:nvSpPr>
        <p:spPr>
          <a:xfrm>
            <a:off x="3472203" y="5749674"/>
            <a:ext cx="3077244" cy="707886"/>
          </a:xfrm>
          <a:prstGeom prst="rect">
            <a:avLst/>
          </a:prstGeom>
          <a:noFill/>
        </p:spPr>
        <p:txBody>
          <a:bodyPr wrap="square" rtlCol="0">
            <a:spAutoFit/>
          </a:bodyPr>
          <a:lstStyle/>
          <a:p>
            <a:r>
              <a:rPr lang="en-GB" sz="1000" dirty="0"/>
              <a:t>Loss of farmland as reservoirs form.</a:t>
            </a:r>
          </a:p>
          <a:p>
            <a:r>
              <a:rPr lang="en-GB" sz="1000" dirty="0"/>
              <a:t>Jobs in construction and hydroelectric power. </a:t>
            </a:r>
          </a:p>
          <a:p>
            <a:r>
              <a:rPr lang="en-GB" sz="1000" dirty="0"/>
              <a:t>Cheap hydro-electric power has supported the growth of China’s economy</a:t>
            </a:r>
          </a:p>
        </p:txBody>
      </p:sp>
      <p:sp>
        <p:nvSpPr>
          <p:cNvPr id="53" name="TextBox 52">
            <a:extLst>
              <a:ext uri="{FF2B5EF4-FFF2-40B4-BE49-F238E27FC236}">
                <a16:creationId xmlns:a16="http://schemas.microsoft.com/office/drawing/2014/main" id="{D3CF2E15-3E50-F31F-AC57-BC12A8B9DD1F}"/>
              </a:ext>
            </a:extLst>
          </p:cNvPr>
          <p:cNvSpPr txBox="1"/>
          <p:nvPr/>
        </p:nvSpPr>
        <p:spPr>
          <a:xfrm>
            <a:off x="3482539" y="6586184"/>
            <a:ext cx="3010109" cy="1461939"/>
          </a:xfrm>
          <a:prstGeom prst="rect">
            <a:avLst/>
          </a:prstGeom>
          <a:noFill/>
        </p:spPr>
        <p:txBody>
          <a:bodyPr wrap="square" rtlCol="0">
            <a:spAutoFit/>
          </a:bodyPr>
          <a:lstStyle/>
          <a:p>
            <a:r>
              <a:rPr lang="en-GB" sz="1000" dirty="0"/>
              <a:t>Reduced water levels and river velocity cause increased deposition, which has led to the formation of sandbanks that impede navigation.</a:t>
            </a:r>
          </a:p>
          <a:p>
            <a:r>
              <a:rPr lang="en-GB" sz="1000" dirty="0"/>
              <a:t>Fish stocks have been reduced, leading to a drop in income for fishermen.</a:t>
            </a:r>
          </a:p>
          <a:p>
            <a:r>
              <a:rPr lang="en-GB" sz="1000" dirty="0"/>
              <a:t>Monsoon floods are much smaller, meaning less sediment is deposited, reducing the fertility of valuable agricultural land used for rice farming.</a:t>
            </a:r>
          </a:p>
          <a:p>
            <a:pPr marL="171450" indent="-171450">
              <a:buFont typeface="Arial" panose="020B0604020202020204" pitchFamily="34" charset="0"/>
              <a:buChar char="•"/>
            </a:pPr>
            <a:endParaRPr lang="en-GB" sz="900" dirty="0"/>
          </a:p>
        </p:txBody>
      </p:sp>
      <p:sp>
        <p:nvSpPr>
          <p:cNvPr id="54" name="TextBox 53">
            <a:extLst>
              <a:ext uri="{FF2B5EF4-FFF2-40B4-BE49-F238E27FC236}">
                <a16:creationId xmlns:a16="http://schemas.microsoft.com/office/drawing/2014/main" id="{79CB614F-C484-FAC3-BF82-0BCB381F63BF}"/>
              </a:ext>
            </a:extLst>
          </p:cNvPr>
          <p:cNvSpPr txBox="1"/>
          <p:nvPr/>
        </p:nvSpPr>
        <p:spPr>
          <a:xfrm>
            <a:off x="3472203" y="8446472"/>
            <a:ext cx="2999874" cy="400110"/>
          </a:xfrm>
          <a:prstGeom prst="rect">
            <a:avLst/>
          </a:prstGeom>
          <a:noFill/>
        </p:spPr>
        <p:txBody>
          <a:bodyPr wrap="square" rtlCol="0">
            <a:spAutoFit/>
          </a:bodyPr>
          <a:lstStyle/>
          <a:p>
            <a:r>
              <a:rPr lang="en-GB" sz="1000" dirty="0"/>
              <a:t>Vast areas of land have been flooded to form reservoirs, destroying ecosystems. </a:t>
            </a:r>
          </a:p>
        </p:txBody>
      </p:sp>
      <p:sp>
        <p:nvSpPr>
          <p:cNvPr id="57" name="TextBox 56">
            <a:extLst>
              <a:ext uri="{FF2B5EF4-FFF2-40B4-BE49-F238E27FC236}">
                <a16:creationId xmlns:a16="http://schemas.microsoft.com/office/drawing/2014/main" id="{F2E89DC4-60D2-42D0-0116-338EDB25385F}"/>
              </a:ext>
            </a:extLst>
          </p:cNvPr>
          <p:cNvSpPr txBox="1"/>
          <p:nvPr/>
        </p:nvSpPr>
        <p:spPr>
          <a:xfrm>
            <a:off x="3468991" y="9003043"/>
            <a:ext cx="3016371" cy="538609"/>
          </a:xfrm>
          <a:prstGeom prst="rect">
            <a:avLst/>
          </a:prstGeom>
          <a:noFill/>
        </p:spPr>
        <p:txBody>
          <a:bodyPr wrap="square" rtlCol="0">
            <a:spAutoFit/>
          </a:bodyPr>
          <a:lstStyle/>
          <a:p>
            <a:r>
              <a:rPr lang="en-GB" sz="1000" dirty="0"/>
              <a:t>The natural flow of the river has been disrupted leading to the disruption of ecosystems. </a:t>
            </a:r>
          </a:p>
          <a:p>
            <a:pPr marL="171450" indent="-171450">
              <a:buFont typeface="Arial" panose="020B0604020202020204" pitchFamily="34" charset="0"/>
              <a:buChar char="•"/>
            </a:pPr>
            <a:endParaRPr lang="en-GB" sz="900" dirty="0"/>
          </a:p>
        </p:txBody>
      </p:sp>
      <p:cxnSp>
        <p:nvCxnSpPr>
          <p:cNvPr id="69" name="Straight Connector 68">
            <a:extLst>
              <a:ext uri="{FF2B5EF4-FFF2-40B4-BE49-F238E27FC236}">
                <a16:creationId xmlns:a16="http://schemas.microsoft.com/office/drawing/2014/main" id="{7A7FA345-F5C0-726F-25AE-9AFB83506712}"/>
              </a:ext>
            </a:extLst>
          </p:cNvPr>
          <p:cNvCxnSpPr>
            <a:cxnSpLocks/>
          </p:cNvCxnSpPr>
          <p:nvPr/>
        </p:nvCxnSpPr>
        <p:spPr>
          <a:xfrm>
            <a:off x="3532568" y="3690804"/>
            <a:ext cx="0" cy="2407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B038046-34D8-54D9-322C-ACDC9239E378}"/>
              </a:ext>
            </a:extLst>
          </p:cNvPr>
          <p:cNvCxnSpPr>
            <a:cxnSpLocks/>
          </p:cNvCxnSpPr>
          <p:nvPr/>
        </p:nvCxnSpPr>
        <p:spPr>
          <a:xfrm>
            <a:off x="3532568" y="3997325"/>
            <a:ext cx="0" cy="3905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5673741-82A6-C07E-212A-EA5F79CA40E8}"/>
              </a:ext>
            </a:extLst>
          </p:cNvPr>
          <p:cNvCxnSpPr>
            <a:cxnSpLocks/>
          </p:cNvCxnSpPr>
          <p:nvPr/>
        </p:nvCxnSpPr>
        <p:spPr>
          <a:xfrm>
            <a:off x="3532568" y="4447344"/>
            <a:ext cx="0" cy="108781"/>
          </a:xfrm>
          <a:prstGeom prst="line">
            <a:avLst/>
          </a:prstGeom>
          <a:ln w="28575">
            <a:solidFill>
              <a:srgbClr val="81A032"/>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B7193CCA-E190-28AC-BB56-343B1506307D}"/>
              </a:ext>
            </a:extLst>
          </p:cNvPr>
          <p:cNvCxnSpPr>
            <a:cxnSpLocks/>
          </p:cNvCxnSpPr>
          <p:nvPr/>
        </p:nvCxnSpPr>
        <p:spPr>
          <a:xfrm>
            <a:off x="3532568" y="5829680"/>
            <a:ext cx="0" cy="8272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6244F2-7FBE-C7A1-020D-2F39BA3932BE}"/>
              </a:ext>
            </a:extLst>
          </p:cNvPr>
          <p:cNvCxnSpPr>
            <a:cxnSpLocks/>
          </p:cNvCxnSpPr>
          <p:nvPr/>
        </p:nvCxnSpPr>
        <p:spPr>
          <a:xfrm>
            <a:off x="3534536" y="5984404"/>
            <a:ext cx="0" cy="81398"/>
          </a:xfrm>
          <a:prstGeom prst="line">
            <a:avLst/>
          </a:prstGeom>
          <a:ln w="28575">
            <a:solidFill>
              <a:srgbClr val="81A032"/>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CDE46FD-1483-CB0F-697B-0B5EC6156D54}"/>
              </a:ext>
            </a:extLst>
          </p:cNvPr>
          <p:cNvCxnSpPr>
            <a:cxnSpLocks/>
          </p:cNvCxnSpPr>
          <p:nvPr/>
        </p:nvCxnSpPr>
        <p:spPr>
          <a:xfrm>
            <a:off x="3532568" y="6138848"/>
            <a:ext cx="0" cy="224411"/>
          </a:xfrm>
          <a:prstGeom prst="line">
            <a:avLst/>
          </a:prstGeom>
          <a:ln w="28575">
            <a:solidFill>
              <a:srgbClr val="81A032"/>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BAB6857C-F7D4-A388-3D0A-FC5BAE9D7FF3}"/>
              </a:ext>
            </a:extLst>
          </p:cNvPr>
          <p:cNvCxnSpPr>
            <a:cxnSpLocks/>
          </p:cNvCxnSpPr>
          <p:nvPr/>
        </p:nvCxnSpPr>
        <p:spPr>
          <a:xfrm>
            <a:off x="3532568" y="8522912"/>
            <a:ext cx="0" cy="240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2360B29E-D752-C32E-BDF5-F6742182D788}"/>
              </a:ext>
            </a:extLst>
          </p:cNvPr>
          <p:cNvCxnSpPr>
            <a:cxnSpLocks/>
          </p:cNvCxnSpPr>
          <p:nvPr/>
        </p:nvCxnSpPr>
        <p:spPr>
          <a:xfrm>
            <a:off x="3534617" y="4978612"/>
            <a:ext cx="0" cy="226030"/>
          </a:xfrm>
          <a:prstGeom prst="line">
            <a:avLst/>
          </a:prstGeom>
          <a:ln w="28575">
            <a:solidFill>
              <a:srgbClr val="81A032"/>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FEEAE86-A17B-DDA9-DD55-559B68996E1E}"/>
              </a:ext>
            </a:extLst>
          </p:cNvPr>
          <p:cNvCxnSpPr>
            <a:cxnSpLocks/>
          </p:cNvCxnSpPr>
          <p:nvPr/>
        </p:nvCxnSpPr>
        <p:spPr>
          <a:xfrm>
            <a:off x="3536591" y="4816515"/>
            <a:ext cx="0" cy="994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9C19D788-75F9-F9BF-BC69-E39D1220D95B}"/>
              </a:ext>
            </a:extLst>
          </p:cNvPr>
          <p:cNvCxnSpPr>
            <a:cxnSpLocks/>
          </p:cNvCxnSpPr>
          <p:nvPr/>
        </p:nvCxnSpPr>
        <p:spPr>
          <a:xfrm>
            <a:off x="3546923" y="6666190"/>
            <a:ext cx="0" cy="3938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CDD49251-3100-729E-F946-F7E5E6512C58}"/>
              </a:ext>
            </a:extLst>
          </p:cNvPr>
          <p:cNvCxnSpPr>
            <a:cxnSpLocks/>
          </p:cNvCxnSpPr>
          <p:nvPr/>
        </p:nvCxnSpPr>
        <p:spPr>
          <a:xfrm>
            <a:off x="3546923" y="7117040"/>
            <a:ext cx="0" cy="2446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BCA55454-950B-8300-F103-AC1F1FDDAB84}"/>
              </a:ext>
            </a:extLst>
          </p:cNvPr>
          <p:cNvCxnSpPr>
            <a:cxnSpLocks/>
          </p:cNvCxnSpPr>
          <p:nvPr/>
        </p:nvCxnSpPr>
        <p:spPr>
          <a:xfrm>
            <a:off x="3545389" y="7428190"/>
            <a:ext cx="0" cy="3970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CCC9F0A5-C1E1-3C96-2D34-E247B2AD1B53}"/>
              </a:ext>
            </a:extLst>
          </p:cNvPr>
          <p:cNvCxnSpPr>
            <a:cxnSpLocks/>
          </p:cNvCxnSpPr>
          <p:nvPr/>
        </p:nvCxnSpPr>
        <p:spPr>
          <a:xfrm>
            <a:off x="3533375" y="9081827"/>
            <a:ext cx="0" cy="23997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D5A77C11-F3C8-D0EF-E3F1-64ED46489353}"/>
              </a:ext>
            </a:extLst>
          </p:cNvPr>
          <p:cNvSpPr txBox="1"/>
          <p:nvPr/>
        </p:nvSpPr>
        <p:spPr>
          <a:xfrm>
            <a:off x="3811864" y="1632413"/>
            <a:ext cx="2737590" cy="461665"/>
          </a:xfrm>
          <a:prstGeom prst="rect">
            <a:avLst/>
          </a:prstGeom>
          <a:noFill/>
        </p:spPr>
        <p:txBody>
          <a:bodyPr wrap="square" rtlCol="0">
            <a:spAutoFit/>
          </a:bodyPr>
          <a:lstStyle/>
          <a:p>
            <a:r>
              <a:rPr lang="en-GB" sz="1200" b="1" dirty="0"/>
              <a:t>Economic Issues</a:t>
            </a:r>
            <a:r>
              <a:rPr lang="en-GB" sz="1200" dirty="0"/>
              <a:t> – Factors relating to money e.g. will it make people rich/poor.</a:t>
            </a:r>
          </a:p>
        </p:txBody>
      </p:sp>
      <p:sp>
        <p:nvSpPr>
          <p:cNvPr id="111" name="TextBox 110">
            <a:extLst>
              <a:ext uri="{FF2B5EF4-FFF2-40B4-BE49-F238E27FC236}">
                <a16:creationId xmlns:a16="http://schemas.microsoft.com/office/drawing/2014/main" id="{1C95EA8B-7D45-C9AD-0A53-AEB3A58D48E6}"/>
              </a:ext>
            </a:extLst>
          </p:cNvPr>
          <p:cNvSpPr txBox="1"/>
          <p:nvPr/>
        </p:nvSpPr>
        <p:spPr>
          <a:xfrm>
            <a:off x="3811864" y="2107716"/>
            <a:ext cx="2664304" cy="461665"/>
          </a:xfrm>
          <a:prstGeom prst="rect">
            <a:avLst/>
          </a:prstGeom>
          <a:noFill/>
        </p:spPr>
        <p:txBody>
          <a:bodyPr wrap="square" rtlCol="0">
            <a:spAutoFit/>
          </a:bodyPr>
          <a:lstStyle/>
          <a:p>
            <a:r>
              <a:rPr lang="en-GB" sz="1200" b="1" dirty="0"/>
              <a:t>Environmental Issues </a:t>
            </a:r>
            <a:r>
              <a:rPr lang="en-GB" sz="1200" dirty="0"/>
              <a:t>– how the natural environment will be affected. </a:t>
            </a:r>
          </a:p>
        </p:txBody>
      </p:sp>
      <p:sp>
        <p:nvSpPr>
          <p:cNvPr id="112" name="TextBox 111">
            <a:extLst>
              <a:ext uri="{FF2B5EF4-FFF2-40B4-BE49-F238E27FC236}">
                <a16:creationId xmlns:a16="http://schemas.microsoft.com/office/drawing/2014/main" id="{F3E34CE8-E780-0390-63C6-AB32C226A2E4}"/>
              </a:ext>
            </a:extLst>
          </p:cNvPr>
          <p:cNvSpPr txBox="1"/>
          <p:nvPr/>
        </p:nvSpPr>
        <p:spPr>
          <a:xfrm>
            <a:off x="3811864" y="2583198"/>
            <a:ext cx="2664304" cy="461665"/>
          </a:xfrm>
          <a:prstGeom prst="rect">
            <a:avLst/>
          </a:prstGeom>
          <a:noFill/>
        </p:spPr>
        <p:txBody>
          <a:bodyPr wrap="square" rtlCol="0">
            <a:spAutoFit/>
          </a:bodyPr>
          <a:lstStyle/>
          <a:p>
            <a:r>
              <a:rPr lang="en-GB" sz="1200" b="1" dirty="0"/>
              <a:t>Social Issues </a:t>
            </a:r>
            <a:r>
              <a:rPr lang="en-GB" sz="1200" dirty="0"/>
              <a:t>– how a management method will affect people.</a:t>
            </a:r>
            <a:endParaRPr lang="en-GB" sz="1600" dirty="0"/>
          </a:p>
        </p:txBody>
      </p:sp>
      <p:pic>
        <p:nvPicPr>
          <p:cNvPr id="114" name="Graphic 113">
            <a:extLst>
              <a:ext uri="{FF2B5EF4-FFF2-40B4-BE49-F238E27FC236}">
                <a16:creationId xmlns:a16="http://schemas.microsoft.com/office/drawing/2014/main" id="{F4FB8743-6FF5-7215-7D7F-DC1A8CA1AE5D}"/>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323187" y="2823443"/>
            <a:ext cx="272459" cy="272459"/>
          </a:xfrm>
          <a:prstGeom prst="rect">
            <a:avLst/>
          </a:prstGeom>
        </p:spPr>
      </p:pic>
      <p:pic>
        <p:nvPicPr>
          <p:cNvPr id="115" name="Graphic 114">
            <a:extLst>
              <a:ext uri="{FF2B5EF4-FFF2-40B4-BE49-F238E27FC236}">
                <a16:creationId xmlns:a16="http://schemas.microsoft.com/office/drawing/2014/main" id="{F5E8DF58-E415-3C32-892B-843EA1A197A3}"/>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319798" y="8641994"/>
            <a:ext cx="269161" cy="269161"/>
          </a:xfrm>
          <a:prstGeom prst="rect">
            <a:avLst/>
          </a:prstGeom>
        </p:spPr>
      </p:pic>
    </p:spTree>
    <p:extLst>
      <p:ext uri="{BB962C8B-B14F-4D97-AF65-F5344CB8AC3E}">
        <p14:creationId xmlns:p14="http://schemas.microsoft.com/office/powerpoint/2010/main" val="34643845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5EC60EA-E4DB-E342-9735-777F4077BDA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B2D9BE-6831-4698-BDDE-13DF4B4A9ABD}"/>
</file>

<file path=customXml/itemProps2.xml><?xml version="1.0" encoding="utf-8"?>
<ds:datastoreItem xmlns:ds="http://schemas.openxmlformats.org/officeDocument/2006/customXml" ds:itemID="{9C332269-69CB-4B63-B748-246275966FFC}"/>
</file>

<file path=customXml/itemProps3.xml><?xml version="1.0" encoding="utf-8"?>
<ds:datastoreItem xmlns:ds="http://schemas.openxmlformats.org/officeDocument/2006/customXml" ds:itemID="{8C81172F-EF4A-4187-9AAA-A4EB08955DF8}"/>
</file>

<file path=docProps/app.xml><?xml version="1.0" encoding="utf-8"?>
<Properties xmlns="http://schemas.openxmlformats.org/officeDocument/2006/extended-properties" xmlns:vt="http://schemas.openxmlformats.org/officeDocument/2006/docPropsVTypes">
  <Template>Office Theme</Template>
  <TotalTime>19518</TotalTime>
  <Words>365</Words>
  <Application>Microsoft Macintosh PowerPoint</Application>
  <PresentationFormat>A4 Paper (210x297 mm)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ItsaSketch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Anthony Bennett - Internet Geography</cp:lastModifiedBy>
  <cp:revision>139</cp:revision>
  <cp:lastPrinted>2022-07-06T23:28:56Z</cp:lastPrinted>
  <dcterms:created xsi:type="dcterms:W3CDTF">2022-07-04T13:34:43Z</dcterms:created>
  <dcterms:modified xsi:type="dcterms:W3CDTF">2024-01-11T12:43:02Z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