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309"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A032"/>
    <a:srgbClr val="FFFFFF"/>
    <a:srgbClr val="2F528F"/>
    <a:srgbClr val="4472C4"/>
    <a:srgbClr val="AD9A62"/>
    <a:srgbClr val="000000"/>
    <a:srgbClr val="D15E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45"/>
    <p:restoredTop sz="96327"/>
  </p:normalViewPr>
  <p:slideViewPr>
    <p:cSldViewPr snapToGrid="0" snapToObjects="1">
      <p:cViewPr varScale="1">
        <p:scale>
          <a:sx n="79" d="100"/>
          <a:sy n="79" d="100"/>
        </p:scale>
        <p:origin x="3408" y="90"/>
      </p:cViewPr>
      <p:guideLst/>
    </p:cSldViewPr>
  </p:slideViewPr>
  <p:notesTextViewPr>
    <p:cViewPr>
      <p:scale>
        <a:sx n="1" d="1"/>
        <a:sy n="1" d="1"/>
      </p:scale>
      <p:origin x="0" y="0"/>
    </p:cViewPr>
  </p:notesTextViewPr>
  <p:sorterViewPr>
    <p:cViewPr>
      <p:scale>
        <a:sx n="147" d="100"/>
        <a:sy n="147" d="100"/>
      </p:scale>
      <p:origin x="0" y="0"/>
    </p:cViewPr>
  </p:sorter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 Hammond" userId="b1239f06-862e-4d6a-b321-bc64db142c33" providerId="ADAL" clId="{BB476FCE-6A1B-4C0E-B3FB-3DD4647D7FBC}"/>
    <pc:docChg chg="custSel modSld">
      <pc:chgData name="J Hammond" userId="b1239f06-862e-4d6a-b321-bc64db142c33" providerId="ADAL" clId="{BB476FCE-6A1B-4C0E-B3FB-3DD4647D7FBC}" dt="2025-01-07T11:54:46.264" v="7"/>
      <pc:docMkLst>
        <pc:docMk/>
      </pc:docMkLst>
      <pc:sldChg chg="delSp modSp mod">
        <pc:chgData name="J Hammond" userId="b1239f06-862e-4d6a-b321-bc64db142c33" providerId="ADAL" clId="{BB476FCE-6A1B-4C0E-B3FB-3DD4647D7FBC}" dt="2025-01-07T11:54:46.264" v="7"/>
        <pc:sldMkLst>
          <pc:docMk/>
          <pc:sldMk cId="928491563" sldId="309"/>
        </pc:sldMkLst>
        <pc:spChg chg="del">
          <ac:chgData name="J Hammond" userId="b1239f06-862e-4d6a-b321-bc64db142c33" providerId="ADAL" clId="{BB476FCE-6A1B-4C0E-B3FB-3DD4647D7FBC}" dt="2025-01-07T11:54:26.102" v="1" actId="478"/>
          <ac:spMkLst>
            <pc:docMk/>
            <pc:sldMk cId="928491563" sldId="309"/>
            <ac:spMk id="34" creationId="{BCB46D81-4DF5-0092-E2A3-DECC717FCD39}"/>
          </ac:spMkLst>
        </pc:spChg>
        <pc:spChg chg="del">
          <ac:chgData name="J Hammond" userId="b1239f06-862e-4d6a-b321-bc64db142c33" providerId="ADAL" clId="{BB476FCE-6A1B-4C0E-B3FB-3DD4647D7FBC}" dt="2025-01-07T11:54:29.327" v="3" actId="478"/>
          <ac:spMkLst>
            <pc:docMk/>
            <pc:sldMk cId="928491563" sldId="309"/>
            <ac:spMk id="38" creationId="{52A88481-A9A1-ADE1-3D9B-C5D553C8B090}"/>
          </ac:spMkLst>
        </pc:spChg>
        <pc:spChg chg="del">
          <ac:chgData name="J Hammond" userId="b1239f06-862e-4d6a-b321-bc64db142c33" providerId="ADAL" clId="{BB476FCE-6A1B-4C0E-B3FB-3DD4647D7FBC}" dt="2025-01-07T11:54:23.035" v="0" actId="478"/>
          <ac:spMkLst>
            <pc:docMk/>
            <pc:sldMk cId="928491563" sldId="309"/>
            <ac:spMk id="39" creationId="{99D61F3C-DC6A-271E-C725-6BEE7F651000}"/>
          </ac:spMkLst>
        </pc:spChg>
        <pc:spChg chg="del">
          <ac:chgData name="J Hammond" userId="b1239f06-862e-4d6a-b321-bc64db142c33" providerId="ADAL" clId="{BB476FCE-6A1B-4C0E-B3FB-3DD4647D7FBC}" dt="2025-01-07T11:54:27.488" v="2" actId="478"/>
          <ac:spMkLst>
            <pc:docMk/>
            <pc:sldMk cId="928491563" sldId="309"/>
            <ac:spMk id="41" creationId="{8843B17C-1309-2059-3BF8-65099E0BACC4}"/>
          </ac:spMkLst>
        </pc:spChg>
        <pc:spChg chg="del mod">
          <ac:chgData name="J Hammond" userId="b1239f06-862e-4d6a-b321-bc64db142c33" providerId="ADAL" clId="{BB476FCE-6A1B-4C0E-B3FB-3DD4647D7FBC}" dt="2025-01-07T11:54:46.264" v="7"/>
          <ac:spMkLst>
            <pc:docMk/>
            <pc:sldMk cId="928491563" sldId="309"/>
            <ac:spMk id="73" creationId="{5A148A23-FC65-C267-F2C2-9FFB9464C63A}"/>
          </ac:spMkLst>
        </pc:spChg>
        <pc:spChg chg="del">
          <ac:chgData name="J Hammond" userId="b1239f06-862e-4d6a-b321-bc64db142c33" providerId="ADAL" clId="{BB476FCE-6A1B-4C0E-B3FB-3DD4647D7FBC}" dt="2025-01-07T11:54:46.264" v="5" actId="478"/>
          <ac:spMkLst>
            <pc:docMk/>
            <pc:sldMk cId="928491563" sldId="309"/>
            <ac:spMk id="74" creationId="{C820474E-5AC0-0997-52B6-811A12AEB86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05724C-A2FF-4947-9A47-FCC848685372}" type="datetimeFigureOut">
              <a:rPr lang="en-GB" smtClean="0"/>
              <a:t>07/01/2025</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E4FCD5-E4A2-4D43-9143-BDF35FB8090A}" type="slidenum">
              <a:rPr lang="en-GB" smtClean="0"/>
              <a:t>‹#›</a:t>
            </a:fld>
            <a:endParaRPr lang="en-GB"/>
          </a:p>
        </p:txBody>
      </p:sp>
    </p:spTree>
    <p:extLst>
      <p:ext uri="{BB962C8B-B14F-4D97-AF65-F5344CB8AC3E}">
        <p14:creationId xmlns:p14="http://schemas.microsoft.com/office/powerpoint/2010/main" val="4156773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07/01/2025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418089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07/01/2025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202501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07/01/2025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46618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07/01/2025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3574626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5DA45DC-A7D9-0A47-B224-A1E8C811703F}" type="datetimeFigureOut">
              <a:rPr lang="en-GB" smtClean="0"/>
              <a:t>07/01/2025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403396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5DA45DC-A7D9-0A47-B224-A1E8C811703F}" type="datetimeFigureOut">
              <a:rPr lang="en-GB" smtClean="0"/>
              <a:t>07/01/2025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842369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5DA45DC-A7D9-0A47-B224-A1E8C811703F}" type="datetimeFigureOut">
              <a:rPr lang="en-GB" smtClean="0"/>
              <a:t>07/01/2025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4250652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5DA45DC-A7D9-0A47-B224-A1E8C811703F}" type="datetimeFigureOut">
              <a:rPr lang="en-GB" smtClean="0"/>
              <a:t>07/01/2025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228277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DA45DC-A7D9-0A47-B224-A1E8C811703F}" type="datetimeFigureOut">
              <a:rPr lang="en-GB" smtClean="0"/>
              <a:t>07/01/2025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25164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75DA45DC-A7D9-0A47-B224-A1E8C811703F}" type="datetimeFigureOut">
              <a:rPr lang="en-GB" smtClean="0"/>
              <a:t>07/01/2025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1130472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75DA45DC-A7D9-0A47-B224-A1E8C811703F}" type="datetimeFigureOut">
              <a:rPr lang="en-GB" smtClean="0"/>
              <a:t>07/01/2025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875333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5DA45DC-A7D9-0A47-B224-A1E8C811703F}" type="datetimeFigureOut">
              <a:rPr lang="en-GB" smtClean="0"/>
              <a:t>07/01/2025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0630871-4050-D147-AAD9-9D484D025851}" type="slidenum">
              <a:rPr lang="en-GB" smtClean="0"/>
              <a:t>‹#›</a:t>
            </a:fld>
            <a:endParaRPr lang="en-GB"/>
          </a:p>
        </p:txBody>
      </p:sp>
    </p:spTree>
    <p:extLst>
      <p:ext uri="{BB962C8B-B14F-4D97-AF65-F5344CB8AC3E}">
        <p14:creationId xmlns:p14="http://schemas.microsoft.com/office/powerpoint/2010/main" val="3882951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2.svg"/><Relationship Id="rId18" Type="http://schemas.openxmlformats.org/officeDocument/2006/relationships/image" Target="../media/image17.png"/><Relationship Id="rId26" Type="http://schemas.openxmlformats.org/officeDocument/2006/relationships/image" Target="../media/image25.png"/><Relationship Id="rId39" Type="http://schemas.openxmlformats.org/officeDocument/2006/relationships/image" Target="../media/image38.svg"/><Relationship Id="rId21" Type="http://schemas.openxmlformats.org/officeDocument/2006/relationships/image" Target="../media/image20.svg"/><Relationship Id="rId34" Type="http://schemas.openxmlformats.org/officeDocument/2006/relationships/image" Target="../media/image33.pn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5" Type="http://schemas.openxmlformats.org/officeDocument/2006/relationships/image" Target="../media/image24.svg"/><Relationship Id="rId33" Type="http://schemas.openxmlformats.org/officeDocument/2006/relationships/image" Target="../media/image32.svg"/><Relationship Id="rId38" Type="http://schemas.openxmlformats.org/officeDocument/2006/relationships/image" Target="../media/image37.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8.sv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24" Type="http://schemas.openxmlformats.org/officeDocument/2006/relationships/image" Target="../media/image23.png"/><Relationship Id="rId32" Type="http://schemas.openxmlformats.org/officeDocument/2006/relationships/image" Target="../media/image31.png"/><Relationship Id="rId37" Type="http://schemas.openxmlformats.org/officeDocument/2006/relationships/image" Target="../media/image36.svg"/><Relationship Id="rId5" Type="http://schemas.openxmlformats.org/officeDocument/2006/relationships/image" Target="../media/image4.svg"/><Relationship Id="rId15" Type="http://schemas.openxmlformats.org/officeDocument/2006/relationships/image" Target="../media/image14.svg"/><Relationship Id="rId23" Type="http://schemas.openxmlformats.org/officeDocument/2006/relationships/image" Target="../media/image22.svg"/><Relationship Id="rId28" Type="http://schemas.openxmlformats.org/officeDocument/2006/relationships/image" Target="../media/image27.png"/><Relationship Id="rId36" Type="http://schemas.openxmlformats.org/officeDocument/2006/relationships/image" Target="../media/image35.png"/><Relationship Id="rId10" Type="http://schemas.openxmlformats.org/officeDocument/2006/relationships/image" Target="../media/image9.png"/><Relationship Id="rId19" Type="http://schemas.openxmlformats.org/officeDocument/2006/relationships/image" Target="../media/image18.svg"/><Relationship Id="rId31" Type="http://schemas.openxmlformats.org/officeDocument/2006/relationships/image" Target="../media/image30.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svg"/><Relationship Id="rId30" Type="http://schemas.openxmlformats.org/officeDocument/2006/relationships/image" Target="../media/image29.png"/><Relationship Id="rId35" Type="http://schemas.openxmlformats.org/officeDocument/2006/relationships/image" Target="../media/image34.svg"/><Relationship Id="rId8" Type="http://schemas.openxmlformats.org/officeDocument/2006/relationships/image" Target="../media/image7.pn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r code&#10;&#10;Description automatically generated">
            <a:extLst>
              <a:ext uri="{FF2B5EF4-FFF2-40B4-BE49-F238E27FC236}">
                <a16:creationId xmlns:a16="http://schemas.microsoft.com/office/drawing/2014/main" id="{CE2CCA57-5668-0FF0-177E-18973C25125E}"/>
              </a:ext>
            </a:extLst>
          </p:cNvPr>
          <p:cNvPicPr>
            <a:picLocks noChangeAspect="1"/>
          </p:cNvPicPr>
          <p:nvPr/>
        </p:nvPicPr>
        <p:blipFill>
          <a:blip r:embed="rId2"/>
          <a:stretch>
            <a:fillRect/>
          </a:stretch>
        </p:blipFill>
        <p:spPr>
          <a:xfrm>
            <a:off x="261998" y="242775"/>
            <a:ext cx="864850" cy="864850"/>
          </a:xfrm>
          <a:prstGeom prst="rect">
            <a:avLst/>
          </a:prstGeom>
        </p:spPr>
      </p:pic>
      <p:sp>
        <p:nvSpPr>
          <p:cNvPr id="67" name="Rectangle 66">
            <a:extLst>
              <a:ext uri="{FF2B5EF4-FFF2-40B4-BE49-F238E27FC236}">
                <a16:creationId xmlns:a16="http://schemas.microsoft.com/office/drawing/2014/main" id="{667FD150-5449-766D-B80D-7A38708F141F}"/>
              </a:ext>
            </a:extLst>
          </p:cNvPr>
          <p:cNvSpPr/>
          <p:nvPr/>
        </p:nvSpPr>
        <p:spPr>
          <a:xfrm>
            <a:off x="206691" y="4256685"/>
            <a:ext cx="3026505" cy="258526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8" name="Picture 197" descr="Qr code&#10;&#10;Description automatically generated">
            <a:extLst>
              <a:ext uri="{FF2B5EF4-FFF2-40B4-BE49-F238E27FC236}">
                <a16:creationId xmlns:a16="http://schemas.microsoft.com/office/drawing/2014/main" id="{5C3B9D90-6DC6-5962-A382-BB761C403074}"/>
              </a:ext>
            </a:extLst>
          </p:cNvPr>
          <p:cNvPicPr>
            <a:picLocks noChangeAspect="1"/>
          </p:cNvPicPr>
          <p:nvPr/>
        </p:nvPicPr>
        <p:blipFill>
          <a:blip r:embed="rId3"/>
          <a:stretch>
            <a:fillRect/>
          </a:stretch>
        </p:blipFill>
        <p:spPr>
          <a:xfrm>
            <a:off x="5646992" y="240718"/>
            <a:ext cx="873560" cy="873560"/>
          </a:xfrm>
          <a:prstGeom prst="rect">
            <a:avLst/>
          </a:prstGeom>
        </p:spPr>
      </p:pic>
      <p:sp>
        <p:nvSpPr>
          <p:cNvPr id="12" name="TextBox 11">
            <a:extLst>
              <a:ext uri="{FF2B5EF4-FFF2-40B4-BE49-F238E27FC236}">
                <a16:creationId xmlns:a16="http://schemas.microsoft.com/office/drawing/2014/main" id="{7AA06EA8-9CD6-BA38-13E2-9E01C3F43594}"/>
              </a:ext>
            </a:extLst>
          </p:cNvPr>
          <p:cNvSpPr txBox="1"/>
          <p:nvPr/>
        </p:nvSpPr>
        <p:spPr>
          <a:xfrm>
            <a:off x="1735595" y="631624"/>
            <a:ext cx="3370006" cy="615681"/>
          </a:xfrm>
          <a:prstGeom prst="rect">
            <a:avLst/>
          </a:prstGeom>
          <a:noFill/>
        </p:spPr>
        <p:txBody>
          <a:bodyPr wrap="square" rtlCol="0" anchor="ctr">
            <a:spAutoFit/>
          </a:bodyPr>
          <a:lstStyle/>
          <a:p>
            <a:pPr algn="ctr">
              <a:lnSpc>
                <a:spcPts val="2040"/>
              </a:lnSpc>
            </a:pPr>
            <a:r>
              <a:rPr lang="en-GB" sz="2200" b="1" dirty="0">
                <a:ea typeface="ItsaSketch" panose="02000603000000000000" pitchFamily="2" charset="0"/>
              </a:rPr>
              <a:t>The Causes and Effects of Climate Change</a:t>
            </a:r>
          </a:p>
        </p:txBody>
      </p:sp>
      <p:sp>
        <p:nvSpPr>
          <p:cNvPr id="19" name="TextBox 18">
            <a:extLst>
              <a:ext uri="{FF2B5EF4-FFF2-40B4-BE49-F238E27FC236}">
                <a16:creationId xmlns:a16="http://schemas.microsoft.com/office/drawing/2014/main" id="{AC4B2D6D-0836-9B18-5385-3B7CDFF0D277}"/>
              </a:ext>
            </a:extLst>
          </p:cNvPr>
          <p:cNvSpPr txBox="1"/>
          <p:nvPr/>
        </p:nvSpPr>
        <p:spPr>
          <a:xfrm>
            <a:off x="873085" y="109207"/>
            <a:ext cx="5175817" cy="707886"/>
          </a:xfrm>
          <a:prstGeom prst="rect">
            <a:avLst/>
          </a:prstGeom>
          <a:noFill/>
        </p:spPr>
        <p:txBody>
          <a:bodyPr wrap="square" rtlCol="0" anchor="ctr">
            <a:spAutoFit/>
          </a:bodyPr>
          <a:lstStyle/>
          <a:p>
            <a:pPr algn="ctr"/>
            <a:r>
              <a:rPr lang="en-GB" sz="4000" b="1" dirty="0">
                <a:solidFill>
                  <a:srgbClr val="81A032"/>
                </a:solidFill>
                <a:ea typeface="ItsaSketch" panose="02000603000000000000" pitchFamily="2" charset="0"/>
              </a:rPr>
              <a:t>Natural Hazards</a:t>
            </a:r>
          </a:p>
        </p:txBody>
      </p:sp>
      <p:sp>
        <p:nvSpPr>
          <p:cNvPr id="20" name="TextBox 19">
            <a:extLst>
              <a:ext uri="{FF2B5EF4-FFF2-40B4-BE49-F238E27FC236}">
                <a16:creationId xmlns:a16="http://schemas.microsoft.com/office/drawing/2014/main" id="{47CB8E7B-1C06-2548-4B08-3BAF20907D9C}"/>
              </a:ext>
            </a:extLst>
          </p:cNvPr>
          <p:cNvSpPr txBox="1"/>
          <p:nvPr/>
        </p:nvSpPr>
        <p:spPr>
          <a:xfrm>
            <a:off x="1121034" y="849585"/>
            <a:ext cx="797156" cy="369332"/>
          </a:xfrm>
          <a:prstGeom prst="rect">
            <a:avLst/>
          </a:prstGeom>
          <a:noFill/>
        </p:spPr>
        <p:txBody>
          <a:bodyPr wrap="square" rtlCol="0">
            <a:spAutoFit/>
          </a:bodyPr>
          <a:lstStyle/>
          <a:p>
            <a:r>
              <a:rPr lang="en-GB" dirty="0"/>
              <a:t>read</a:t>
            </a:r>
          </a:p>
        </p:txBody>
      </p:sp>
      <p:sp>
        <p:nvSpPr>
          <p:cNvPr id="21" name="TextBox 20">
            <a:extLst>
              <a:ext uri="{FF2B5EF4-FFF2-40B4-BE49-F238E27FC236}">
                <a16:creationId xmlns:a16="http://schemas.microsoft.com/office/drawing/2014/main" id="{FA72899F-44F0-5940-5B85-43716B950909}"/>
              </a:ext>
            </a:extLst>
          </p:cNvPr>
          <p:cNvSpPr txBox="1"/>
          <p:nvPr/>
        </p:nvSpPr>
        <p:spPr>
          <a:xfrm>
            <a:off x="5078475" y="849585"/>
            <a:ext cx="797156" cy="369332"/>
          </a:xfrm>
          <a:prstGeom prst="rect">
            <a:avLst/>
          </a:prstGeom>
          <a:noFill/>
        </p:spPr>
        <p:txBody>
          <a:bodyPr wrap="square" rtlCol="0">
            <a:spAutoFit/>
          </a:bodyPr>
          <a:lstStyle/>
          <a:p>
            <a:r>
              <a:rPr lang="en-GB" dirty="0"/>
              <a:t>quiz</a:t>
            </a:r>
          </a:p>
        </p:txBody>
      </p:sp>
      <p:sp>
        <p:nvSpPr>
          <p:cNvPr id="22" name="Arc 21">
            <a:extLst>
              <a:ext uri="{FF2B5EF4-FFF2-40B4-BE49-F238E27FC236}">
                <a16:creationId xmlns:a16="http://schemas.microsoft.com/office/drawing/2014/main" id="{5379A791-66D6-0977-98F5-D169DE8FA1DA}"/>
              </a:ext>
            </a:extLst>
          </p:cNvPr>
          <p:cNvSpPr/>
          <p:nvPr/>
        </p:nvSpPr>
        <p:spPr>
          <a:xfrm>
            <a:off x="965250" y="869276"/>
            <a:ext cx="262194" cy="188870"/>
          </a:xfrm>
          <a:prstGeom prst="arc">
            <a:avLst/>
          </a:prstGeom>
          <a:ln w="127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Arc 22">
            <a:extLst>
              <a:ext uri="{FF2B5EF4-FFF2-40B4-BE49-F238E27FC236}">
                <a16:creationId xmlns:a16="http://schemas.microsoft.com/office/drawing/2014/main" id="{310DBCBF-4634-F58A-E870-C22FC0F8D508}"/>
              </a:ext>
            </a:extLst>
          </p:cNvPr>
          <p:cNvSpPr/>
          <p:nvPr/>
        </p:nvSpPr>
        <p:spPr>
          <a:xfrm flipH="1">
            <a:off x="5523887" y="860943"/>
            <a:ext cx="262194" cy="188870"/>
          </a:xfrm>
          <a:prstGeom prst="arc">
            <a:avLst/>
          </a:prstGeom>
          <a:ln w="127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9" name="Rectangle 28">
            <a:extLst>
              <a:ext uri="{FF2B5EF4-FFF2-40B4-BE49-F238E27FC236}">
                <a16:creationId xmlns:a16="http://schemas.microsoft.com/office/drawing/2014/main" id="{224B1D40-9C55-AF62-E0A8-02E9BF15DEB9}"/>
              </a:ext>
            </a:extLst>
          </p:cNvPr>
          <p:cNvSpPr/>
          <p:nvPr/>
        </p:nvSpPr>
        <p:spPr>
          <a:xfrm>
            <a:off x="466728" y="1205493"/>
            <a:ext cx="2849004"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a:extLst>
              <a:ext uri="{FF2B5EF4-FFF2-40B4-BE49-F238E27FC236}">
                <a16:creationId xmlns:a16="http://schemas.microsoft.com/office/drawing/2014/main" id="{BBE72920-0EFF-77FC-764A-A31531925D31}"/>
              </a:ext>
            </a:extLst>
          </p:cNvPr>
          <p:cNvSpPr txBox="1"/>
          <p:nvPr/>
        </p:nvSpPr>
        <p:spPr>
          <a:xfrm>
            <a:off x="606002" y="1198114"/>
            <a:ext cx="2379556" cy="369332"/>
          </a:xfrm>
          <a:prstGeom prst="rect">
            <a:avLst/>
          </a:prstGeom>
          <a:noFill/>
        </p:spPr>
        <p:txBody>
          <a:bodyPr wrap="square" rtlCol="0">
            <a:spAutoFit/>
          </a:bodyPr>
          <a:lstStyle/>
          <a:p>
            <a:r>
              <a:rPr lang="en-GB" b="1" dirty="0">
                <a:solidFill>
                  <a:schemeClr val="bg1"/>
                </a:solidFill>
              </a:rPr>
              <a:t>The Big Picture</a:t>
            </a:r>
          </a:p>
        </p:txBody>
      </p:sp>
      <p:sp>
        <p:nvSpPr>
          <p:cNvPr id="31" name="Oval 30">
            <a:extLst>
              <a:ext uri="{FF2B5EF4-FFF2-40B4-BE49-F238E27FC236}">
                <a16:creationId xmlns:a16="http://schemas.microsoft.com/office/drawing/2014/main" id="{06715B2C-A75A-EA73-411E-B49AC2839D03}"/>
              </a:ext>
            </a:extLst>
          </p:cNvPr>
          <p:cNvSpPr/>
          <p:nvPr/>
        </p:nvSpPr>
        <p:spPr>
          <a:xfrm>
            <a:off x="284310" y="1200011"/>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2B53298C-BFBA-FBE8-30D0-24D503510344}"/>
              </a:ext>
            </a:extLst>
          </p:cNvPr>
          <p:cNvSpPr txBox="1"/>
          <p:nvPr/>
        </p:nvSpPr>
        <p:spPr>
          <a:xfrm>
            <a:off x="1296189" y="1944477"/>
            <a:ext cx="1215291" cy="261610"/>
          </a:xfrm>
          <a:prstGeom prst="rect">
            <a:avLst/>
          </a:prstGeom>
          <a:noFill/>
        </p:spPr>
        <p:txBody>
          <a:bodyPr wrap="square" rtlCol="0">
            <a:spAutoFit/>
          </a:bodyPr>
          <a:lstStyle/>
          <a:p>
            <a:pPr algn="ctr"/>
            <a:r>
              <a:rPr lang="en-GB" sz="1100" b="1" dirty="0"/>
              <a:t>Natural Hazards</a:t>
            </a:r>
          </a:p>
        </p:txBody>
      </p:sp>
      <p:pic>
        <p:nvPicPr>
          <p:cNvPr id="33" name="Graphic 32">
            <a:extLst>
              <a:ext uri="{FF2B5EF4-FFF2-40B4-BE49-F238E27FC236}">
                <a16:creationId xmlns:a16="http://schemas.microsoft.com/office/drawing/2014/main" id="{29BB7C75-5E60-507D-A542-A19DF3591753}"/>
              </a:ext>
            </a:extLst>
          </p:cNvPr>
          <p:cNvPicPr>
            <a:picLocks/>
          </p:cNvPicPr>
          <p:nvPr/>
        </p:nvPicPr>
        <p:blipFill>
          <a:blip r:embed="rId4">
            <a:extLst>
              <a:ext uri="{96DAC541-7B7A-43D3-8B79-37D633B846F1}">
                <asvg:svgBlip xmlns:asvg="http://schemas.microsoft.com/office/drawing/2016/SVG/main" r:embed="rId5"/>
              </a:ext>
            </a:extLst>
          </a:blip>
          <a:stretch>
            <a:fillRect/>
          </a:stretch>
        </p:blipFill>
        <p:spPr>
          <a:xfrm>
            <a:off x="305827" y="1214938"/>
            <a:ext cx="336859" cy="336859"/>
          </a:xfrm>
          <a:prstGeom prst="rect">
            <a:avLst/>
          </a:prstGeom>
        </p:spPr>
      </p:pic>
      <p:sp>
        <p:nvSpPr>
          <p:cNvPr id="35" name="TextBox 34">
            <a:extLst>
              <a:ext uri="{FF2B5EF4-FFF2-40B4-BE49-F238E27FC236}">
                <a16:creationId xmlns:a16="http://schemas.microsoft.com/office/drawing/2014/main" id="{2ED3955B-2A4A-FB06-8F3F-57F7B135C544}"/>
              </a:ext>
            </a:extLst>
          </p:cNvPr>
          <p:cNvSpPr txBox="1"/>
          <p:nvPr/>
        </p:nvSpPr>
        <p:spPr>
          <a:xfrm>
            <a:off x="2138165" y="2248033"/>
            <a:ext cx="1218605" cy="253916"/>
          </a:xfrm>
          <a:prstGeom prst="rect">
            <a:avLst/>
          </a:prstGeom>
          <a:noFill/>
        </p:spPr>
        <p:txBody>
          <a:bodyPr wrap="square" rtlCol="0">
            <a:spAutoFit/>
          </a:bodyPr>
          <a:lstStyle/>
          <a:p>
            <a:r>
              <a:rPr lang="en-GB" sz="1050" b="1" i="1" dirty="0"/>
              <a:t>climate change*</a:t>
            </a:r>
            <a:endParaRPr lang="en-GB" sz="1200" b="1" dirty="0"/>
          </a:p>
        </p:txBody>
      </p:sp>
      <p:sp>
        <p:nvSpPr>
          <p:cNvPr id="36" name="Arc 35">
            <a:extLst>
              <a:ext uri="{FF2B5EF4-FFF2-40B4-BE49-F238E27FC236}">
                <a16:creationId xmlns:a16="http://schemas.microsoft.com/office/drawing/2014/main" id="{ABB10D1C-A6C7-F8BC-37B7-5505D22108C8}"/>
              </a:ext>
            </a:extLst>
          </p:cNvPr>
          <p:cNvSpPr/>
          <p:nvPr/>
        </p:nvSpPr>
        <p:spPr>
          <a:xfrm rot="10800000" flipV="1">
            <a:off x="1147789" y="2114810"/>
            <a:ext cx="472077" cy="384645"/>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7" name="TextBox 36">
            <a:extLst>
              <a:ext uri="{FF2B5EF4-FFF2-40B4-BE49-F238E27FC236}">
                <a16:creationId xmlns:a16="http://schemas.microsoft.com/office/drawing/2014/main" id="{672FEDF3-46C5-E20E-D493-377F5CE7B85A}"/>
              </a:ext>
            </a:extLst>
          </p:cNvPr>
          <p:cNvSpPr txBox="1"/>
          <p:nvPr/>
        </p:nvSpPr>
        <p:spPr>
          <a:xfrm>
            <a:off x="263145" y="2244645"/>
            <a:ext cx="1363421" cy="253916"/>
          </a:xfrm>
          <a:prstGeom prst="rect">
            <a:avLst/>
          </a:prstGeom>
          <a:noFill/>
        </p:spPr>
        <p:txBody>
          <a:bodyPr wrap="square" rtlCol="0">
            <a:spAutoFit/>
          </a:bodyPr>
          <a:lstStyle/>
          <a:p>
            <a:r>
              <a:rPr lang="en-GB" sz="1050" b="1" i="1" dirty="0"/>
              <a:t>weather hazards</a:t>
            </a:r>
            <a:endParaRPr lang="en-GB" sz="1200" b="1" dirty="0"/>
          </a:p>
        </p:txBody>
      </p:sp>
      <p:sp>
        <p:nvSpPr>
          <p:cNvPr id="40" name="Arc 39">
            <a:extLst>
              <a:ext uri="{FF2B5EF4-FFF2-40B4-BE49-F238E27FC236}">
                <a16:creationId xmlns:a16="http://schemas.microsoft.com/office/drawing/2014/main" id="{F70103B5-062D-24C5-00D7-2E8661917F75}"/>
              </a:ext>
            </a:extLst>
          </p:cNvPr>
          <p:cNvSpPr/>
          <p:nvPr/>
        </p:nvSpPr>
        <p:spPr>
          <a:xfrm rot="10800000" flipH="1" flipV="1">
            <a:off x="2179545" y="2116583"/>
            <a:ext cx="472077" cy="384645"/>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0" name="Rectangle 99">
            <a:extLst>
              <a:ext uri="{FF2B5EF4-FFF2-40B4-BE49-F238E27FC236}">
                <a16:creationId xmlns:a16="http://schemas.microsoft.com/office/drawing/2014/main" id="{C3E82DD6-7EF3-B967-1964-E664013E5404}"/>
              </a:ext>
            </a:extLst>
          </p:cNvPr>
          <p:cNvSpPr/>
          <p:nvPr/>
        </p:nvSpPr>
        <p:spPr>
          <a:xfrm>
            <a:off x="415522" y="2601788"/>
            <a:ext cx="2849004" cy="3693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1" name="TextBox 100">
            <a:extLst>
              <a:ext uri="{FF2B5EF4-FFF2-40B4-BE49-F238E27FC236}">
                <a16:creationId xmlns:a16="http://schemas.microsoft.com/office/drawing/2014/main" id="{A521D686-5B9D-247D-6AA3-6410C0C7C516}"/>
              </a:ext>
            </a:extLst>
          </p:cNvPr>
          <p:cNvSpPr txBox="1"/>
          <p:nvPr/>
        </p:nvSpPr>
        <p:spPr>
          <a:xfrm>
            <a:off x="554796" y="2603977"/>
            <a:ext cx="2757828" cy="369332"/>
          </a:xfrm>
          <a:prstGeom prst="rect">
            <a:avLst/>
          </a:prstGeom>
          <a:noFill/>
        </p:spPr>
        <p:txBody>
          <a:bodyPr wrap="square" rtlCol="0">
            <a:spAutoFit/>
          </a:bodyPr>
          <a:lstStyle/>
          <a:p>
            <a:r>
              <a:rPr lang="en-GB" b="1" dirty="0">
                <a:solidFill>
                  <a:schemeClr val="bg1"/>
                </a:solidFill>
              </a:rPr>
              <a:t>Causes of Climate Change</a:t>
            </a:r>
          </a:p>
        </p:txBody>
      </p:sp>
      <p:sp>
        <p:nvSpPr>
          <p:cNvPr id="102" name="Oval 101">
            <a:extLst>
              <a:ext uri="{FF2B5EF4-FFF2-40B4-BE49-F238E27FC236}">
                <a16:creationId xmlns:a16="http://schemas.microsoft.com/office/drawing/2014/main" id="{11EA6C6B-47DA-7805-3AD7-F1999A33E45A}"/>
              </a:ext>
            </a:extLst>
          </p:cNvPr>
          <p:cNvSpPr/>
          <p:nvPr/>
        </p:nvSpPr>
        <p:spPr>
          <a:xfrm>
            <a:off x="233104" y="2605874"/>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420F8F40-0193-737E-DF11-D7682050C27D}"/>
              </a:ext>
            </a:extLst>
          </p:cNvPr>
          <p:cNvSpPr/>
          <p:nvPr/>
        </p:nvSpPr>
        <p:spPr>
          <a:xfrm>
            <a:off x="3462862" y="1444101"/>
            <a:ext cx="3026505" cy="14825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F738F340-768D-6ABB-BF83-82C4E56ECC7F}"/>
              </a:ext>
            </a:extLst>
          </p:cNvPr>
          <p:cNvSpPr/>
          <p:nvPr/>
        </p:nvSpPr>
        <p:spPr>
          <a:xfrm>
            <a:off x="3640363" y="1212872"/>
            <a:ext cx="2849004"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3F877626-060A-75FE-3A0A-F60077DE8D95}"/>
              </a:ext>
            </a:extLst>
          </p:cNvPr>
          <p:cNvSpPr txBox="1"/>
          <p:nvPr/>
        </p:nvSpPr>
        <p:spPr>
          <a:xfrm>
            <a:off x="3779637" y="1205493"/>
            <a:ext cx="1367343" cy="369332"/>
          </a:xfrm>
          <a:prstGeom prst="rect">
            <a:avLst/>
          </a:prstGeom>
          <a:noFill/>
        </p:spPr>
        <p:txBody>
          <a:bodyPr wrap="square" rtlCol="0">
            <a:spAutoFit/>
          </a:bodyPr>
          <a:lstStyle/>
          <a:p>
            <a:r>
              <a:rPr lang="en-GB" b="1" dirty="0">
                <a:solidFill>
                  <a:schemeClr val="bg1"/>
                </a:solidFill>
              </a:rPr>
              <a:t>Key Terms</a:t>
            </a:r>
          </a:p>
        </p:txBody>
      </p:sp>
      <p:sp>
        <p:nvSpPr>
          <p:cNvPr id="6" name="Oval 5">
            <a:extLst>
              <a:ext uri="{FF2B5EF4-FFF2-40B4-BE49-F238E27FC236}">
                <a16:creationId xmlns:a16="http://schemas.microsoft.com/office/drawing/2014/main" id="{71DBF5A1-608D-4828-AC53-7D085E5CD5B9}"/>
              </a:ext>
            </a:extLst>
          </p:cNvPr>
          <p:cNvSpPr/>
          <p:nvPr/>
        </p:nvSpPr>
        <p:spPr>
          <a:xfrm>
            <a:off x="3457945" y="1207390"/>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Graphic 6">
            <a:extLst>
              <a:ext uri="{FF2B5EF4-FFF2-40B4-BE49-F238E27FC236}">
                <a16:creationId xmlns:a16="http://schemas.microsoft.com/office/drawing/2014/main" id="{0AD21409-741D-A6FB-B42D-B07BB7BCC60C}"/>
              </a:ext>
            </a:extLst>
          </p:cNvPr>
          <p:cNvPicPr>
            <a:picLocks/>
          </p:cNvPicPr>
          <p:nvPr/>
        </p:nvPicPr>
        <p:blipFill>
          <a:blip r:embed="rId6">
            <a:extLst>
              <a:ext uri="{96DAC541-7B7A-43D3-8B79-37D633B846F1}">
                <asvg:svgBlip xmlns:asvg="http://schemas.microsoft.com/office/drawing/2016/SVG/main" r:embed="rId7"/>
              </a:ext>
            </a:extLst>
          </a:blip>
          <a:stretch>
            <a:fillRect/>
          </a:stretch>
        </p:blipFill>
        <p:spPr>
          <a:xfrm>
            <a:off x="3514531" y="1271855"/>
            <a:ext cx="249663" cy="249663"/>
          </a:xfrm>
          <a:prstGeom prst="rect">
            <a:avLst/>
          </a:prstGeom>
        </p:spPr>
      </p:pic>
      <p:pic>
        <p:nvPicPr>
          <p:cNvPr id="75" name="Graphic 74">
            <a:extLst>
              <a:ext uri="{FF2B5EF4-FFF2-40B4-BE49-F238E27FC236}">
                <a16:creationId xmlns:a16="http://schemas.microsoft.com/office/drawing/2014/main" id="{78DD139D-4162-717C-8535-8474A906C60C}"/>
              </a:ext>
            </a:extLst>
          </p:cNvPr>
          <p:cNvPicPr>
            <a:picLocks/>
          </p:cNvPicPr>
          <p:nvPr/>
        </p:nvPicPr>
        <p:blipFill>
          <a:blip r:embed="rId8">
            <a:extLst>
              <a:ext uri="{96DAC541-7B7A-43D3-8B79-37D633B846F1}">
                <asvg:svgBlip xmlns:asvg="http://schemas.microsoft.com/office/drawing/2016/SVG/main" r:embed="rId9"/>
              </a:ext>
            </a:extLst>
          </a:blip>
          <a:stretch>
            <a:fillRect/>
          </a:stretch>
        </p:blipFill>
        <p:spPr>
          <a:xfrm>
            <a:off x="3628667" y="2520529"/>
            <a:ext cx="65347" cy="65347"/>
          </a:xfrm>
          <a:prstGeom prst="rect">
            <a:avLst/>
          </a:prstGeom>
        </p:spPr>
      </p:pic>
      <p:sp>
        <p:nvSpPr>
          <p:cNvPr id="81" name="Oval 80">
            <a:extLst>
              <a:ext uri="{FF2B5EF4-FFF2-40B4-BE49-F238E27FC236}">
                <a16:creationId xmlns:a16="http://schemas.microsoft.com/office/drawing/2014/main" id="{E57F5E0D-A06F-BE45-0259-1A49A6891B8B}"/>
              </a:ext>
            </a:extLst>
          </p:cNvPr>
          <p:cNvSpPr/>
          <p:nvPr/>
        </p:nvSpPr>
        <p:spPr>
          <a:xfrm>
            <a:off x="3517197" y="1673982"/>
            <a:ext cx="297320" cy="2973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2" name="TextBox 81">
            <a:extLst>
              <a:ext uri="{FF2B5EF4-FFF2-40B4-BE49-F238E27FC236}">
                <a16:creationId xmlns:a16="http://schemas.microsoft.com/office/drawing/2014/main" id="{C9FB7C60-F7C2-1010-CD22-A25E67D79035}"/>
              </a:ext>
            </a:extLst>
          </p:cNvPr>
          <p:cNvSpPr txBox="1"/>
          <p:nvPr/>
        </p:nvSpPr>
        <p:spPr>
          <a:xfrm>
            <a:off x="3798797" y="1528442"/>
            <a:ext cx="2925935" cy="830997"/>
          </a:xfrm>
          <a:prstGeom prst="rect">
            <a:avLst/>
          </a:prstGeom>
          <a:noFill/>
        </p:spPr>
        <p:txBody>
          <a:bodyPr wrap="square" rtlCol="0">
            <a:spAutoFit/>
          </a:bodyPr>
          <a:lstStyle/>
          <a:p>
            <a:r>
              <a:rPr lang="en-GB" sz="1200" b="1" dirty="0"/>
              <a:t>Climate Change </a:t>
            </a:r>
            <a:r>
              <a:rPr lang="en-GB" sz="1200" dirty="0"/>
              <a:t>– A long-term change in </a:t>
            </a:r>
            <a:br>
              <a:rPr lang="en-GB" sz="1200" dirty="0"/>
            </a:br>
            <a:r>
              <a:rPr lang="en-GB" sz="1200" dirty="0"/>
              <a:t>the earth's climate, especially a change </a:t>
            </a:r>
            <a:br>
              <a:rPr lang="en-GB" sz="1200" dirty="0"/>
            </a:br>
            <a:r>
              <a:rPr lang="en-GB" sz="1200" dirty="0"/>
              <a:t>due to an increase in the average atmospheric temperature.</a:t>
            </a:r>
          </a:p>
        </p:txBody>
      </p:sp>
      <p:sp>
        <p:nvSpPr>
          <p:cNvPr id="60" name="TextBox 59">
            <a:extLst>
              <a:ext uri="{FF2B5EF4-FFF2-40B4-BE49-F238E27FC236}">
                <a16:creationId xmlns:a16="http://schemas.microsoft.com/office/drawing/2014/main" id="{FFF5BFB8-3EE8-B11B-2A3D-D90CFEB2D868}"/>
              </a:ext>
            </a:extLst>
          </p:cNvPr>
          <p:cNvSpPr txBox="1"/>
          <p:nvPr/>
        </p:nvSpPr>
        <p:spPr>
          <a:xfrm>
            <a:off x="146512" y="2926630"/>
            <a:ext cx="3141263" cy="6955750"/>
          </a:xfrm>
          <a:prstGeom prst="rect">
            <a:avLst/>
          </a:prstGeom>
          <a:noFill/>
        </p:spPr>
        <p:txBody>
          <a:bodyPr wrap="square" rtlCol="0">
            <a:spAutoFit/>
          </a:bodyPr>
          <a:lstStyle/>
          <a:p>
            <a:r>
              <a:rPr lang="en-GB" sz="1200" dirty="0"/>
              <a:t>Human activities increase the volume of greenhouse gasses in the atmosphere leading to the enhanced greenhouse effect because increased greenhouse gases trap more of the infrared heat reflected by the surface of the Earth. Average global temperature increases due to this causing climate change. </a:t>
            </a:r>
          </a:p>
          <a:p>
            <a:r>
              <a:rPr lang="en-GB" sz="1400" b="1" dirty="0"/>
              <a:t>Human Causes of Climate Change</a:t>
            </a:r>
          </a:p>
          <a:p>
            <a:r>
              <a:rPr lang="en-GB" sz="1200" dirty="0"/>
              <a:t>There are a number of human causes of climate change, including: </a:t>
            </a:r>
          </a:p>
          <a:p>
            <a:r>
              <a:rPr lang="en-GB" sz="1200" b="1" dirty="0"/>
              <a:t>       Burning fossil fuels - W</a:t>
            </a:r>
            <a:r>
              <a:rPr lang="en-GB" sz="1200" dirty="0"/>
              <a:t>hen coal, oil and gas are burned, carbon dioxide is released into the atmosphere.</a:t>
            </a:r>
          </a:p>
          <a:p>
            <a:r>
              <a:rPr lang="en-GB" sz="1200" b="1" dirty="0"/>
              <a:t>       Agriculture - </a:t>
            </a:r>
            <a:r>
              <a:rPr lang="en-GB" sz="1200" dirty="0"/>
              <a:t>Increased pastoral (animal) farming leads to more methane being released into the atmosphere.</a:t>
            </a:r>
          </a:p>
          <a:p>
            <a:r>
              <a:rPr lang="en-GB" sz="1200" b="1" dirty="0"/>
              <a:t>       Deforestation - </a:t>
            </a:r>
            <a:r>
              <a:rPr lang="en-GB" sz="1200" dirty="0"/>
              <a:t>Trees absorb carbon dioxide during photosynthesis. When trees are cut down, less carbon dioxide will be absorbed, leading to increased concentrations in the atmosphere.</a:t>
            </a:r>
          </a:p>
          <a:p>
            <a:r>
              <a:rPr lang="en-GB" sz="1400" b="1" dirty="0"/>
              <a:t>Natural Causes of Climate Change</a:t>
            </a:r>
            <a:endParaRPr lang="en-GB" sz="1400" dirty="0"/>
          </a:p>
          <a:p>
            <a:r>
              <a:rPr lang="en-GB" sz="1200" dirty="0"/>
              <a:t>Human action is widely accepted as the current cause of climate change by scientists and experts. However, there are some historical natural contributors including: </a:t>
            </a:r>
          </a:p>
          <a:p>
            <a:r>
              <a:rPr lang="en-GB" sz="1200" b="1" dirty="0"/>
              <a:t>        Orbital changes - </a:t>
            </a:r>
            <a:r>
              <a:rPr lang="en-GB" sz="1200" dirty="0"/>
              <a:t>Milankovitch cycles are variations in the tilt/orbit of the Earth around the Sun, causing natural warming and cooling periods.</a:t>
            </a:r>
          </a:p>
          <a:p>
            <a:r>
              <a:rPr lang="en-GB" sz="1200" b="1" dirty="0"/>
              <a:t>        Volcanic activity - </a:t>
            </a:r>
            <a:r>
              <a:rPr lang="en-GB" sz="1200" dirty="0"/>
              <a:t>Carbon dioxide is released into the atmosphere during eruptions.</a:t>
            </a:r>
          </a:p>
          <a:p>
            <a:r>
              <a:rPr lang="en-GB" sz="1200" b="1" dirty="0"/>
              <a:t>        Solar output  - T</a:t>
            </a:r>
            <a:r>
              <a:rPr lang="en-GB" sz="1200" dirty="0"/>
              <a:t>he amount of radiation emitted by the Sun fluctuates. High levels of radiation lead to an increase in Earth’s temperatures.</a:t>
            </a:r>
            <a:endParaRPr lang="en-GB" sz="1050" dirty="0"/>
          </a:p>
        </p:txBody>
      </p:sp>
      <p:sp>
        <p:nvSpPr>
          <p:cNvPr id="2" name="Rectangle 1">
            <a:extLst>
              <a:ext uri="{FF2B5EF4-FFF2-40B4-BE49-F238E27FC236}">
                <a16:creationId xmlns:a16="http://schemas.microsoft.com/office/drawing/2014/main" id="{8599B473-F6A6-E823-CEE2-BA3701A0F7C5}"/>
              </a:ext>
            </a:extLst>
          </p:cNvPr>
          <p:cNvSpPr/>
          <p:nvPr/>
        </p:nvSpPr>
        <p:spPr>
          <a:xfrm>
            <a:off x="3640363" y="2983528"/>
            <a:ext cx="2849004"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9E9E7746-6F54-0EBB-ABAA-EB0F40CE2FC6}"/>
              </a:ext>
            </a:extLst>
          </p:cNvPr>
          <p:cNvSpPr txBox="1"/>
          <p:nvPr/>
        </p:nvSpPr>
        <p:spPr>
          <a:xfrm>
            <a:off x="3779637" y="2976149"/>
            <a:ext cx="3224841" cy="369332"/>
          </a:xfrm>
          <a:prstGeom prst="rect">
            <a:avLst/>
          </a:prstGeom>
          <a:noFill/>
        </p:spPr>
        <p:txBody>
          <a:bodyPr wrap="square" rtlCol="0">
            <a:spAutoFit/>
          </a:bodyPr>
          <a:lstStyle/>
          <a:p>
            <a:r>
              <a:rPr lang="en-GB" b="1" dirty="0">
                <a:solidFill>
                  <a:schemeClr val="bg1"/>
                </a:solidFill>
              </a:rPr>
              <a:t>Evidence of Climate Change</a:t>
            </a:r>
          </a:p>
        </p:txBody>
      </p:sp>
      <p:sp>
        <p:nvSpPr>
          <p:cNvPr id="45" name="Oval 44">
            <a:extLst>
              <a:ext uri="{FF2B5EF4-FFF2-40B4-BE49-F238E27FC236}">
                <a16:creationId xmlns:a16="http://schemas.microsoft.com/office/drawing/2014/main" id="{170928F6-DD16-4963-51F3-086A9F7F122F}"/>
              </a:ext>
            </a:extLst>
          </p:cNvPr>
          <p:cNvSpPr/>
          <p:nvPr/>
        </p:nvSpPr>
        <p:spPr>
          <a:xfrm>
            <a:off x="3457945" y="2978046"/>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F57AACF9-2121-E334-4EF3-57F5F7666D96}"/>
              </a:ext>
            </a:extLst>
          </p:cNvPr>
          <p:cNvSpPr/>
          <p:nvPr/>
        </p:nvSpPr>
        <p:spPr>
          <a:xfrm>
            <a:off x="3640363" y="6005681"/>
            <a:ext cx="2849004"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TextBox 48">
            <a:extLst>
              <a:ext uri="{FF2B5EF4-FFF2-40B4-BE49-F238E27FC236}">
                <a16:creationId xmlns:a16="http://schemas.microsoft.com/office/drawing/2014/main" id="{3C00318C-B0B7-FD9C-8170-E480350EAEBB}"/>
              </a:ext>
            </a:extLst>
          </p:cNvPr>
          <p:cNvSpPr txBox="1"/>
          <p:nvPr/>
        </p:nvSpPr>
        <p:spPr>
          <a:xfrm>
            <a:off x="3779637" y="5998302"/>
            <a:ext cx="3224841" cy="369332"/>
          </a:xfrm>
          <a:prstGeom prst="rect">
            <a:avLst/>
          </a:prstGeom>
          <a:noFill/>
        </p:spPr>
        <p:txBody>
          <a:bodyPr wrap="square" rtlCol="0">
            <a:spAutoFit/>
          </a:bodyPr>
          <a:lstStyle/>
          <a:p>
            <a:r>
              <a:rPr lang="en-GB" b="1" dirty="0">
                <a:solidFill>
                  <a:schemeClr val="bg1"/>
                </a:solidFill>
              </a:rPr>
              <a:t>Effects of Climate Change</a:t>
            </a:r>
          </a:p>
        </p:txBody>
      </p:sp>
      <p:sp>
        <p:nvSpPr>
          <p:cNvPr id="50" name="Oval 49">
            <a:extLst>
              <a:ext uri="{FF2B5EF4-FFF2-40B4-BE49-F238E27FC236}">
                <a16:creationId xmlns:a16="http://schemas.microsoft.com/office/drawing/2014/main" id="{226E9681-532C-7783-1D0B-F98DBDFFE8A8}"/>
              </a:ext>
            </a:extLst>
          </p:cNvPr>
          <p:cNvSpPr/>
          <p:nvPr/>
        </p:nvSpPr>
        <p:spPr>
          <a:xfrm>
            <a:off x="3457945" y="6000199"/>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 name="Graphic 50">
            <a:extLst>
              <a:ext uri="{FF2B5EF4-FFF2-40B4-BE49-F238E27FC236}">
                <a16:creationId xmlns:a16="http://schemas.microsoft.com/office/drawing/2014/main" id="{27E2F630-2504-9724-48DB-BA6C2CF99B41}"/>
              </a:ext>
            </a:extLst>
          </p:cNvPr>
          <p:cNvPicPr>
            <a:picLocks/>
          </p:cNvPicPr>
          <p:nvPr/>
        </p:nvPicPr>
        <p:blipFill rotWithShape="1">
          <a:blip r:embed="rId10">
            <a:extLst>
              <a:ext uri="{96DAC541-7B7A-43D3-8B79-37D633B846F1}">
                <asvg:svgBlip xmlns:asvg="http://schemas.microsoft.com/office/drawing/2016/SVG/main" r:embed="rId11"/>
              </a:ext>
            </a:extLst>
          </a:blip>
          <a:srcRect b="79676"/>
          <a:stretch/>
        </p:blipFill>
        <p:spPr>
          <a:xfrm>
            <a:off x="3549564" y="6493244"/>
            <a:ext cx="224944" cy="45719"/>
          </a:xfrm>
          <a:prstGeom prst="rect">
            <a:avLst/>
          </a:prstGeom>
        </p:spPr>
      </p:pic>
      <p:sp>
        <p:nvSpPr>
          <p:cNvPr id="52" name="TextBox 51">
            <a:extLst>
              <a:ext uri="{FF2B5EF4-FFF2-40B4-BE49-F238E27FC236}">
                <a16:creationId xmlns:a16="http://schemas.microsoft.com/office/drawing/2014/main" id="{7D44EF00-4EEF-8CED-DFEE-42A80BB4B0EA}"/>
              </a:ext>
            </a:extLst>
          </p:cNvPr>
          <p:cNvSpPr txBox="1"/>
          <p:nvPr/>
        </p:nvSpPr>
        <p:spPr>
          <a:xfrm>
            <a:off x="3457945" y="3324637"/>
            <a:ext cx="3141263" cy="2677656"/>
          </a:xfrm>
          <a:prstGeom prst="rect">
            <a:avLst/>
          </a:prstGeom>
          <a:noFill/>
        </p:spPr>
        <p:txBody>
          <a:bodyPr wrap="square" rtlCol="0">
            <a:spAutoFit/>
          </a:bodyPr>
          <a:lstStyle/>
          <a:p>
            <a:r>
              <a:rPr lang="en-GB" sz="1200" dirty="0"/>
              <a:t>       </a:t>
            </a:r>
            <a:r>
              <a:rPr lang="en-GB" sz="1200" b="1" dirty="0"/>
              <a:t>Weather records </a:t>
            </a:r>
            <a:r>
              <a:rPr lang="en-GB" sz="1200" dirty="0"/>
              <a:t>- Thermometers have been used to measure temperature since the 1850s accurately. This provides reliable, short-term data on climate change.</a:t>
            </a:r>
          </a:p>
          <a:p>
            <a:r>
              <a:rPr lang="en-GB" sz="1200" dirty="0"/>
              <a:t>       </a:t>
            </a:r>
            <a:r>
              <a:rPr lang="en-GB" sz="1200" b="1" dirty="0"/>
              <a:t>Tree Rings </a:t>
            </a:r>
            <a:r>
              <a:rPr lang="en-GB" sz="1200" dirty="0"/>
              <a:t>– Each year a tree grows, it forms a new ring. The width of the ring indicates the climatic conditions for the year. The thicker the ring, the warmer and wetter the climate for that year giving an indication of climatic conditions over time.</a:t>
            </a:r>
          </a:p>
          <a:p>
            <a:r>
              <a:rPr lang="en-GB" sz="1200" b="1" dirty="0"/>
              <a:t>       Ice Cores </a:t>
            </a:r>
            <a:r>
              <a:rPr lang="en-GB" sz="1200" dirty="0"/>
              <a:t>– Taken from ice caps by drilling into the ice. They can go back over 800,000 years. Trapped air bubbles tell use the temperature it was in each year. </a:t>
            </a:r>
            <a:endParaRPr lang="en-GB" sz="1050" dirty="0"/>
          </a:p>
        </p:txBody>
      </p:sp>
      <p:sp>
        <p:nvSpPr>
          <p:cNvPr id="53" name="TextBox 52">
            <a:extLst>
              <a:ext uri="{FF2B5EF4-FFF2-40B4-BE49-F238E27FC236}">
                <a16:creationId xmlns:a16="http://schemas.microsoft.com/office/drawing/2014/main" id="{DA94253A-A199-8377-016A-ABFB1717454C}"/>
              </a:ext>
            </a:extLst>
          </p:cNvPr>
          <p:cNvSpPr txBox="1"/>
          <p:nvPr/>
        </p:nvSpPr>
        <p:spPr>
          <a:xfrm>
            <a:off x="3420598" y="6365445"/>
            <a:ext cx="3141263" cy="3293209"/>
          </a:xfrm>
          <a:prstGeom prst="rect">
            <a:avLst/>
          </a:prstGeom>
          <a:noFill/>
        </p:spPr>
        <p:txBody>
          <a:bodyPr wrap="square" rtlCol="0">
            <a:spAutoFit/>
          </a:bodyPr>
          <a:lstStyle/>
          <a:p>
            <a:r>
              <a:rPr lang="en-GB" sz="1400" b="1" dirty="0"/>
              <a:t>Social effects</a:t>
            </a:r>
          </a:p>
          <a:p>
            <a:pPr marL="171450" indent="-171450">
              <a:buFont typeface="Arial" panose="020B0604020202020204" pitchFamily="34" charset="0"/>
              <a:buChar char="•"/>
            </a:pPr>
            <a:r>
              <a:rPr lang="en-GB" sz="1200" dirty="0"/>
              <a:t>Increased risk of disease such as skin cancers</a:t>
            </a:r>
          </a:p>
          <a:p>
            <a:pPr marL="171450" indent="-171450">
              <a:buFont typeface="Arial" panose="020B0604020202020204" pitchFamily="34" charset="0"/>
              <a:buChar char="•"/>
            </a:pPr>
            <a:r>
              <a:rPr lang="en-GB" sz="1200" dirty="0"/>
              <a:t>Crop yields affected – maize will decrease by up to 12% in South America.</a:t>
            </a:r>
          </a:p>
          <a:p>
            <a:pPr marL="171450" indent="-171450">
              <a:buFont typeface="Arial" panose="020B0604020202020204" pitchFamily="34" charset="0"/>
              <a:buChar char="•"/>
            </a:pPr>
            <a:r>
              <a:rPr lang="en-GB" sz="1200" dirty="0"/>
              <a:t>Drought reduces food and water supplies in sub-Saharan Africa. Water scarcity in the south and southeast of the UK.</a:t>
            </a:r>
          </a:p>
          <a:p>
            <a:pPr marL="171450" indent="-171450">
              <a:buFont typeface="Arial" panose="020B0604020202020204" pitchFamily="34" charset="0"/>
              <a:buChar char="•"/>
            </a:pPr>
            <a:r>
              <a:rPr lang="en-GB" sz="1200" dirty="0"/>
              <a:t>Flood risk increases, 70% of Asia at increased risk of flooding e.g. 2022 Pakistan floods. </a:t>
            </a:r>
          </a:p>
          <a:p>
            <a:pPr marL="171450" indent="-171450">
              <a:buFont typeface="Arial" panose="020B0604020202020204" pitchFamily="34" charset="0"/>
              <a:buChar char="•"/>
            </a:pPr>
            <a:r>
              <a:rPr lang="en-GB" sz="1200" dirty="0"/>
              <a:t>Extreme weather events become more intense e.g. tropical storms</a:t>
            </a:r>
          </a:p>
          <a:p>
            <a:r>
              <a:rPr lang="en-GB" sz="1400" b="1" dirty="0"/>
              <a:t>Environmental effects </a:t>
            </a:r>
          </a:p>
          <a:p>
            <a:pPr marL="171450" indent="-171450">
              <a:buFont typeface="Arial" panose="020B0604020202020204" pitchFamily="34" charset="0"/>
              <a:buChar char="•"/>
            </a:pPr>
            <a:r>
              <a:rPr lang="en-GB" sz="1200" dirty="0"/>
              <a:t>Increased drought and risk of forest fires. </a:t>
            </a:r>
          </a:p>
          <a:p>
            <a:pPr marL="171450" indent="-171450">
              <a:buFont typeface="Arial" panose="020B0604020202020204" pitchFamily="34" charset="0"/>
              <a:buChar char="•"/>
            </a:pPr>
            <a:r>
              <a:rPr lang="en-GB" sz="1200" dirty="0"/>
              <a:t>Sea level rise includes flooding and erosion. </a:t>
            </a:r>
          </a:p>
          <a:p>
            <a:pPr marL="171450" indent="-171450">
              <a:buFont typeface="Arial" panose="020B0604020202020204" pitchFamily="34" charset="0"/>
              <a:buChar char="•"/>
            </a:pPr>
            <a:r>
              <a:rPr lang="en-GB" sz="1200" dirty="0"/>
              <a:t>Change in climate affects ecosystems. </a:t>
            </a:r>
          </a:p>
          <a:p>
            <a:pPr marL="171450" indent="-171450">
              <a:buFont typeface="Arial" panose="020B0604020202020204" pitchFamily="34" charset="0"/>
              <a:buChar char="•"/>
            </a:pPr>
            <a:r>
              <a:rPr lang="en-GB" sz="1200" dirty="0"/>
              <a:t>Coral bleaching and decrease in biodiversity. </a:t>
            </a:r>
          </a:p>
        </p:txBody>
      </p:sp>
      <p:pic>
        <p:nvPicPr>
          <p:cNvPr id="55" name="Graphic 54">
            <a:extLst>
              <a:ext uri="{FF2B5EF4-FFF2-40B4-BE49-F238E27FC236}">
                <a16:creationId xmlns:a16="http://schemas.microsoft.com/office/drawing/2014/main" id="{55156CB4-8A58-3430-A31D-91B3FF5ED9B1}"/>
              </a:ext>
            </a:extLst>
          </p:cNvPr>
          <p:cNvPicPr>
            <a:picLocks/>
          </p:cNvPicPr>
          <p:nvPr/>
        </p:nvPicPr>
        <p:blipFill>
          <a:blip r:embed="rId12">
            <a:extLst>
              <a:ext uri="{96DAC541-7B7A-43D3-8B79-37D633B846F1}">
                <asvg:svgBlip xmlns:asvg="http://schemas.microsoft.com/office/drawing/2016/SVG/main" r:embed="rId13"/>
              </a:ext>
            </a:extLst>
          </a:blip>
          <a:stretch>
            <a:fillRect/>
          </a:stretch>
        </p:blipFill>
        <p:spPr>
          <a:xfrm>
            <a:off x="3553464" y="5188730"/>
            <a:ext cx="215752" cy="215752"/>
          </a:xfrm>
          <a:prstGeom prst="rect">
            <a:avLst/>
          </a:prstGeom>
        </p:spPr>
      </p:pic>
      <p:pic>
        <p:nvPicPr>
          <p:cNvPr id="56" name="Graphic 55">
            <a:extLst>
              <a:ext uri="{FF2B5EF4-FFF2-40B4-BE49-F238E27FC236}">
                <a16:creationId xmlns:a16="http://schemas.microsoft.com/office/drawing/2014/main" id="{18045C96-6161-F042-1390-FC6B37709764}"/>
              </a:ext>
            </a:extLst>
          </p:cNvPr>
          <p:cNvPicPr>
            <a:picLocks/>
          </p:cNvPicPr>
          <p:nvPr/>
        </p:nvPicPr>
        <p:blipFill>
          <a:blip r:embed="rId14">
            <a:extLst>
              <a:ext uri="{96DAC541-7B7A-43D3-8B79-37D633B846F1}">
                <asvg:svgBlip xmlns:asvg="http://schemas.microsoft.com/office/drawing/2016/SVG/main" r:embed="rId15"/>
              </a:ext>
            </a:extLst>
          </a:blip>
          <a:stretch>
            <a:fillRect/>
          </a:stretch>
        </p:blipFill>
        <p:spPr>
          <a:xfrm>
            <a:off x="3544958" y="4100719"/>
            <a:ext cx="215752" cy="215752"/>
          </a:xfrm>
          <a:prstGeom prst="rect">
            <a:avLst/>
          </a:prstGeom>
        </p:spPr>
      </p:pic>
      <p:pic>
        <p:nvPicPr>
          <p:cNvPr id="58" name="Graphic 57">
            <a:extLst>
              <a:ext uri="{FF2B5EF4-FFF2-40B4-BE49-F238E27FC236}">
                <a16:creationId xmlns:a16="http://schemas.microsoft.com/office/drawing/2014/main" id="{35BB7941-DE98-8550-0508-AEA6CF69DBDD}"/>
              </a:ext>
            </a:extLst>
          </p:cNvPr>
          <p:cNvPicPr>
            <a:picLocks/>
          </p:cNvPicPr>
          <p:nvPr/>
        </p:nvPicPr>
        <p:blipFill>
          <a:blip r:embed="rId16">
            <a:extLst>
              <a:ext uri="{96DAC541-7B7A-43D3-8B79-37D633B846F1}">
                <asvg:svgBlip xmlns:asvg="http://schemas.microsoft.com/office/drawing/2016/SVG/main" r:embed="rId17"/>
              </a:ext>
            </a:extLst>
          </a:blip>
          <a:stretch>
            <a:fillRect/>
          </a:stretch>
        </p:blipFill>
        <p:spPr>
          <a:xfrm>
            <a:off x="3534326" y="3362797"/>
            <a:ext cx="237017" cy="237017"/>
          </a:xfrm>
          <a:prstGeom prst="rect">
            <a:avLst/>
          </a:prstGeom>
        </p:spPr>
      </p:pic>
      <p:pic>
        <p:nvPicPr>
          <p:cNvPr id="59" name="Graphic 58">
            <a:extLst>
              <a:ext uri="{FF2B5EF4-FFF2-40B4-BE49-F238E27FC236}">
                <a16:creationId xmlns:a16="http://schemas.microsoft.com/office/drawing/2014/main" id="{3DA48363-F3FA-8422-78B6-2AA569F6C284}"/>
              </a:ext>
            </a:extLst>
          </p:cNvPr>
          <p:cNvPicPr>
            <a:picLocks/>
          </p:cNvPicPr>
          <p:nvPr/>
        </p:nvPicPr>
        <p:blipFill>
          <a:blip r:embed="rId18">
            <a:extLst>
              <a:ext uri="{96DAC541-7B7A-43D3-8B79-37D633B846F1}">
                <asvg:svgBlip xmlns:asvg="http://schemas.microsoft.com/office/drawing/2016/SVG/main" r:embed="rId19"/>
              </a:ext>
            </a:extLst>
          </a:blip>
          <a:stretch>
            <a:fillRect/>
          </a:stretch>
        </p:blipFill>
        <p:spPr>
          <a:xfrm>
            <a:off x="186851" y="8774804"/>
            <a:ext cx="343343" cy="343343"/>
          </a:xfrm>
          <a:prstGeom prst="rect">
            <a:avLst/>
          </a:prstGeom>
        </p:spPr>
      </p:pic>
      <p:pic>
        <p:nvPicPr>
          <p:cNvPr id="61" name="Graphic 60">
            <a:extLst>
              <a:ext uri="{FF2B5EF4-FFF2-40B4-BE49-F238E27FC236}">
                <a16:creationId xmlns:a16="http://schemas.microsoft.com/office/drawing/2014/main" id="{60B24A3A-B33F-C2E5-40D1-AE9FB8B39B94}"/>
              </a:ext>
            </a:extLst>
          </p:cNvPr>
          <p:cNvPicPr>
            <a:picLocks/>
          </p:cNvPicPr>
          <p:nvPr/>
        </p:nvPicPr>
        <p:blipFill>
          <a:blip r:embed="rId20">
            <a:extLst>
              <a:ext uri="{96DAC541-7B7A-43D3-8B79-37D633B846F1}">
                <asvg:svgBlip xmlns:asvg="http://schemas.microsoft.com/office/drawing/2016/SVG/main" r:embed="rId21"/>
              </a:ext>
            </a:extLst>
          </a:blip>
          <a:stretch>
            <a:fillRect/>
          </a:stretch>
        </p:blipFill>
        <p:spPr>
          <a:xfrm>
            <a:off x="229799" y="4812677"/>
            <a:ext cx="225448" cy="225448"/>
          </a:xfrm>
          <a:prstGeom prst="rect">
            <a:avLst/>
          </a:prstGeom>
        </p:spPr>
      </p:pic>
      <p:pic>
        <p:nvPicPr>
          <p:cNvPr id="62" name="Graphic 61">
            <a:extLst>
              <a:ext uri="{FF2B5EF4-FFF2-40B4-BE49-F238E27FC236}">
                <a16:creationId xmlns:a16="http://schemas.microsoft.com/office/drawing/2014/main" id="{23154A21-1B94-0B9E-EFD5-2F12277580D5}"/>
              </a:ext>
            </a:extLst>
          </p:cNvPr>
          <p:cNvPicPr>
            <a:picLocks/>
          </p:cNvPicPr>
          <p:nvPr/>
        </p:nvPicPr>
        <p:blipFill>
          <a:blip r:embed="rId22">
            <a:extLst>
              <a:ext uri="{96DAC541-7B7A-43D3-8B79-37D633B846F1}">
                <asvg:svgBlip xmlns:asvg="http://schemas.microsoft.com/office/drawing/2016/SVG/main" r:embed="rId23"/>
              </a:ext>
            </a:extLst>
          </a:blip>
          <a:stretch>
            <a:fillRect/>
          </a:stretch>
        </p:blipFill>
        <p:spPr>
          <a:xfrm>
            <a:off x="233104" y="5385702"/>
            <a:ext cx="183479" cy="183479"/>
          </a:xfrm>
          <a:prstGeom prst="rect">
            <a:avLst/>
          </a:prstGeom>
        </p:spPr>
      </p:pic>
      <p:pic>
        <p:nvPicPr>
          <p:cNvPr id="63" name="Graphic 62">
            <a:extLst>
              <a:ext uri="{FF2B5EF4-FFF2-40B4-BE49-F238E27FC236}">
                <a16:creationId xmlns:a16="http://schemas.microsoft.com/office/drawing/2014/main" id="{1178FA83-78DA-3BB4-8765-4656C7A73146}"/>
              </a:ext>
            </a:extLst>
          </p:cNvPr>
          <p:cNvPicPr>
            <a:picLocks/>
          </p:cNvPicPr>
          <p:nvPr/>
        </p:nvPicPr>
        <p:blipFill>
          <a:blip r:embed="rId24">
            <a:extLst>
              <a:ext uri="{96DAC541-7B7A-43D3-8B79-37D633B846F1}">
                <asvg:svgBlip xmlns:asvg="http://schemas.microsoft.com/office/drawing/2016/SVG/main" r:embed="rId25"/>
              </a:ext>
            </a:extLst>
          </a:blip>
          <a:stretch>
            <a:fillRect/>
          </a:stretch>
        </p:blipFill>
        <p:spPr>
          <a:xfrm>
            <a:off x="246463" y="5922626"/>
            <a:ext cx="208784" cy="208784"/>
          </a:xfrm>
          <a:prstGeom prst="rect">
            <a:avLst/>
          </a:prstGeom>
        </p:spPr>
      </p:pic>
      <p:pic>
        <p:nvPicPr>
          <p:cNvPr id="65" name="Graphic 64">
            <a:extLst>
              <a:ext uri="{FF2B5EF4-FFF2-40B4-BE49-F238E27FC236}">
                <a16:creationId xmlns:a16="http://schemas.microsoft.com/office/drawing/2014/main" id="{7C17E26F-A2F9-DBA1-16D9-F701F1B4EC7B}"/>
              </a:ext>
            </a:extLst>
          </p:cNvPr>
          <p:cNvPicPr>
            <a:picLocks/>
          </p:cNvPicPr>
          <p:nvPr/>
        </p:nvPicPr>
        <p:blipFill>
          <a:blip r:embed="rId26">
            <a:extLst>
              <a:ext uri="{96DAC541-7B7A-43D3-8B79-37D633B846F1}">
                <asvg:svgBlip xmlns:asvg="http://schemas.microsoft.com/office/drawing/2016/SVG/main" r:embed="rId27"/>
              </a:ext>
            </a:extLst>
          </a:blip>
          <a:stretch>
            <a:fillRect/>
          </a:stretch>
        </p:blipFill>
        <p:spPr>
          <a:xfrm>
            <a:off x="198406" y="7705297"/>
            <a:ext cx="305274" cy="305274"/>
          </a:xfrm>
          <a:prstGeom prst="rect">
            <a:avLst/>
          </a:prstGeom>
        </p:spPr>
      </p:pic>
      <p:pic>
        <p:nvPicPr>
          <p:cNvPr id="66" name="Graphic 65">
            <a:extLst>
              <a:ext uri="{FF2B5EF4-FFF2-40B4-BE49-F238E27FC236}">
                <a16:creationId xmlns:a16="http://schemas.microsoft.com/office/drawing/2014/main" id="{6ACFD4C2-9B60-012E-69BC-9A9E0C278794}"/>
              </a:ext>
            </a:extLst>
          </p:cNvPr>
          <p:cNvPicPr>
            <a:picLocks/>
          </p:cNvPicPr>
          <p:nvPr/>
        </p:nvPicPr>
        <p:blipFill>
          <a:blip r:embed="rId28">
            <a:extLst>
              <a:ext uri="{96DAC541-7B7A-43D3-8B79-37D633B846F1}">
                <asvg:svgBlip xmlns:asvg="http://schemas.microsoft.com/office/drawing/2016/SVG/main" r:embed="rId29"/>
              </a:ext>
            </a:extLst>
          </a:blip>
          <a:stretch>
            <a:fillRect/>
          </a:stretch>
        </p:blipFill>
        <p:spPr>
          <a:xfrm>
            <a:off x="226514" y="8463817"/>
            <a:ext cx="228733" cy="228733"/>
          </a:xfrm>
          <a:prstGeom prst="rect">
            <a:avLst/>
          </a:prstGeom>
        </p:spPr>
      </p:pic>
      <p:pic>
        <p:nvPicPr>
          <p:cNvPr id="68" name="Graphic 67">
            <a:extLst>
              <a:ext uri="{FF2B5EF4-FFF2-40B4-BE49-F238E27FC236}">
                <a16:creationId xmlns:a16="http://schemas.microsoft.com/office/drawing/2014/main" id="{2FECB29C-6790-C7A6-D7C6-266A2E6C14E4}"/>
              </a:ext>
            </a:extLst>
          </p:cNvPr>
          <p:cNvPicPr>
            <a:picLocks/>
          </p:cNvPicPr>
          <p:nvPr/>
        </p:nvPicPr>
        <p:blipFill>
          <a:blip r:embed="rId30">
            <a:extLst>
              <a:ext uri="{96DAC541-7B7A-43D3-8B79-37D633B846F1}">
                <asvg:svgBlip xmlns:asvg="http://schemas.microsoft.com/office/drawing/2016/SVG/main" r:embed="rId31"/>
              </a:ext>
            </a:extLst>
          </a:blip>
          <a:stretch>
            <a:fillRect/>
          </a:stretch>
        </p:blipFill>
        <p:spPr>
          <a:xfrm>
            <a:off x="3506112" y="2370914"/>
            <a:ext cx="305274" cy="305274"/>
          </a:xfrm>
          <a:prstGeom prst="rect">
            <a:avLst/>
          </a:prstGeom>
        </p:spPr>
      </p:pic>
      <p:pic>
        <p:nvPicPr>
          <p:cNvPr id="69" name="Graphic 68">
            <a:extLst>
              <a:ext uri="{FF2B5EF4-FFF2-40B4-BE49-F238E27FC236}">
                <a16:creationId xmlns:a16="http://schemas.microsoft.com/office/drawing/2014/main" id="{0DD530DB-1CDC-9427-E81B-B694AD17B5D6}"/>
              </a:ext>
            </a:extLst>
          </p:cNvPr>
          <p:cNvPicPr>
            <a:picLocks/>
          </p:cNvPicPr>
          <p:nvPr/>
        </p:nvPicPr>
        <p:blipFill>
          <a:blip r:embed="rId32">
            <a:extLst>
              <a:ext uri="{96DAC541-7B7A-43D3-8B79-37D633B846F1}">
                <asvg:svgBlip xmlns:asvg="http://schemas.microsoft.com/office/drawing/2016/SVG/main" r:embed="rId33"/>
              </a:ext>
            </a:extLst>
          </a:blip>
          <a:stretch>
            <a:fillRect/>
          </a:stretch>
        </p:blipFill>
        <p:spPr>
          <a:xfrm>
            <a:off x="3512680" y="3037679"/>
            <a:ext cx="238023" cy="238023"/>
          </a:xfrm>
          <a:prstGeom prst="rect">
            <a:avLst/>
          </a:prstGeom>
        </p:spPr>
      </p:pic>
      <p:pic>
        <p:nvPicPr>
          <p:cNvPr id="70" name="Graphic 69">
            <a:extLst>
              <a:ext uri="{FF2B5EF4-FFF2-40B4-BE49-F238E27FC236}">
                <a16:creationId xmlns:a16="http://schemas.microsoft.com/office/drawing/2014/main" id="{7A8EA302-BCDA-CAF3-E62E-BEACA38ABC0A}"/>
              </a:ext>
            </a:extLst>
          </p:cNvPr>
          <p:cNvPicPr>
            <a:picLocks/>
          </p:cNvPicPr>
          <p:nvPr/>
        </p:nvPicPr>
        <p:blipFill>
          <a:blip r:embed="rId34">
            <a:extLst>
              <a:ext uri="{96DAC541-7B7A-43D3-8B79-37D633B846F1}">
                <asvg:svgBlip xmlns:asvg="http://schemas.microsoft.com/office/drawing/2016/SVG/main" r:embed="rId35"/>
              </a:ext>
            </a:extLst>
          </a:blip>
          <a:stretch>
            <a:fillRect/>
          </a:stretch>
        </p:blipFill>
        <p:spPr>
          <a:xfrm>
            <a:off x="249818" y="2626478"/>
            <a:ext cx="309480" cy="309480"/>
          </a:xfrm>
          <a:prstGeom prst="rect">
            <a:avLst/>
          </a:prstGeom>
        </p:spPr>
      </p:pic>
      <p:pic>
        <p:nvPicPr>
          <p:cNvPr id="71" name="Graphic 70">
            <a:extLst>
              <a:ext uri="{FF2B5EF4-FFF2-40B4-BE49-F238E27FC236}">
                <a16:creationId xmlns:a16="http://schemas.microsoft.com/office/drawing/2014/main" id="{7F598191-1E03-17C5-12A5-60A432FE101C}"/>
              </a:ext>
            </a:extLst>
          </p:cNvPr>
          <p:cNvPicPr>
            <a:picLocks/>
          </p:cNvPicPr>
          <p:nvPr/>
        </p:nvPicPr>
        <p:blipFill>
          <a:blip r:embed="rId36">
            <a:extLst>
              <a:ext uri="{96DAC541-7B7A-43D3-8B79-37D633B846F1}">
                <asvg:svgBlip xmlns:asvg="http://schemas.microsoft.com/office/drawing/2016/SVG/main" r:embed="rId37"/>
              </a:ext>
            </a:extLst>
          </a:blip>
          <a:stretch>
            <a:fillRect/>
          </a:stretch>
        </p:blipFill>
        <p:spPr>
          <a:xfrm>
            <a:off x="3515813" y="6061011"/>
            <a:ext cx="234890" cy="234890"/>
          </a:xfrm>
          <a:prstGeom prst="rect">
            <a:avLst/>
          </a:prstGeom>
        </p:spPr>
      </p:pic>
      <p:pic>
        <p:nvPicPr>
          <p:cNvPr id="72" name="Graphic 71">
            <a:extLst>
              <a:ext uri="{FF2B5EF4-FFF2-40B4-BE49-F238E27FC236}">
                <a16:creationId xmlns:a16="http://schemas.microsoft.com/office/drawing/2014/main" id="{7CC3ACD5-82FB-12F8-8E8C-19D13D8EF5FF}"/>
              </a:ext>
            </a:extLst>
          </p:cNvPr>
          <p:cNvPicPr>
            <a:picLocks/>
          </p:cNvPicPr>
          <p:nvPr/>
        </p:nvPicPr>
        <p:blipFill>
          <a:blip r:embed="rId38">
            <a:extLst>
              <a:ext uri="{96DAC541-7B7A-43D3-8B79-37D633B846F1}">
                <asvg:svgBlip xmlns:asvg="http://schemas.microsoft.com/office/drawing/2016/SVG/main" r:embed="rId39"/>
              </a:ext>
            </a:extLst>
          </a:blip>
          <a:stretch>
            <a:fillRect/>
          </a:stretch>
        </p:blipFill>
        <p:spPr>
          <a:xfrm>
            <a:off x="3527357" y="1686628"/>
            <a:ext cx="277000" cy="277000"/>
          </a:xfrm>
          <a:prstGeom prst="rect">
            <a:avLst/>
          </a:prstGeom>
        </p:spPr>
      </p:pic>
    </p:spTree>
    <p:extLst>
      <p:ext uri="{BB962C8B-B14F-4D97-AF65-F5344CB8AC3E}">
        <p14:creationId xmlns:p14="http://schemas.microsoft.com/office/powerpoint/2010/main" val="9284915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65EC60EA-E4DB-E342-9735-777F4077BDA1}">
  <we:reference id="wa104381063" version="1.0.0.1" store="en-001" storeType="OMEX"/>
  <we:alternateReferences>
    <we:reference id="WA104381063" version="1.0.0.1" store=""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E2AE44189833498E5C2979242B42E6" ma:contentTypeVersion="17" ma:contentTypeDescription="Create a new document." ma:contentTypeScope="" ma:versionID="9c79c819b48ed5e16342decbedf17761">
  <xsd:schema xmlns:xsd="http://www.w3.org/2001/XMLSchema" xmlns:xs="http://www.w3.org/2001/XMLSchema" xmlns:p="http://schemas.microsoft.com/office/2006/metadata/properties" xmlns:ns2="9815cd71-5fdd-45e1-9833-cb3ee47df79d" xmlns:ns3="96951ca6-3bbe-4ccb-b3fa-9d9463dc067c" targetNamespace="http://schemas.microsoft.com/office/2006/metadata/properties" ma:root="true" ma:fieldsID="2281a2a1bb5c4819754c24819f218112" ns2:_="" ns3:_="">
    <xsd:import namespace="9815cd71-5fdd-45e1-9833-cb3ee47df79d"/>
    <xsd:import namespace="96951ca6-3bbe-4ccb-b3fa-9d9463dc067c"/>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15cd71-5fdd-45e1-9833-cb3ee47df79d"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11b44b0f-3cc1-4479-a0d9-573b4196a6aa"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951ca6-3bbe-4ccb-b3fa-9d9463dc067c"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0b4f641b-9ca4-4341-975a-56a6a72b38eb}" ma:internalName="TaxCatchAll" ma:showField="CatchAllData" ma:web="96951ca6-3bbe-4ccb-b3fa-9d9463dc06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6951ca6-3bbe-4ccb-b3fa-9d9463dc067c" xsi:nil="true"/>
    <lcf76f155ced4ddcb4097134ff3c332f xmlns="9815cd71-5fdd-45e1-9833-cb3ee47df7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901D79D-1361-4C64-A4F6-3E2B8017DBBE}"/>
</file>

<file path=customXml/itemProps2.xml><?xml version="1.0" encoding="utf-8"?>
<ds:datastoreItem xmlns:ds="http://schemas.openxmlformats.org/officeDocument/2006/customXml" ds:itemID="{10CDCCE1-04DE-494E-B3A1-D84A0D23C4E2}"/>
</file>

<file path=customXml/itemProps3.xml><?xml version="1.0" encoding="utf-8"?>
<ds:datastoreItem xmlns:ds="http://schemas.openxmlformats.org/officeDocument/2006/customXml" ds:itemID="{E5199C61-701D-4397-B054-108A2DEF5705}"/>
</file>

<file path=docProps/app.xml><?xml version="1.0" encoding="utf-8"?>
<Properties xmlns="http://schemas.openxmlformats.org/officeDocument/2006/extended-properties" xmlns:vt="http://schemas.openxmlformats.org/officeDocument/2006/docPropsVTypes">
  <Template>Office Theme</Template>
  <TotalTime>18912</TotalTime>
  <Words>520</Words>
  <Application>Microsoft Office PowerPoint</Application>
  <PresentationFormat>A4 Paper (210x297 mm)</PresentationFormat>
  <Paragraphs>38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ItsaSketch</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Bennett</dc:creator>
  <cp:lastModifiedBy>J Hammond</cp:lastModifiedBy>
  <cp:revision>142</cp:revision>
  <cp:lastPrinted>2022-09-05T14:12:15Z</cp:lastPrinted>
  <dcterms:created xsi:type="dcterms:W3CDTF">2022-07-04T13:34:43Z</dcterms:created>
  <dcterms:modified xsi:type="dcterms:W3CDTF">2025-01-07T11:54:54Z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0x01010040E2AE44189833498E5C2979242B42E6</vt:lpwstr>
  </property>
</Properties>
</file>