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305"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1A032"/>
    <a:srgbClr val="FFFFFF"/>
    <a:srgbClr val="2F528F"/>
    <a:srgbClr val="4472C4"/>
    <a:srgbClr val="AD9A62"/>
    <a:srgbClr val="000000"/>
    <a:srgbClr val="D15E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9767"/>
    <p:restoredTop sz="96327"/>
  </p:normalViewPr>
  <p:slideViewPr>
    <p:cSldViewPr snapToGrid="0" snapToObjects="1">
      <p:cViewPr varScale="1">
        <p:scale>
          <a:sx n="79" d="100"/>
          <a:sy n="79" d="100"/>
        </p:scale>
        <p:origin x="3804" y="60"/>
      </p:cViewPr>
      <p:guideLst/>
    </p:cSldViewPr>
  </p:slideViewPr>
  <p:notesTextViewPr>
    <p:cViewPr>
      <p:scale>
        <a:sx n="1" d="1"/>
        <a:sy n="1" d="1"/>
      </p:scale>
      <p:origin x="0" y="0"/>
    </p:cViewPr>
  </p:notesTextViewPr>
  <p:sorterViewPr>
    <p:cViewPr>
      <p:scale>
        <a:sx n="147" d="100"/>
        <a:sy n="147" d="100"/>
      </p:scale>
      <p:origin x="0" y="0"/>
    </p:cViewPr>
  </p:sorter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3.xml"/><Relationship Id="rId5" Type="http://schemas.openxmlformats.org/officeDocument/2006/relationships/viewProps" Target="viewProps.xml"/><Relationship Id="rId10" Type="http://schemas.openxmlformats.org/officeDocument/2006/relationships/customXml" Target="../customXml/item2.xml"/><Relationship Id="rId4" Type="http://schemas.openxmlformats.org/officeDocument/2006/relationships/presProps" Target="presProps.xml"/><Relationship Id="rId9"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 Hammond" userId="b1239f06-862e-4d6a-b321-bc64db142c33" providerId="ADAL" clId="{1D74C685-5E84-4EB7-A10A-6D6BED18AC8C}"/>
    <pc:docChg chg="custSel modSld">
      <pc:chgData name="J Hammond" userId="b1239f06-862e-4d6a-b321-bc64db142c33" providerId="ADAL" clId="{1D74C685-5E84-4EB7-A10A-6D6BED18AC8C}" dt="2025-01-07T12:01:30.605" v="24" actId="1076"/>
      <pc:docMkLst>
        <pc:docMk/>
      </pc:docMkLst>
      <pc:sldChg chg="delSp modSp mod">
        <pc:chgData name="J Hammond" userId="b1239f06-862e-4d6a-b321-bc64db142c33" providerId="ADAL" clId="{1D74C685-5E84-4EB7-A10A-6D6BED18AC8C}" dt="2025-01-07T12:01:30.605" v="24" actId="1076"/>
        <pc:sldMkLst>
          <pc:docMk/>
          <pc:sldMk cId="2876700057" sldId="305"/>
        </pc:sldMkLst>
        <pc:spChg chg="mod">
          <ac:chgData name="J Hammond" userId="b1239f06-862e-4d6a-b321-bc64db142c33" providerId="ADAL" clId="{1D74C685-5E84-4EB7-A10A-6D6BED18AC8C}" dt="2025-01-07T12:01:30.605" v="24" actId="1076"/>
          <ac:spMkLst>
            <pc:docMk/>
            <pc:sldMk cId="2876700057" sldId="305"/>
            <ac:spMk id="12" creationId="{7AA06EA8-9CD6-BA38-13E2-9E01C3F43594}"/>
          </ac:spMkLst>
        </pc:spChg>
        <pc:spChg chg="mod">
          <ac:chgData name="J Hammond" userId="b1239f06-862e-4d6a-b321-bc64db142c33" providerId="ADAL" clId="{1D74C685-5E84-4EB7-A10A-6D6BED18AC8C}" dt="2025-01-07T12:00:48.298" v="20" actId="20577"/>
          <ac:spMkLst>
            <pc:docMk/>
            <pc:sldMk cId="2876700057" sldId="305"/>
            <ac:spMk id="19" creationId="{AC4B2D6D-0836-9B18-5385-3B7CDFF0D277}"/>
          </ac:spMkLst>
        </pc:spChg>
        <pc:spChg chg="del">
          <ac:chgData name="J Hammond" userId="b1239f06-862e-4d6a-b321-bc64db142c33" providerId="ADAL" clId="{1D74C685-5E84-4EB7-A10A-6D6BED18AC8C}" dt="2025-01-07T12:01:03.873" v="21" actId="478"/>
          <ac:spMkLst>
            <pc:docMk/>
            <pc:sldMk cId="2876700057" sldId="305"/>
            <ac:spMk id="29" creationId="{224B1D40-9C55-AF62-E0A8-02E9BF15DEB9}"/>
          </ac:spMkLst>
        </pc:spChg>
        <pc:spChg chg="del">
          <ac:chgData name="J Hammond" userId="b1239f06-862e-4d6a-b321-bc64db142c33" providerId="ADAL" clId="{1D74C685-5E84-4EB7-A10A-6D6BED18AC8C}" dt="2025-01-07T12:01:03.873" v="21" actId="478"/>
          <ac:spMkLst>
            <pc:docMk/>
            <pc:sldMk cId="2876700057" sldId="305"/>
            <ac:spMk id="30" creationId="{BBE72920-0EFF-77FC-764A-A31531925D31}"/>
          </ac:spMkLst>
        </pc:spChg>
        <pc:spChg chg="del">
          <ac:chgData name="J Hammond" userId="b1239f06-862e-4d6a-b321-bc64db142c33" providerId="ADAL" clId="{1D74C685-5E84-4EB7-A10A-6D6BED18AC8C}" dt="2025-01-07T12:01:03.873" v="21" actId="478"/>
          <ac:spMkLst>
            <pc:docMk/>
            <pc:sldMk cId="2876700057" sldId="305"/>
            <ac:spMk id="31" creationId="{06715B2C-A75A-EA73-411E-B49AC2839D03}"/>
          </ac:spMkLst>
        </pc:spChg>
        <pc:spChg chg="del">
          <ac:chgData name="J Hammond" userId="b1239f06-862e-4d6a-b321-bc64db142c33" providerId="ADAL" clId="{1D74C685-5E84-4EB7-A10A-6D6BED18AC8C}" dt="2025-01-07T12:01:03.873" v="21" actId="478"/>
          <ac:spMkLst>
            <pc:docMk/>
            <pc:sldMk cId="2876700057" sldId="305"/>
            <ac:spMk id="32" creationId="{2B53298C-BFBA-FBE8-30D0-24D503510344}"/>
          </ac:spMkLst>
        </pc:spChg>
        <pc:spChg chg="del">
          <ac:chgData name="J Hammond" userId="b1239f06-862e-4d6a-b321-bc64db142c33" providerId="ADAL" clId="{1D74C685-5E84-4EB7-A10A-6D6BED18AC8C}" dt="2025-01-07T12:01:03.873" v="21" actId="478"/>
          <ac:spMkLst>
            <pc:docMk/>
            <pc:sldMk cId="2876700057" sldId="305"/>
            <ac:spMk id="34" creationId="{BCB46D81-4DF5-0092-E2A3-DECC717FCD39}"/>
          </ac:spMkLst>
        </pc:spChg>
        <pc:spChg chg="del">
          <ac:chgData name="J Hammond" userId="b1239f06-862e-4d6a-b321-bc64db142c33" providerId="ADAL" clId="{1D74C685-5E84-4EB7-A10A-6D6BED18AC8C}" dt="2025-01-07T12:01:03.873" v="21" actId="478"/>
          <ac:spMkLst>
            <pc:docMk/>
            <pc:sldMk cId="2876700057" sldId="305"/>
            <ac:spMk id="35" creationId="{2ED3955B-2A4A-FB06-8F3F-57F7B135C544}"/>
          </ac:spMkLst>
        </pc:spChg>
        <pc:spChg chg="del">
          <ac:chgData name="J Hammond" userId="b1239f06-862e-4d6a-b321-bc64db142c33" providerId="ADAL" clId="{1D74C685-5E84-4EB7-A10A-6D6BED18AC8C}" dt="2025-01-07T12:01:03.873" v="21" actId="478"/>
          <ac:spMkLst>
            <pc:docMk/>
            <pc:sldMk cId="2876700057" sldId="305"/>
            <ac:spMk id="36" creationId="{ABB10D1C-A6C7-F8BC-37B7-5505D22108C8}"/>
          </ac:spMkLst>
        </pc:spChg>
        <pc:spChg chg="del">
          <ac:chgData name="J Hammond" userId="b1239f06-862e-4d6a-b321-bc64db142c33" providerId="ADAL" clId="{1D74C685-5E84-4EB7-A10A-6D6BED18AC8C}" dt="2025-01-07T12:01:03.873" v="21" actId="478"/>
          <ac:spMkLst>
            <pc:docMk/>
            <pc:sldMk cId="2876700057" sldId="305"/>
            <ac:spMk id="37" creationId="{672FEDF3-46C5-E20E-D493-377F5CE7B85A}"/>
          </ac:spMkLst>
        </pc:spChg>
        <pc:spChg chg="del">
          <ac:chgData name="J Hammond" userId="b1239f06-862e-4d6a-b321-bc64db142c33" providerId="ADAL" clId="{1D74C685-5E84-4EB7-A10A-6D6BED18AC8C}" dt="2025-01-07T12:01:03.873" v="21" actId="478"/>
          <ac:spMkLst>
            <pc:docMk/>
            <pc:sldMk cId="2876700057" sldId="305"/>
            <ac:spMk id="38" creationId="{52A88481-A9A1-ADE1-3D9B-C5D553C8B090}"/>
          </ac:spMkLst>
        </pc:spChg>
        <pc:spChg chg="del">
          <ac:chgData name="J Hammond" userId="b1239f06-862e-4d6a-b321-bc64db142c33" providerId="ADAL" clId="{1D74C685-5E84-4EB7-A10A-6D6BED18AC8C}" dt="2025-01-07T12:01:03.873" v="21" actId="478"/>
          <ac:spMkLst>
            <pc:docMk/>
            <pc:sldMk cId="2876700057" sldId="305"/>
            <ac:spMk id="39" creationId="{99D61F3C-DC6A-271E-C725-6BEE7F651000}"/>
          </ac:spMkLst>
        </pc:spChg>
        <pc:spChg chg="del">
          <ac:chgData name="J Hammond" userId="b1239f06-862e-4d6a-b321-bc64db142c33" providerId="ADAL" clId="{1D74C685-5E84-4EB7-A10A-6D6BED18AC8C}" dt="2025-01-07T12:01:03.873" v="21" actId="478"/>
          <ac:spMkLst>
            <pc:docMk/>
            <pc:sldMk cId="2876700057" sldId="305"/>
            <ac:spMk id="40" creationId="{F70103B5-062D-24C5-00D7-2E8661917F75}"/>
          </ac:spMkLst>
        </pc:spChg>
        <pc:spChg chg="del">
          <ac:chgData name="J Hammond" userId="b1239f06-862e-4d6a-b321-bc64db142c33" providerId="ADAL" clId="{1D74C685-5E84-4EB7-A10A-6D6BED18AC8C}" dt="2025-01-07T12:01:03.873" v="21" actId="478"/>
          <ac:spMkLst>
            <pc:docMk/>
            <pc:sldMk cId="2876700057" sldId="305"/>
            <ac:spMk id="41" creationId="{8843B17C-1309-2059-3BF8-65099E0BACC4}"/>
          </ac:spMkLst>
        </pc:spChg>
        <pc:spChg chg="mod">
          <ac:chgData name="J Hammond" userId="b1239f06-862e-4d6a-b321-bc64db142c33" providerId="ADAL" clId="{1D74C685-5E84-4EB7-A10A-6D6BED18AC8C}" dt="2025-01-07T12:01:17.928" v="22" actId="1076"/>
          <ac:spMkLst>
            <pc:docMk/>
            <pc:sldMk cId="2876700057" sldId="305"/>
            <ac:spMk id="49" creationId="{A315DA25-E1A6-11B2-9893-7A41B162295D}"/>
          </ac:spMkLst>
        </pc:spChg>
        <pc:spChg chg="mod">
          <ac:chgData name="J Hammond" userId="b1239f06-862e-4d6a-b321-bc64db142c33" providerId="ADAL" clId="{1D74C685-5E84-4EB7-A10A-6D6BED18AC8C}" dt="2025-01-07T12:01:17.928" v="22" actId="1076"/>
          <ac:spMkLst>
            <pc:docMk/>
            <pc:sldMk cId="2876700057" sldId="305"/>
            <ac:spMk id="50" creationId="{8DE9BBB6-1A0C-65B7-23F5-9E9D3DB0AEF0}"/>
          </ac:spMkLst>
        </pc:spChg>
        <pc:spChg chg="mod">
          <ac:chgData name="J Hammond" userId="b1239f06-862e-4d6a-b321-bc64db142c33" providerId="ADAL" clId="{1D74C685-5E84-4EB7-A10A-6D6BED18AC8C}" dt="2025-01-07T12:01:17.928" v="22" actId="1076"/>
          <ac:spMkLst>
            <pc:docMk/>
            <pc:sldMk cId="2876700057" sldId="305"/>
            <ac:spMk id="51" creationId="{01A55B18-4C14-E09D-17DA-948BD8A01F63}"/>
          </ac:spMkLst>
        </pc:spChg>
        <pc:spChg chg="mod">
          <ac:chgData name="J Hammond" userId="b1239f06-862e-4d6a-b321-bc64db142c33" providerId="ADAL" clId="{1D74C685-5E84-4EB7-A10A-6D6BED18AC8C}" dt="2025-01-07T12:01:21.970" v="23" actId="1076"/>
          <ac:spMkLst>
            <pc:docMk/>
            <pc:sldMk cId="2876700057" sldId="305"/>
            <ac:spMk id="55" creationId="{8B3CB2DF-340F-7352-8FB8-B6429C765044}"/>
          </ac:spMkLst>
        </pc:spChg>
        <pc:picChg chg="del">
          <ac:chgData name="J Hammond" userId="b1239f06-862e-4d6a-b321-bc64db142c33" providerId="ADAL" clId="{1D74C685-5E84-4EB7-A10A-6D6BED18AC8C}" dt="2025-01-07T12:01:03.873" v="21" actId="478"/>
          <ac:picMkLst>
            <pc:docMk/>
            <pc:sldMk cId="2876700057" sldId="305"/>
            <ac:picMk id="33" creationId="{29BB7C75-5E60-507D-A542-A19DF3591753}"/>
          </ac:picMkLst>
        </pc:picChg>
        <pc:picChg chg="mod">
          <ac:chgData name="J Hammond" userId="b1239f06-862e-4d6a-b321-bc64db142c33" providerId="ADAL" clId="{1D74C685-5E84-4EB7-A10A-6D6BED18AC8C}" dt="2025-01-07T12:01:17.928" v="22" actId="1076"/>
          <ac:picMkLst>
            <pc:docMk/>
            <pc:sldMk cId="2876700057" sldId="305"/>
            <ac:picMk id="53" creationId="{A929FD82-0101-3B62-675F-BC95F4FEE10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05724C-A2FF-4947-9A47-FCC848685372}" type="datetimeFigureOut">
              <a:rPr lang="en-GB" smtClean="0"/>
              <a:t>07/01/2025</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E4FCD5-E4A2-4D43-9143-BDF35FB8090A}" type="slidenum">
              <a:rPr lang="en-GB" smtClean="0"/>
              <a:t>‹#›</a:t>
            </a:fld>
            <a:endParaRPr lang="en-GB"/>
          </a:p>
        </p:txBody>
      </p:sp>
    </p:spTree>
    <p:extLst>
      <p:ext uri="{BB962C8B-B14F-4D97-AF65-F5344CB8AC3E}">
        <p14:creationId xmlns:p14="http://schemas.microsoft.com/office/powerpoint/2010/main" val="4156773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FE4FCD5-E4A2-4D43-9143-BDF35FB8090A}" type="slidenum">
              <a:rPr lang="en-GB" smtClean="0"/>
              <a:t>1</a:t>
            </a:fld>
            <a:endParaRPr lang="en-GB"/>
          </a:p>
        </p:txBody>
      </p:sp>
    </p:spTree>
    <p:extLst>
      <p:ext uri="{BB962C8B-B14F-4D97-AF65-F5344CB8AC3E}">
        <p14:creationId xmlns:p14="http://schemas.microsoft.com/office/powerpoint/2010/main" val="2411088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75DA45DC-A7D9-0A47-B224-A1E8C811703F}" type="datetimeFigureOut">
              <a:rPr lang="en-GB" smtClean="0"/>
              <a:t>07/01/2025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4180895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5DA45DC-A7D9-0A47-B224-A1E8C811703F}" type="datetimeFigureOut">
              <a:rPr lang="en-GB" smtClean="0"/>
              <a:t>07/01/2025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202501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5DA45DC-A7D9-0A47-B224-A1E8C811703F}" type="datetimeFigureOut">
              <a:rPr lang="en-GB" smtClean="0"/>
              <a:t>07/01/2025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46618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5DA45DC-A7D9-0A47-B224-A1E8C811703F}" type="datetimeFigureOut">
              <a:rPr lang="en-GB" smtClean="0"/>
              <a:t>07/01/2025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3574626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5DA45DC-A7D9-0A47-B224-A1E8C811703F}" type="datetimeFigureOut">
              <a:rPr lang="en-GB" smtClean="0"/>
              <a:t>07/01/2025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403396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75DA45DC-A7D9-0A47-B224-A1E8C811703F}" type="datetimeFigureOut">
              <a:rPr lang="en-GB" smtClean="0"/>
              <a:t>07/01/2025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842369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75DA45DC-A7D9-0A47-B224-A1E8C811703F}" type="datetimeFigureOut">
              <a:rPr lang="en-GB" smtClean="0"/>
              <a:t>07/01/2025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4250652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5DA45DC-A7D9-0A47-B224-A1E8C811703F}" type="datetimeFigureOut">
              <a:rPr lang="en-GB" smtClean="0"/>
              <a:t>07/01/2025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228277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DA45DC-A7D9-0A47-B224-A1E8C811703F}" type="datetimeFigureOut">
              <a:rPr lang="en-GB" smtClean="0"/>
              <a:t>07/01/2025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2251641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75DA45DC-A7D9-0A47-B224-A1E8C811703F}" type="datetimeFigureOut">
              <a:rPr lang="en-GB" smtClean="0"/>
              <a:t>07/01/2025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1130472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75DA45DC-A7D9-0A47-B224-A1E8C811703F}" type="datetimeFigureOut">
              <a:rPr lang="en-GB" smtClean="0"/>
              <a:t>07/01/2025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630871-4050-D147-AAD9-9D484D025851}" type="slidenum">
              <a:rPr lang="en-GB" smtClean="0"/>
              <a:t>‹#›</a:t>
            </a:fld>
            <a:endParaRPr lang="en-GB"/>
          </a:p>
        </p:txBody>
      </p:sp>
    </p:spTree>
    <p:extLst>
      <p:ext uri="{BB962C8B-B14F-4D97-AF65-F5344CB8AC3E}">
        <p14:creationId xmlns:p14="http://schemas.microsoft.com/office/powerpoint/2010/main" val="875333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5DA45DC-A7D9-0A47-B224-A1E8C811703F}" type="datetimeFigureOut">
              <a:rPr lang="en-GB" smtClean="0"/>
              <a:t>07/01/2025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0630871-4050-D147-AAD9-9D484D025851}" type="slidenum">
              <a:rPr lang="en-GB" smtClean="0"/>
              <a:t>‹#›</a:t>
            </a:fld>
            <a:endParaRPr lang="en-GB"/>
          </a:p>
        </p:txBody>
      </p:sp>
    </p:spTree>
    <p:extLst>
      <p:ext uri="{BB962C8B-B14F-4D97-AF65-F5344CB8AC3E}">
        <p14:creationId xmlns:p14="http://schemas.microsoft.com/office/powerpoint/2010/main" val="3882951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svg"/><Relationship Id="rId18" Type="http://schemas.openxmlformats.org/officeDocument/2006/relationships/image" Target="../media/image16.png"/><Relationship Id="rId3" Type="http://schemas.openxmlformats.org/officeDocument/2006/relationships/image" Target="../media/image1.png"/><Relationship Id="rId21" Type="http://schemas.openxmlformats.org/officeDocument/2006/relationships/image" Target="../media/image19.svg"/><Relationship Id="rId7" Type="http://schemas.openxmlformats.org/officeDocument/2006/relationships/image" Target="../media/image5.svg"/><Relationship Id="rId12" Type="http://schemas.openxmlformats.org/officeDocument/2006/relationships/image" Target="../media/image10.png"/><Relationship Id="rId17" Type="http://schemas.openxmlformats.org/officeDocument/2006/relationships/image" Target="../media/image15.sv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image" Target="../media/image3.png"/><Relationship Id="rId15" Type="http://schemas.openxmlformats.org/officeDocument/2006/relationships/image" Target="../media/image13.svg"/><Relationship Id="rId10" Type="http://schemas.openxmlformats.org/officeDocument/2006/relationships/image" Target="../media/image8.png"/><Relationship Id="rId19" Type="http://schemas.openxmlformats.org/officeDocument/2006/relationships/image" Target="../media/image17.svg"/><Relationship Id="rId4" Type="http://schemas.openxmlformats.org/officeDocument/2006/relationships/image" Target="../media/image2.png"/><Relationship Id="rId9" Type="http://schemas.openxmlformats.org/officeDocument/2006/relationships/image" Target="../media/image7.sv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descr="Map&#10;&#10;Description automatically generated">
            <a:extLst>
              <a:ext uri="{FF2B5EF4-FFF2-40B4-BE49-F238E27FC236}">
                <a16:creationId xmlns:a16="http://schemas.microsoft.com/office/drawing/2014/main" id="{77BC137C-96E5-4728-C17D-BD53985FA9F3}"/>
              </a:ext>
            </a:extLst>
          </p:cNvPr>
          <p:cNvPicPr>
            <a:picLocks noChangeAspect="1"/>
          </p:cNvPicPr>
          <p:nvPr/>
        </p:nvPicPr>
        <p:blipFill>
          <a:blip r:embed="rId3"/>
          <a:stretch>
            <a:fillRect/>
          </a:stretch>
        </p:blipFill>
        <p:spPr>
          <a:xfrm>
            <a:off x="274882" y="2726403"/>
            <a:ext cx="4923616" cy="2933013"/>
          </a:xfrm>
          <a:prstGeom prst="rect">
            <a:avLst/>
          </a:prstGeom>
        </p:spPr>
      </p:pic>
      <p:pic>
        <p:nvPicPr>
          <p:cNvPr id="118" name="Picture 117" descr="Qr code&#10;&#10;Description automatically generated">
            <a:extLst>
              <a:ext uri="{FF2B5EF4-FFF2-40B4-BE49-F238E27FC236}">
                <a16:creationId xmlns:a16="http://schemas.microsoft.com/office/drawing/2014/main" id="{44CC84FB-75EF-5C6C-477F-7D8D77063792}"/>
              </a:ext>
            </a:extLst>
          </p:cNvPr>
          <p:cNvPicPr>
            <a:picLocks noChangeAspect="1"/>
          </p:cNvPicPr>
          <p:nvPr/>
        </p:nvPicPr>
        <p:blipFill>
          <a:blip r:embed="rId4"/>
          <a:stretch>
            <a:fillRect/>
          </a:stretch>
        </p:blipFill>
        <p:spPr>
          <a:xfrm>
            <a:off x="247084" y="256014"/>
            <a:ext cx="858264" cy="858264"/>
          </a:xfrm>
          <a:prstGeom prst="rect">
            <a:avLst/>
          </a:prstGeom>
        </p:spPr>
      </p:pic>
      <p:pic>
        <p:nvPicPr>
          <p:cNvPr id="198" name="Picture 197" descr="Qr code&#10;&#10;Description automatically generated">
            <a:extLst>
              <a:ext uri="{FF2B5EF4-FFF2-40B4-BE49-F238E27FC236}">
                <a16:creationId xmlns:a16="http://schemas.microsoft.com/office/drawing/2014/main" id="{5C3B9D90-6DC6-5962-A382-BB761C403074}"/>
              </a:ext>
            </a:extLst>
          </p:cNvPr>
          <p:cNvPicPr>
            <a:picLocks noChangeAspect="1"/>
          </p:cNvPicPr>
          <p:nvPr/>
        </p:nvPicPr>
        <p:blipFill>
          <a:blip r:embed="rId5"/>
          <a:stretch>
            <a:fillRect/>
          </a:stretch>
        </p:blipFill>
        <p:spPr>
          <a:xfrm>
            <a:off x="5646992" y="240718"/>
            <a:ext cx="873560" cy="873560"/>
          </a:xfrm>
          <a:prstGeom prst="rect">
            <a:avLst/>
          </a:prstGeom>
        </p:spPr>
      </p:pic>
      <p:sp>
        <p:nvSpPr>
          <p:cNvPr id="12" name="TextBox 11">
            <a:extLst>
              <a:ext uri="{FF2B5EF4-FFF2-40B4-BE49-F238E27FC236}">
                <a16:creationId xmlns:a16="http://schemas.microsoft.com/office/drawing/2014/main" id="{7AA06EA8-9CD6-BA38-13E2-9E01C3F43594}"/>
              </a:ext>
            </a:extLst>
          </p:cNvPr>
          <p:cNvSpPr txBox="1"/>
          <p:nvPr/>
        </p:nvSpPr>
        <p:spPr>
          <a:xfrm>
            <a:off x="1591469" y="721955"/>
            <a:ext cx="3561382" cy="372666"/>
          </a:xfrm>
          <a:prstGeom prst="rect">
            <a:avLst/>
          </a:prstGeom>
          <a:noFill/>
        </p:spPr>
        <p:txBody>
          <a:bodyPr wrap="square" rtlCol="0" anchor="ctr">
            <a:spAutoFit/>
          </a:bodyPr>
          <a:lstStyle/>
          <a:p>
            <a:pPr algn="ctr">
              <a:lnSpc>
                <a:spcPts val="2040"/>
              </a:lnSpc>
            </a:pPr>
            <a:r>
              <a:rPr lang="en-GB" sz="2600" b="1" dirty="0">
                <a:ea typeface="ItsaSketch" panose="02000603000000000000" pitchFamily="2" charset="0"/>
              </a:rPr>
              <a:t>Somerset Levels Flood</a:t>
            </a:r>
          </a:p>
        </p:txBody>
      </p:sp>
      <p:sp>
        <p:nvSpPr>
          <p:cNvPr id="19" name="TextBox 18">
            <a:extLst>
              <a:ext uri="{FF2B5EF4-FFF2-40B4-BE49-F238E27FC236}">
                <a16:creationId xmlns:a16="http://schemas.microsoft.com/office/drawing/2014/main" id="{AC4B2D6D-0836-9B18-5385-3B7CDFF0D277}"/>
              </a:ext>
            </a:extLst>
          </p:cNvPr>
          <p:cNvSpPr txBox="1"/>
          <p:nvPr/>
        </p:nvSpPr>
        <p:spPr>
          <a:xfrm>
            <a:off x="784252" y="96430"/>
            <a:ext cx="5175817" cy="707886"/>
          </a:xfrm>
          <a:prstGeom prst="rect">
            <a:avLst/>
          </a:prstGeom>
          <a:noFill/>
        </p:spPr>
        <p:txBody>
          <a:bodyPr wrap="square" rtlCol="0" anchor="ctr">
            <a:spAutoFit/>
          </a:bodyPr>
          <a:lstStyle/>
          <a:p>
            <a:pPr algn="ctr"/>
            <a:r>
              <a:rPr lang="en-GB" sz="4000" b="1" dirty="0">
                <a:solidFill>
                  <a:srgbClr val="81A032"/>
                </a:solidFill>
                <a:ea typeface="ItsaSketch" panose="02000603000000000000" pitchFamily="2" charset="0"/>
              </a:rPr>
              <a:t>Rivers</a:t>
            </a:r>
          </a:p>
        </p:txBody>
      </p:sp>
      <p:sp>
        <p:nvSpPr>
          <p:cNvPr id="20" name="TextBox 19">
            <a:extLst>
              <a:ext uri="{FF2B5EF4-FFF2-40B4-BE49-F238E27FC236}">
                <a16:creationId xmlns:a16="http://schemas.microsoft.com/office/drawing/2014/main" id="{47CB8E7B-1C06-2548-4B08-3BAF20907D9C}"/>
              </a:ext>
            </a:extLst>
          </p:cNvPr>
          <p:cNvSpPr txBox="1"/>
          <p:nvPr/>
        </p:nvSpPr>
        <p:spPr>
          <a:xfrm>
            <a:off x="1121034" y="849585"/>
            <a:ext cx="797156" cy="369332"/>
          </a:xfrm>
          <a:prstGeom prst="rect">
            <a:avLst/>
          </a:prstGeom>
          <a:noFill/>
        </p:spPr>
        <p:txBody>
          <a:bodyPr wrap="square" rtlCol="0">
            <a:spAutoFit/>
          </a:bodyPr>
          <a:lstStyle/>
          <a:p>
            <a:r>
              <a:rPr lang="en-GB" dirty="0"/>
              <a:t>read</a:t>
            </a:r>
          </a:p>
        </p:txBody>
      </p:sp>
      <p:sp>
        <p:nvSpPr>
          <p:cNvPr id="21" name="TextBox 20">
            <a:extLst>
              <a:ext uri="{FF2B5EF4-FFF2-40B4-BE49-F238E27FC236}">
                <a16:creationId xmlns:a16="http://schemas.microsoft.com/office/drawing/2014/main" id="{FA72899F-44F0-5940-5B85-43716B950909}"/>
              </a:ext>
            </a:extLst>
          </p:cNvPr>
          <p:cNvSpPr txBox="1"/>
          <p:nvPr/>
        </p:nvSpPr>
        <p:spPr>
          <a:xfrm>
            <a:off x="5078475" y="849585"/>
            <a:ext cx="797156" cy="369332"/>
          </a:xfrm>
          <a:prstGeom prst="rect">
            <a:avLst/>
          </a:prstGeom>
          <a:noFill/>
        </p:spPr>
        <p:txBody>
          <a:bodyPr wrap="square" rtlCol="0">
            <a:spAutoFit/>
          </a:bodyPr>
          <a:lstStyle/>
          <a:p>
            <a:r>
              <a:rPr lang="en-GB" dirty="0"/>
              <a:t>quiz</a:t>
            </a:r>
          </a:p>
        </p:txBody>
      </p:sp>
      <p:sp>
        <p:nvSpPr>
          <p:cNvPr id="22" name="Arc 21">
            <a:extLst>
              <a:ext uri="{FF2B5EF4-FFF2-40B4-BE49-F238E27FC236}">
                <a16:creationId xmlns:a16="http://schemas.microsoft.com/office/drawing/2014/main" id="{5379A791-66D6-0977-98F5-D169DE8FA1DA}"/>
              </a:ext>
            </a:extLst>
          </p:cNvPr>
          <p:cNvSpPr/>
          <p:nvPr/>
        </p:nvSpPr>
        <p:spPr>
          <a:xfrm>
            <a:off x="965250" y="869276"/>
            <a:ext cx="262194" cy="188870"/>
          </a:xfrm>
          <a:prstGeom prst="arc">
            <a:avLst/>
          </a:prstGeom>
          <a:ln w="127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3" name="Arc 22">
            <a:extLst>
              <a:ext uri="{FF2B5EF4-FFF2-40B4-BE49-F238E27FC236}">
                <a16:creationId xmlns:a16="http://schemas.microsoft.com/office/drawing/2014/main" id="{310DBCBF-4634-F58A-E870-C22FC0F8D508}"/>
              </a:ext>
            </a:extLst>
          </p:cNvPr>
          <p:cNvSpPr/>
          <p:nvPr/>
        </p:nvSpPr>
        <p:spPr>
          <a:xfrm flipH="1">
            <a:off x="5523887" y="860943"/>
            <a:ext cx="262194" cy="188870"/>
          </a:xfrm>
          <a:prstGeom prst="arc">
            <a:avLst/>
          </a:prstGeom>
          <a:ln w="127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9" name="Rectangle 48">
            <a:extLst>
              <a:ext uri="{FF2B5EF4-FFF2-40B4-BE49-F238E27FC236}">
                <a16:creationId xmlns:a16="http://schemas.microsoft.com/office/drawing/2014/main" id="{A315DA25-E1A6-11B2-9893-7A41B162295D}"/>
              </a:ext>
            </a:extLst>
          </p:cNvPr>
          <p:cNvSpPr/>
          <p:nvPr/>
        </p:nvSpPr>
        <p:spPr>
          <a:xfrm>
            <a:off x="2040835" y="1169769"/>
            <a:ext cx="2849004" cy="3597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TextBox 49">
            <a:extLst>
              <a:ext uri="{FF2B5EF4-FFF2-40B4-BE49-F238E27FC236}">
                <a16:creationId xmlns:a16="http://schemas.microsoft.com/office/drawing/2014/main" id="{8DE9BBB6-1A0C-65B7-23F5-9E9D3DB0AEF0}"/>
              </a:ext>
            </a:extLst>
          </p:cNvPr>
          <p:cNvSpPr txBox="1"/>
          <p:nvPr/>
        </p:nvSpPr>
        <p:spPr>
          <a:xfrm>
            <a:off x="2180109" y="1162390"/>
            <a:ext cx="1367343" cy="369332"/>
          </a:xfrm>
          <a:prstGeom prst="rect">
            <a:avLst/>
          </a:prstGeom>
          <a:noFill/>
        </p:spPr>
        <p:txBody>
          <a:bodyPr wrap="square" rtlCol="0">
            <a:spAutoFit/>
          </a:bodyPr>
          <a:lstStyle/>
          <a:p>
            <a:r>
              <a:rPr lang="en-GB" b="1" dirty="0">
                <a:solidFill>
                  <a:schemeClr val="bg1"/>
                </a:solidFill>
              </a:rPr>
              <a:t>Background</a:t>
            </a:r>
          </a:p>
        </p:txBody>
      </p:sp>
      <p:sp>
        <p:nvSpPr>
          <p:cNvPr id="51" name="Oval 50">
            <a:extLst>
              <a:ext uri="{FF2B5EF4-FFF2-40B4-BE49-F238E27FC236}">
                <a16:creationId xmlns:a16="http://schemas.microsoft.com/office/drawing/2014/main" id="{01A55B18-4C14-E09D-17DA-948BD8A01F63}"/>
              </a:ext>
            </a:extLst>
          </p:cNvPr>
          <p:cNvSpPr/>
          <p:nvPr/>
        </p:nvSpPr>
        <p:spPr>
          <a:xfrm>
            <a:off x="1858417" y="1164287"/>
            <a:ext cx="367200" cy="3672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3" name="Graphic 52">
            <a:extLst>
              <a:ext uri="{FF2B5EF4-FFF2-40B4-BE49-F238E27FC236}">
                <a16:creationId xmlns:a16="http://schemas.microsoft.com/office/drawing/2014/main" id="{A929FD82-0101-3B62-675F-BC95F4FEE107}"/>
              </a:ext>
            </a:extLst>
          </p:cNvPr>
          <p:cNvPicPr>
            <a:picLocks/>
          </p:cNvPicPr>
          <p:nvPr/>
        </p:nvPicPr>
        <p:blipFill>
          <a:blip r:embed="rId6">
            <a:extLst>
              <a:ext uri="{96DAC541-7B7A-43D3-8B79-37D633B846F1}">
                <asvg:svgBlip xmlns:asvg="http://schemas.microsoft.com/office/drawing/2016/SVG/main" r:embed="rId7"/>
              </a:ext>
            </a:extLst>
          </a:blip>
          <a:stretch>
            <a:fillRect/>
          </a:stretch>
        </p:blipFill>
        <p:spPr>
          <a:xfrm>
            <a:off x="1897117" y="1203752"/>
            <a:ext cx="286987" cy="286987"/>
          </a:xfrm>
          <a:prstGeom prst="rect">
            <a:avLst/>
          </a:prstGeom>
        </p:spPr>
      </p:pic>
      <p:sp>
        <p:nvSpPr>
          <p:cNvPr id="55" name="TextBox 54">
            <a:extLst>
              <a:ext uri="{FF2B5EF4-FFF2-40B4-BE49-F238E27FC236}">
                <a16:creationId xmlns:a16="http://schemas.microsoft.com/office/drawing/2014/main" id="{8B3CB2DF-340F-7352-8FB8-B6429C765044}"/>
              </a:ext>
            </a:extLst>
          </p:cNvPr>
          <p:cNvSpPr txBox="1"/>
          <p:nvPr/>
        </p:nvSpPr>
        <p:spPr>
          <a:xfrm>
            <a:off x="1830663" y="1509222"/>
            <a:ext cx="3269348" cy="1200329"/>
          </a:xfrm>
          <a:prstGeom prst="rect">
            <a:avLst/>
          </a:prstGeom>
          <a:noFill/>
        </p:spPr>
        <p:txBody>
          <a:bodyPr wrap="square" rtlCol="0">
            <a:spAutoFit/>
          </a:bodyPr>
          <a:lstStyle/>
          <a:p>
            <a:r>
              <a:rPr lang="en-GB" sz="1200" dirty="0"/>
              <a:t>A quick succession of prolonged Atlantic storms, with persistent rainfall and gale-force winds, was the primary cause of flooding. The rivers could not cope with the significant amount of rain that fell. Additionally, high tides in the Bristol Channel and its narrowing created tidal surges. </a:t>
            </a:r>
          </a:p>
        </p:txBody>
      </p:sp>
      <p:sp>
        <p:nvSpPr>
          <p:cNvPr id="56" name="Rectangle 55">
            <a:extLst>
              <a:ext uri="{FF2B5EF4-FFF2-40B4-BE49-F238E27FC236}">
                <a16:creationId xmlns:a16="http://schemas.microsoft.com/office/drawing/2014/main" id="{095AFBAC-B131-75CE-3A67-01E99AF1DD63}"/>
              </a:ext>
            </a:extLst>
          </p:cNvPr>
          <p:cNvSpPr/>
          <p:nvPr/>
        </p:nvSpPr>
        <p:spPr>
          <a:xfrm>
            <a:off x="472176" y="5808637"/>
            <a:ext cx="2849004" cy="3597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TextBox 56">
            <a:extLst>
              <a:ext uri="{FF2B5EF4-FFF2-40B4-BE49-F238E27FC236}">
                <a16:creationId xmlns:a16="http://schemas.microsoft.com/office/drawing/2014/main" id="{7A644343-4108-2D4B-0044-4E53CE422C6F}"/>
              </a:ext>
            </a:extLst>
          </p:cNvPr>
          <p:cNvSpPr txBox="1"/>
          <p:nvPr/>
        </p:nvSpPr>
        <p:spPr>
          <a:xfrm>
            <a:off x="611450" y="5801258"/>
            <a:ext cx="2628027" cy="369332"/>
          </a:xfrm>
          <a:prstGeom prst="rect">
            <a:avLst/>
          </a:prstGeom>
          <a:noFill/>
        </p:spPr>
        <p:txBody>
          <a:bodyPr wrap="square" rtlCol="0">
            <a:spAutoFit/>
          </a:bodyPr>
          <a:lstStyle/>
          <a:p>
            <a:r>
              <a:rPr lang="en-GB" b="1" dirty="0">
                <a:solidFill>
                  <a:schemeClr val="bg1"/>
                </a:solidFill>
              </a:rPr>
              <a:t>Social Impacts</a:t>
            </a:r>
          </a:p>
        </p:txBody>
      </p:sp>
      <p:sp>
        <p:nvSpPr>
          <p:cNvPr id="58" name="Oval 57">
            <a:extLst>
              <a:ext uri="{FF2B5EF4-FFF2-40B4-BE49-F238E27FC236}">
                <a16:creationId xmlns:a16="http://schemas.microsoft.com/office/drawing/2014/main" id="{BAFBCE6F-BF64-3B7F-6C3E-A74CF286157C}"/>
              </a:ext>
            </a:extLst>
          </p:cNvPr>
          <p:cNvSpPr/>
          <p:nvPr/>
        </p:nvSpPr>
        <p:spPr>
          <a:xfrm>
            <a:off x="289758" y="5803155"/>
            <a:ext cx="367200" cy="3672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TextBox 71">
            <a:extLst>
              <a:ext uri="{FF2B5EF4-FFF2-40B4-BE49-F238E27FC236}">
                <a16:creationId xmlns:a16="http://schemas.microsoft.com/office/drawing/2014/main" id="{E986EEAF-B2B6-017C-DE0D-0592FADCA941}"/>
              </a:ext>
            </a:extLst>
          </p:cNvPr>
          <p:cNvSpPr txBox="1"/>
          <p:nvPr/>
        </p:nvSpPr>
        <p:spPr>
          <a:xfrm>
            <a:off x="261264" y="6126818"/>
            <a:ext cx="3187930" cy="1200329"/>
          </a:xfrm>
          <a:prstGeom prst="rect">
            <a:avLst/>
          </a:prstGeom>
          <a:noFill/>
        </p:spPr>
        <p:txBody>
          <a:bodyPr wrap="square" rtlCol="0">
            <a:spAutoFit/>
          </a:bodyPr>
          <a:lstStyle/>
          <a:p>
            <a:pPr marL="171450" indent="-171450">
              <a:buFont typeface="Arial" panose="020B0604020202020204" pitchFamily="34" charset="0"/>
              <a:buChar char="•"/>
            </a:pPr>
            <a:r>
              <a:rPr lang="en-GB" sz="1200" dirty="0"/>
              <a:t>More than 600 homes flooded.</a:t>
            </a:r>
          </a:p>
          <a:p>
            <a:pPr marL="171450" indent="-171450">
              <a:buFont typeface="Arial" panose="020B0604020202020204" pitchFamily="34" charset="0"/>
              <a:buChar char="•"/>
            </a:pPr>
            <a:r>
              <a:rPr lang="en-GB" sz="1200" dirty="0"/>
              <a:t>Sixteen farms evacuated.</a:t>
            </a:r>
          </a:p>
          <a:p>
            <a:pPr marL="171450" indent="-171450">
              <a:buFont typeface="Arial" panose="020B0604020202020204" pitchFamily="34" charset="0"/>
              <a:buChar char="•"/>
            </a:pPr>
            <a:r>
              <a:rPr lang="en-GB" sz="1200" dirty="0"/>
              <a:t>Residents required temporary. accommodation for several months.</a:t>
            </a:r>
          </a:p>
          <a:p>
            <a:pPr marL="171450" indent="-171450">
              <a:buFont typeface="Arial" panose="020B0604020202020204" pitchFamily="34" charset="0"/>
              <a:buChar char="•"/>
            </a:pPr>
            <a:r>
              <a:rPr lang="en-GB" sz="1200" dirty="0"/>
              <a:t>Some villages were cut off. </a:t>
            </a:r>
          </a:p>
          <a:p>
            <a:pPr marL="171450" indent="-171450">
              <a:buFont typeface="Arial" panose="020B0604020202020204" pitchFamily="34" charset="0"/>
              <a:buChar char="•"/>
            </a:pPr>
            <a:r>
              <a:rPr lang="en-GB" sz="1200" dirty="0"/>
              <a:t>Power supplies were disrupted. </a:t>
            </a:r>
          </a:p>
        </p:txBody>
      </p:sp>
      <p:sp>
        <p:nvSpPr>
          <p:cNvPr id="16" name="Rectangle 15">
            <a:extLst>
              <a:ext uri="{FF2B5EF4-FFF2-40B4-BE49-F238E27FC236}">
                <a16:creationId xmlns:a16="http://schemas.microsoft.com/office/drawing/2014/main" id="{8F54913E-58B3-9BE3-4420-798CAD26530B}"/>
              </a:ext>
            </a:extLst>
          </p:cNvPr>
          <p:cNvSpPr/>
          <p:nvPr/>
        </p:nvSpPr>
        <p:spPr>
          <a:xfrm>
            <a:off x="3647755" y="5817039"/>
            <a:ext cx="2849004" cy="3597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1D72C54E-CC7A-8B03-C6AC-61A6740D1BAD}"/>
              </a:ext>
            </a:extLst>
          </p:cNvPr>
          <p:cNvSpPr txBox="1"/>
          <p:nvPr/>
        </p:nvSpPr>
        <p:spPr>
          <a:xfrm>
            <a:off x="3787029" y="5809660"/>
            <a:ext cx="2628027" cy="369332"/>
          </a:xfrm>
          <a:prstGeom prst="rect">
            <a:avLst/>
          </a:prstGeom>
          <a:noFill/>
        </p:spPr>
        <p:txBody>
          <a:bodyPr wrap="square" rtlCol="0">
            <a:spAutoFit/>
          </a:bodyPr>
          <a:lstStyle/>
          <a:p>
            <a:r>
              <a:rPr lang="en-GB" b="1" dirty="0">
                <a:solidFill>
                  <a:schemeClr val="bg1"/>
                </a:solidFill>
              </a:rPr>
              <a:t>Environmental Impacts</a:t>
            </a:r>
          </a:p>
        </p:txBody>
      </p:sp>
      <p:sp>
        <p:nvSpPr>
          <p:cNvPr id="18" name="Oval 17">
            <a:extLst>
              <a:ext uri="{FF2B5EF4-FFF2-40B4-BE49-F238E27FC236}">
                <a16:creationId xmlns:a16="http://schemas.microsoft.com/office/drawing/2014/main" id="{972BED97-D922-B649-7502-BA4117BECBA8}"/>
              </a:ext>
            </a:extLst>
          </p:cNvPr>
          <p:cNvSpPr/>
          <p:nvPr/>
        </p:nvSpPr>
        <p:spPr>
          <a:xfrm>
            <a:off x="3465337" y="5811557"/>
            <a:ext cx="367200" cy="3672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A899A565-2955-ADA0-A665-C111E7097471}"/>
              </a:ext>
            </a:extLst>
          </p:cNvPr>
          <p:cNvSpPr/>
          <p:nvPr/>
        </p:nvSpPr>
        <p:spPr>
          <a:xfrm>
            <a:off x="420498" y="7380180"/>
            <a:ext cx="2889422" cy="3502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a:extLst>
              <a:ext uri="{FF2B5EF4-FFF2-40B4-BE49-F238E27FC236}">
                <a16:creationId xmlns:a16="http://schemas.microsoft.com/office/drawing/2014/main" id="{8B65FEE6-A300-1190-A3E7-95F9B7A9BF5C}"/>
              </a:ext>
            </a:extLst>
          </p:cNvPr>
          <p:cNvSpPr txBox="1"/>
          <p:nvPr/>
        </p:nvSpPr>
        <p:spPr>
          <a:xfrm>
            <a:off x="559772" y="7372800"/>
            <a:ext cx="2091850" cy="369332"/>
          </a:xfrm>
          <a:prstGeom prst="rect">
            <a:avLst/>
          </a:prstGeom>
          <a:noFill/>
        </p:spPr>
        <p:txBody>
          <a:bodyPr wrap="square" rtlCol="0">
            <a:spAutoFit/>
          </a:bodyPr>
          <a:lstStyle/>
          <a:p>
            <a:r>
              <a:rPr lang="en-GB" b="1" dirty="0">
                <a:solidFill>
                  <a:schemeClr val="bg1"/>
                </a:solidFill>
              </a:rPr>
              <a:t>Economic Impacts</a:t>
            </a:r>
          </a:p>
        </p:txBody>
      </p:sp>
      <p:sp>
        <p:nvSpPr>
          <p:cNvPr id="27" name="Oval 26">
            <a:extLst>
              <a:ext uri="{FF2B5EF4-FFF2-40B4-BE49-F238E27FC236}">
                <a16:creationId xmlns:a16="http://schemas.microsoft.com/office/drawing/2014/main" id="{D52998E1-A2F3-ED9C-FDFB-CDCC50BBC2CF}"/>
              </a:ext>
            </a:extLst>
          </p:cNvPr>
          <p:cNvSpPr/>
          <p:nvPr/>
        </p:nvSpPr>
        <p:spPr>
          <a:xfrm>
            <a:off x="238080" y="7374698"/>
            <a:ext cx="367200" cy="3672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B80226B4-B818-48DE-03CB-7AFE325E20F8}"/>
              </a:ext>
            </a:extLst>
          </p:cNvPr>
          <p:cNvSpPr/>
          <p:nvPr/>
        </p:nvSpPr>
        <p:spPr>
          <a:xfrm>
            <a:off x="279883" y="7458095"/>
            <a:ext cx="285196" cy="600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TextBox 47">
            <a:extLst>
              <a:ext uri="{FF2B5EF4-FFF2-40B4-BE49-F238E27FC236}">
                <a16:creationId xmlns:a16="http://schemas.microsoft.com/office/drawing/2014/main" id="{BBF84C30-5383-B412-3197-9F29447E4B72}"/>
              </a:ext>
            </a:extLst>
          </p:cNvPr>
          <p:cNvSpPr txBox="1"/>
          <p:nvPr/>
        </p:nvSpPr>
        <p:spPr>
          <a:xfrm>
            <a:off x="3407332" y="6134760"/>
            <a:ext cx="3095506" cy="1200329"/>
          </a:xfrm>
          <a:prstGeom prst="rect">
            <a:avLst/>
          </a:prstGeom>
          <a:noFill/>
        </p:spPr>
        <p:txBody>
          <a:bodyPr wrap="square" rtlCol="0">
            <a:spAutoFit/>
          </a:bodyPr>
          <a:lstStyle/>
          <a:p>
            <a:pPr marL="171450" indent="-171450">
              <a:buFont typeface="Arial" panose="020B0604020202020204" pitchFamily="34" charset="0"/>
              <a:buChar char="•"/>
            </a:pPr>
            <a:r>
              <a:rPr lang="en-GB" sz="1200" dirty="0"/>
              <a:t>River water was contaminated with sewage, oils and chemicals. </a:t>
            </a:r>
          </a:p>
          <a:p>
            <a:pPr marL="171450" indent="-171450">
              <a:buFont typeface="Arial" panose="020B0604020202020204" pitchFamily="34" charset="0"/>
              <a:buChar char="•"/>
            </a:pPr>
            <a:r>
              <a:rPr lang="en-GB" sz="1200" dirty="0"/>
              <a:t>A large volume of debris was deposited across the Somerset Levels. </a:t>
            </a:r>
          </a:p>
          <a:p>
            <a:pPr marL="171450" indent="-171450">
              <a:buFont typeface="Arial" panose="020B0604020202020204" pitchFamily="34" charset="0"/>
              <a:buChar char="•"/>
            </a:pPr>
            <a:r>
              <a:rPr lang="en-GB" sz="1200" dirty="0"/>
              <a:t>Stagnant water had to be reoxygenated then pumped back into rivers. </a:t>
            </a:r>
          </a:p>
        </p:txBody>
      </p:sp>
      <p:sp>
        <p:nvSpPr>
          <p:cNvPr id="52" name="TextBox 51">
            <a:extLst>
              <a:ext uri="{FF2B5EF4-FFF2-40B4-BE49-F238E27FC236}">
                <a16:creationId xmlns:a16="http://schemas.microsoft.com/office/drawing/2014/main" id="{1F218831-EB41-1890-9B6B-4FFE7D1CDD1E}"/>
              </a:ext>
            </a:extLst>
          </p:cNvPr>
          <p:cNvSpPr txBox="1"/>
          <p:nvPr/>
        </p:nvSpPr>
        <p:spPr>
          <a:xfrm>
            <a:off x="214414" y="7687503"/>
            <a:ext cx="3095506" cy="1569660"/>
          </a:xfrm>
          <a:prstGeom prst="rect">
            <a:avLst/>
          </a:prstGeom>
          <a:noFill/>
        </p:spPr>
        <p:txBody>
          <a:bodyPr wrap="square" rtlCol="0">
            <a:spAutoFit/>
          </a:bodyPr>
          <a:lstStyle/>
          <a:p>
            <a:pPr marL="171450" indent="-171450">
              <a:buFont typeface="Arial" panose="020B0604020202020204" pitchFamily="34" charset="0"/>
              <a:buChar char="•"/>
            </a:pPr>
            <a:r>
              <a:rPr lang="en-GB" sz="1200" dirty="0"/>
              <a:t>Over 14,000 hectares of agricultural land flooded for months. </a:t>
            </a:r>
          </a:p>
          <a:p>
            <a:pPr marL="171450" indent="-171450">
              <a:buFont typeface="Arial" panose="020B0604020202020204" pitchFamily="34" charset="0"/>
              <a:buChar char="•"/>
            </a:pPr>
            <a:r>
              <a:rPr lang="en-GB" sz="1200" dirty="0"/>
              <a:t>Over 1,000 livestock had to be evacuated from farms. </a:t>
            </a:r>
          </a:p>
          <a:p>
            <a:pPr marL="171450" indent="-171450">
              <a:buFont typeface="Arial" panose="020B0604020202020204" pitchFamily="34" charset="0"/>
              <a:buChar char="•"/>
            </a:pPr>
            <a:r>
              <a:rPr lang="en-GB" sz="1200" dirty="0"/>
              <a:t>Roads were cut off. </a:t>
            </a:r>
          </a:p>
          <a:p>
            <a:pPr marL="171450" indent="-171450">
              <a:buFont typeface="Arial" panose="020B0604020202020204" pitchFamily="34" charset="0"/>
              <a:buChar char="•"/>
            </a:pPr>
            <a:r>
              <a:rPr lang="en-GB" sz="1200" dirty="0"/>
              <a:t>Railway lines were closed. </a:t>
            </a:r>
          </a:p>
          <a:p>
            <a:pPr marL="171450" indent="-171450">
              <a:buFont typeface="Arial" panose="020B0604020202020204" pitchFamily="34" charset="0"/>
              <a:buChar char="•"/>
            </a:pPr>
            <a:r>
              <a:rPr lang="en-GB" sz="1200" dirty="0"/>
              <a:t>It is estimated the flooding caused £10 million of damage. </a:t>
            </a:r>
          </a:p>
        </p:txBody>
      </p:sp>
      <p:sp>
        <p:nvSpPr>
          <p:cNvPr id="120" name="Rectangle 119">
            <a:extLst>
              <a:ext uri="{FF2B5EF4-FFF2-40B4-BE49-F238E27FC236}">
                <a16:creationId xmlns:a16="http://schemas.microsoft.com/office/drawing/2014/main" id="{2EEFD170-AF53-7E87-F31D-5D6387DE5C4E}"/>
              </a:ext>
            </a:extLst>
          </p:cNvPr>
          <p:cNvSpPr/>
          <p:nvPr/>
        </p:nvSpPr>
        <p:spPr>
          <a:xfrm>
            <a:off x="3606641" y="7368435"/>
            <a:ext cx="2889422" cy="3502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1" name="TextBox 120">
            <a:extLst>
              <a:ext uri="{FF2B5EF4-FFF2-40B4-BE49-F238E27FC236}">
                <a16:creationId xmlns:a16="http://schemas.microsoft.com/office/drawing/2014/main" id="{50AF8616-AA42-4DC6-CCC3-5D702DDB657B}"/>
              </a:ext>
            </a:extLst>
          </p:cNvPr>
          <p:cNvSpPr txBox="1"/>
          <p:nvPr/>
        </p:nvSpPr>
        <p:spPr>
          <a:xfrm>
            <a:off x="3745915" y="7361055"/>
            <a:ext cx="2091850" cy="369332"/>
          </a:xfrm>
          <a:prstGeom prst="rect">
            <a:avLst/>
          </a:prstGeom>
          <a:noFill/>
        </p:spPr>
        <p:txBody>
          <a:bodyPr wrap="square" rtlCol="0">
            <a:spAutoFit/>
          </a:bodyPr>
          <a:lstStyle/>
          <a:p>
            <a:r>
              <a:rPr lang="en-GB" b="1" dirty="0">
                <a:solidFill>
                  <a:schemeClr val="bg1"/>
                </a:solidFill>
              </a:rPr>
              <a:t>Management </a:t>
            </a:r>
          </a:p>
        </p:txBody>
      </p:sp>
      <p:sp>
        <p:nvSpPr>
          <p:cNvPr id="122" name="Oval 121">
            <a:extLst>
              <a:ext uri="{FF2B5EF4-FFF2-40B4-BE49-F238E27FC236}">
                <a16:creationId xmlns:a16="http://schemas.microsoft.com/office/drawing/2014/main" id="{EB6A4FA6-F1E5-55AB-2D9E-71F895C8F36D}"/>
              </a:ext>
            </a:extLst>
          </p:cNvPr>
          <p:cNvSpPr/>
          <p:nvPr/>
        </p:nvSpPr>
        <p:spPr>
          <a:xfrm>
            <a:off x="3424223" y="7362953"/>
            <a:ext cx="367200" cy="3672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3" name="Rectangle 122">
            <a:extLst>
              <a:ext uri="{FF2B5EF4-FFF2-40B4-BE49-F238E27FC236}">
                <a16:creationId xmlns:a16="http://schemas.microsoft.com/office/drawing/2014/main" id="{50900749-7D8E-6F09-952B-DA04C64F2684}"/>
              </a:ext>
            </a:extLst>
          </p:cNvPr>
          <p:cNvSpPr/>
          <p:nvPr/>
        </p:nvSpPr>
        <p:spPr>
          <a:xfrm>
            <a:off x="3466026" y="7446350"/>
            <a:ext cx="285196" cy="600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3" name="TextBox 192">
            <a:extLst>
              <a:ext uri="{FF2B5EF4-FFF2-40B4-BE49-F238E27FC236}">
                <a16:creationId xmlns:a16="http://schemas.microsoft.com/office/drawing/2014/main" id="{4B7A93B4-6B4C-92F7-C1FA-3CA880BB86C6}"/>
              </a:ext>
            </a:extLst>
          </p:cNvPr>
          <p:cNvSpPr txBox="1"/>
          <p:nvPr/>
        </p:nvSpPr>
        <p:spPr>
          <a:xfrm>
            <a:off x="3407332" y="7689329"/>
            <a:ext cx="3243030" cy="2677656"/>
          </a:xfrm>
          <a:prstGeom prst="rect">
            <a:avLst/>
          </a:prstGeom>
          <a:noFill/>
        </p:spPr>
        <p:txBody>
          <a:bodyPr wrap="square" rtlCol="0">
            <a:spAutoFit/>
          </a:bodyPr>
          <a:lstStyle/>
          <a:p>
            <a:pPr marL="171450" indent="-171450">
              <a:buFont typeface="Arial" panose="020B0604020202020204" pitchFamily="34" charset="0"/>
              <a:buChar char="•"/>
            </a:pPr>
            <a:r>
              <a:rPr lang="en-GB" sz="1200" dirty="0"/>
              <a:t>River banks have been raised and straightened. </a:t>
            </a:r>
          </a:p>
          <a:p>
            <a:pPr marL="171450" indent="-171450">
              <a:buFont typeface="Arial" panose="020B0604020202020204" pitchFamily="34" charset="0"/>
              <a:buChar char="•"/>
            </a:pPr>
            <a:r>
              <a:rPr lang="en-GB" sz="1200" dirty="0"/>
              <a:t>£20 million was pledged on a flood action plan by Somerset County Council.  </a:t>
            </a:r>
          </a:p>
          <a:p>
            <a:pPr marL="171450" indent="-171450">
              <a:buFont typeface="Arial" panose="020B0604020202020204" pitchFamily="34" charset="0"/>
              <a:buChar char="•"/>
            </a:pPr>
            <a:r>
              <a:rPr lang="en-GB" sz="1200" dirty="0"/>
              <a:t>Dredging occurred on the River Tone and Parratt in March 2014. </a:t>
            </a:r>
          </a:p>
          <a:p>
            <a:pPr marL="171450" indent="-171450">
              <a:buFont typeface="Arial" panose="020B0604020202020204" pitchFamily="34" charset="0"/>
              <a:buChar char="•"/>
            </a:pPr>
            <a:r>
              <a:rPr lang="en-GB" sz="1200" dirty="0"/>
              <a:t>Road levels have been raised. </a:t>
            </a:r>
          </a:p>
          <a:p>
            <a:pPr marL="171450" indent="-171450">
              <a:buFont typeface="Arial" panose="020B0604020202020204" pitchFamily="34" charset="0"/>
              <a:buChar char="•"/>
            </a:pPr>
            <a:r>
              <a:rPr lang="en-GB" sz="1200" dirty="0"/>
              <a:t>Flood defences have been constructed for communities at risk. </a:t>
            </a:r>
          </a:p>
          <a:p>
            <a:pPr marL="171450" indent="-171450">
              <a:buFont typeface="Arial" panose="020B0604020202020204" pitchFamily="34" charset="0"/>
              <a:buChar char="•"/>
            </a:pPr>
            <a:r>
              <a:rPr lang="en-GB" sz="1200" dirty="0"/>
              <a:t>Pumping stations have been constructed. </a:t>
            </a:r>
          </a:p>
          <a:p>
            <a:pPr marL="171450" indent="-171450">
              <a:buFont typeface="Arial" panose="020B0604020202020204" pitchFamily="34" charset="0"/>
              <a:buChar char="•"/>
            </a:pPr>
            <a:endParaRPr lang="en-GB" sz="1200" dirty="0"/>
          </a:p>
          <a:p>
            <a:pPr marL="171450" indent="-171450">
              <a:buFont typeface="Arial" panose="020B0604020202020204" pitchFamily="34" charset="0"/>
              <a:buChar char="•"/>
            </a:pPr>
            <a:endParaRPr lang="en-GB" sz="1200" b="0" i="0" dirty="0">
              <a:effectLst/>
            </a:endParaRPr>
          </a:p>
          <a:p>
            <a:pPr marL="171450" indent="-171450">
              <a:buFont typeface="Arial" panose="020B0604020202020204" pitchFamily="34" charset="0"/>
              <a:buChar char="•"/>
            </a:pPr>
            <a:endParaRPr lang="en-GB" sz="1200" i="0" dirty="0">
              <a:solidFill>
                <a:srgbClr val="151E24"/>
              </a:solidFill>
              <a:effectLst/>
            </a:endParaRPr>
          </a:p>
          <a:p>
            <a:pPr marL="171450" indent="-171450">
              <a:buFont typeface="Arial" panose="020B0604020202020204" pitchFamily="34" charset="0"/>
              <a:buChar char="•"/>
            </a:pPr>
            <a:endParaRPr lang="en-GB" sz="1200" dirty="0"/>
          </a:p>
        </p:txBody>
      </p:sp>
      <p:pic>
        <p:nvPicPr>
          <p:cNvPr id="200" name="Graphic 199">
            <a:extLst>
              <a:ext uri="{FF2B5EF4-FFF2-40B4-BE49-F238E27FC236}">
                <a16:creationId xmlns:a16="http://schemas.microsoft.com/office/drawing/2014/main" id="{0027025E-1EE9-C7BD-1AC8-95A2296E361E}"/>
              </a:ext>
            </a:extLst>
          </p:cNvPr>
          <p:cNvPicPr>
            <a:picLocks/>
          </p:cNvPicPr>
          <p:nvPr/>
        </p:nvPicPr>
        <p:blipFill>
          <a:blip r:embed="rId8">
            <a:extLst>
              <a:ext uri="{96DAC541-7B7A-43D3-8B79-37D633B846F1}">
                <asvg:svgBlip xmlns:asvg="http://schemas.microsoft.com/office/drawing/2016/SVG/main" r:embed="rId9"/>
              </a:ext>
            </a:extLst>
          </a:blip>
          <a:stretch>
            <a:fillRect/>
          </a:stretch>
        </p:blipFill>
        <p:spPr>
          <a:xfrm>
            <a:off x="314650" y="5811557"/>
            <a:ext cx="325926" cy="325926"/>
          </a:xfrm>
          <a:prstGeom prst="rect">
            <a:avLst/>
          </a:prstGeom>
        </p:spPr>
      </p:pic>
      <p:pic>
        <p:nvPicPr>
          <p:cNvPr id="201" name="Graphic 200">
            <a:extLst>
              <a:ext uri="{FF2B5EF4-FFF2-40B4-BE49-F238E27FC236}">
                <a16:creationId xmlns:a16="http://schemas.microsoft.com/office/drawing/2014/main" id="{1AD4FF89-3946-7AFD-7F7D-BB540B8D1816}"/>
              </a:ext>
            </a:extLst>
          </p:cNvPr>
          <p:cNvPicPr>
            <a:picLocks/>
          </p:cNvPicPr>
          <p:nvPr/>
        </p:nvPicPr>
        <p:blipFill>
          <a:blip r:embed="rId10">
            <a:extLst>
              <a:ext uri="{96DAC541-7B7A-43D3-8B79-37D633B846F1}">
                <asvg:svgBlip xmlns:asvg="http://schemas.microsoft.com/office/drawing/2016/SVG/main" r:embed="rId11"/>
              </a:ext>
            </a:extLst>
          </a:blip>
          <a:stretch>
            <a:fillRect/>
          </a:stretch>
        </p:blipFill>
        <p:spPr>
          <a:xfrm>
            <a:off x="289758" y="7418943"/>
            <a:ext cx="256815" cy="256815"/>
          </a:xfrm>
          <a:prstGeom prst="rect">
            <a:avLst/>
          </a:prstGeom>
        </p:spPr>
      </p:pic>
      <p:pic>
        <p:nvPicPr>
          <p:cNvPr id="202" name="Graphic 201">
            <a:extLst>
              <a:ext uri="{FF2B5EF4-FFF2-40B4-BE49-F238E27FC236}">
                <a16:creationId xmlns:a16="http://schemas.microsoft.com/office/drawing/2014/main" id="{A5070B20-D16F-AF6B-588C-2DD0FA512751}"/>
              </a:ext>
            </a:extLst>
          </p:cNvPr>
          <p:cNvPicPr>
            <a:picLocks/>
          </p:cNvPicPr>
          <p:nvPr/>
        </p:nvPicPr>
        <p:blipFill>
          <a:blip r:embed="rId12">
            <a:extLst>
              <a:ext uri="{96DAC541-7B7A-43D3-8B79-37D633B846F1}">
                <asvg:svgBlip xmlns:asvg="http://schemas.microsoft.com/office/drawing/2016/SVG/main" r:embed="rId13"/>
              </a:ext>
            </a:extLst>
          </a:blip>
          <a:stretch>
            <a:fillRect/>
          </a:stretch>
        </p:blipFill>
        <p:spPr>
          <a:xfrm>
            <a:off x="3474086" y="5821457"/>
            <a:ext cx="345738" cy="345738"/>
          </a:xfrm>
          <a:prstGeom prst="rect">
            <a:avLst/>
          </a:prstGeom>
        </p:spPr>
      </p:pic>
      <p:pic>
        <p:nvPicPr>
          <p:cNvPr id="212" name="Graphic 211">
            <a:extLst>
              <a:ext uri="{FF2B5EF4-FFF2-40B4-BE49-F238E27FC236}">
                <a16:creationId xmlns:a16="http://schemas.microsoft.com/office/drawing/2014/main" id="{23C19B1F-FE3A-2AB3-445F-02304DD84846}"/>
              </a:ext>
            </a:extLst>
          </p:cNvPr>
          <p:cNvPicPr>
            <a:picLocks/>
          </p:cNvPicPr>
          <p:nvPr/>
        </p:nvPicPr>
        <p:blipFill>
          <a:blip r:embed="rId14">
            <a:extLst>
              <a:ext uri="{96DAC541-7B7A-43D3-8B79-37D633B846F1}">
                <asvg:svgBlip xmlns:asvg="http://schemas.microsoft.com/office/drawing/2016/SVG/main" r:embed="rId15"/>
              </a:ext>
            </a:extLst>
          </a:blip>
          <a:stretch>
            <a:fillRect/>
          </a:stretch>
        </p:blipFill>
        <p:spPr>
          <a:xfrm>
            <a:off x="3450217" y="7398861"/>
            <a:ext cx="295697" cy="295697"/>
          </a:xfrm>
          <a:prstGeom prst="rect">
            <a:avLst/>
          </a:prstGeom>
        </p:spPr>
      </p:pic>
      <p:pic>
        <p:nvPicPr>
          <p:cNvPr id="8" name="Graphic 7">
            <a:extLst>
              <a:ext uri="{FF2B5EF4-FFF2-40B4-BE49-F238E27FC236}">
                <a16:creationId xmlns:a16="http://schemas.microsoft.com/office/drawing/2014/main" id="{65F54E43-B093-CBA6-DF8B-3E94D1C3AD95}"/>
              </a:ext>
            </a:extLst>
          </p:cNvPr>
          <p:cNvPicPr>
            <a:picLocks/>
          </p:cNvPicPr>
          <p:nvPr/>
        </p:nvPicPr>
        <p:blipFill>
          <a:blip r:embed="rId16">
            <a:extLst>
              <a:ext uri="{96DAC541-7B7A-43D3-8B79-37D633B846F1}">
                <asvg:svgBlip xmlns:asvg="http://schemas.microsoft.com/office/drawing/2016/SVG/main" r:embed="rId17"/>
              </a:ext>
            </a:extLst>
          </a:blip>
          <a:stretch>
            <a:fillRect/>
          </a:stretch>
        </p:blipFill>
        <p:spPr>
          <a:xfrm>
            <a:off x="5246320" y="2760250"/>
            <a:ext cx="428429" cy="428429"/>
          </a:xfrm>
          <a:prstGeom prst="rect">
            <a:avLst/>
          </a:prstGeom>
        </p:spPr>
      </p:pic>
      <p:pic>
        <p:nvPicPr>
          <p:cNvPr id="9" name="Graphic 8">
            <a:extLst>
              <a:ext uri="{FF2B5EF4-FFF2-40B4-BE49-F238E27FC236}">
                <a16:creationId xmlns:a16="http://schemas.microsoft.com/office/drawing/2014/main" id="{FBB3B7F7-0357-2E4D-92DA-28DB98D7CF44}"/>
              </a:ext>
            </a:extLst>
          </p:cNvPr>
          <p:cNvPicPr>
            <a:picLocks/>
          </p:cNvPicPr>
          <p:nvPr/>
        </p:nvPicPr>
        <p:blipFill>
          <a:blip r:embed="rId18">
            <a:extLst>
              <a:ext uri="{96DAC541-7B7A-43D3-8B79-37D633B846F1}">
                <asvg:svgBlip xmlns:asvg="http://schemas.microsoft.com/office/drawing/2016/SVG/main" r:embed="rId19"/>
              </a:ext>
            </a:extLst>
          </a:blip>
          <a:stretch>
            <a:fillRect/>
          </a:stretch>
        </p:blipFill>
        <p:spPr>
          <a:xfrm>
            <a:off x="5260534" y="3784863"/>
            <a:ext cx="428429" cy="428429"/>
          </a:xfrm>
          <a:prstGeom prst="rect">
            <a:avLst/>
          </a:prstGeom>
        </p:spPr>
      </p:pic>
      <p:pic>
        <p:nvPicPr>
          <p:cNvPr id="10" name="Graphic 9">
            <a:extLst>
              <a:ext uri="{FF2B5EF4-FFF2-40B4-BE49-F238E27FC236}">
                <a16:creationId xmlns:a16="http://schemas.microsoft.com/office/drawing/2014/main" id="{5805C95D-46B3-AFAB-F5D0-77379E3C3D30}"/>
              </a:ext>
            </a:extLst>
          </p:cNvPr>
          <p:cNvPicPr>
            <a:picLocks/>
          </p:cNvPicPr>
          <p:nvPr/>
        </p:nvPicPr>
        <p:blipFill>
          <a:blip r:embed="rId20">
            <a:extLst>
              <a:ext uri="{96DAC541-7B7A-43D3-8B79-37D633B846F1}">
                <asvg:svgBlip xmlns:asvg="http://schemas.microsoft.com/office/drawing/2016/SVG/main" r:embed="rId21"/>
              </a:ext>
            </a:extLst>
          </a:blip>
          <a:stretch>
            <a:fillRect/>
          </a:stretch>
        </p:blipFill>
        <p:spPr>
          <a:xfrm flipH="1">
            <a:off x="5260535" y="4804202"/>
            <a:ext cx="428428" cy="428428"/>
          </a:xfrm>
          <a:prstGeom prst="rect">
            <a:avLst/>
          </a:prstGeom>
        </p:spPr>
      </p:pic>
      <p:sp>
        <p:nvSpPr>
          <p:cNvPr id="2" name="TextBox 1">
            <a:extLst>
              <a:ext uri="{FF2B5EF4-FFF2-40B4-BE49-F238E27FC236}">
                <a16:creationId xmlns:a16="http://schemas.microsoft.com/office/drawing/2014/main" id="{460FBD46-59FD-531B-892A-851AE14AEAA7}"/>
              </a:ext>
            </a:extLst>
          </p:cNvPr>
          <p:cNvSpPr txBox="1"/>
          <p:nvPr/>
        </p:nvSpPr>
        <p:spPr>
          <a:xfrm>
            <a:off x="5595476" y="2739936"/>
            <a:ext cx="949744" cy="276999"/>
          </a:xfrm>
          <a:prstGeom prst="rect">
            <a:avLst/>
          </a:prstGeom>
          <a:noFill/>
        </p:spPr>
        <p:txBody>
          <a:bodyPr wrap="square" rtlCol="0">
            <a:spAutoFit/>
          </a:bodyPr>
          <a:lstStyle/>
          <a:p>
            <a:r>
              <a:rPr lang="en-GB" sz="1200" b="1" dirty="0"/>
              <a:t>Heavy Rain</a:t>
            </a:r>
          </a:p>
        </p:txBody>
      </p:sp>
      <p:sp>
        <p:nvSpPr>
          <p:cNvPr id="3" name="TextBox 2">
            <a:extLst>
              <a:ext uri="{FF2B5EF4-FFF2-40B4-BE49-F238E27FC236}">
                <a16:creationId xmlns:a16="http://schemas.microsoft.com/office/drawing/2014/main" id="{01E46E58-C2B6-40F8-4198-F7A29DAFDAC0}"/>
              </a:ext>
            </a:extLst>
          </p:cNvPr>
          <p:cNvSpPr txBox="1"/>
          <p:nvPr/>
        </p:nvSpPr>
        <p:spPr>
          <a:xfrm>
            <a:off x="5623233" y="3819304"/>
            <a:ext cx="949744" cy="276999"/>
          </a:xfrm>
          <a:prstGeom prst="rect">
            <a:avLst/>
          </a:prstGeom>
          <a:noFill/>
        </p:spPr>
        <p:txBody>
          <a:bodyPr wrap="square" rtlCol="0">
            <a:spAutoFit/>
          </a:bodyPr>
          <a:lstStyle/>
          <a:p>
            <a:r>
              <a:rPr lang="en-GB" sz="1200" b="1" dirty="0"/>
              <a:t>High Tide</a:t>
            </a:r>
          </a:p>
        </p:txBody>
      </p:sp>
      <p:sp>
        <p:nvSpPr>
          <p:cNvPr id="4" name="TextBox 3">
            <a:extLst>
              <a:ext uri="{FF2B5EF4-FFF2-40B4-BE49-F238E27FC236}">
                <a16:creationId xmlns:a16="http://schemas.microsoft.com/office/drawing/2014/main" id="{C18E71B1-DBE2-3171-8265-ADEFC2EA81FE}"/>
              </a:ext>
            </a:extLst>
          </p:cNvPr>
          <p:cNvSpPr txBox="1"/>
          <p:nvPr/>
        </p:nvSpPr>
        <p:spPr>
          <a:xfrm>
            <a:off x="5654984" y="4754334"/>
            <a:ext cx="949744" cy="461665"/>
          </a:xfrm>
          <a:prstGeom prst="rect">
            <a:avLst/>
          </a:prstGeom>
          <a:noFill/>
        </p:spPr>
        <p:txBody>
          <a:bodyPr wrap="square" rtlCol="0">
            <a:spAutoFit/>
          </a:bodyPr>
          <a:lstStyle/>
          <a:p>
            <a:r>
              <a:rPr lang="en-GB" sz="1200" b="1" dirty="0"/>
              <a:t>Lack of </a:t>
            </a:r>
          </a:p>
          <a:p>
            <a:r>
              <a:rPr lang="en-GB" sz="1200" b="1" dirty="0"/>
              <a:t>dredging</a:t>
            </a:r>
          </a:p>
        </p:txBody>
      </p:sp>
      <p:sp>
        <p:nvSpPr>
          <p:cNvPr id="5" name="TextBox 4">
            <a:extLst>
              <a:ext uri="{FF2B5EF4-FFF2-40B4-BE49-F238E27FC236}">
                <a16:creationId xmlns:a16="http://schemas.microsoft.com/office/drawing/2014/main" id="{A13DF54F-910C-BA77-832E-C0DFDCE99390}"/>
              </a:ext>
            </a:extLst>
          </p:cNvPr>
          <p:cNvSpPr txBox="1"/>
          <p:nvPr/>
        </p:nvSpPr>
        <p:spPr>
          <a:xfrm>
            <a:off x="5207684" y="3120406"/>
            <a:ext cx="1350416" cy="707886"/>
          </a:xfrm>
          <a:prstGeom prst="rect">
            <a:avLst/>
          </a:prstGeom>
          <a:noFill/>
        </p:spPr>
        <p:txBody>
          <a:bodyPr wrap="square" rtlCol="0">
            <a:spAutoFit/>
          </a:bodyPr>
          <a:lstStyle/>
          <a:p>
            <a:r>
              <a:rPr lang="en-GB" sz="1000" dirty="0"/>
              <a:t> Atlantic depressions brought dropped 350 mm of rain in Jan and February 2014.</a:t>
            </a:r>
          </a:p>
        </p:txBody>
      </p:sp>
      <p:sp>
        <p:nvSpPr>
          <p:cNvPr id="6" name="TextBox 5">
            <a:extLst>
              <a:ext uri="{FF2B5EF4-FFF2-40B4-BE49-F238E27FC236}">
                <a16:creationId xmlns:a16="http://schemas.microsoft.com/office/drawing/2014/main" id="{E8E04FF2-0A7B-D90C-D0D5-948C95ACBBBE}"/>
              </a:ext>
            </a:extLst>
          </p:cNvPr>
          <p:cNvSpPr txBox="1"/>
          <p:nvPr/>
        </p:nvSpPr>
        <p:spPr>
          <a:xfrm>
            <a:off x="5200423" y="4134713"/>
            <a:ext cx="1350416" cy="707886"/>
          </a:xfrm>
          <a:prstGeom prst="rect">
            <a:avLst/>
          </a:prstGeom>
          <a:noFill/>
        </p:spPr>
        <p:txBody>
          <a:bodyPr wrap="square" rtlCol="0">
            <a:spAutoFit/>
          </a:bodyPr>
          <a:lstStyle/>
          <a:p>
            <a:r>
              <a:rPr lang="en-GB" sz="1000" dirty="0"/>
              <a:t>High tides and storm surges prevented water from rivers draining into the sea.</a:t>
            </a:r>
          </a:p>
        </p:txBody>
      </p:sp>
      <p:sp>
        <p:nvSpPr>
          <p:cNvPr id="7" name="TextBox 6">
            <a:extLst>
              <a:ext uri="{FF2B5EF4-FFF2-40B4-BE49-F238E27FC236}">
                <a16:creationId xmlns:a16="http://schemas.microsoft.com/office/drawing/2014/main" id="{7CDF6AF7-80C4-6FF7-7745-CCB80BBD089E}"/>
              </a:ext>
            </a:extLst>
          </p:cNvPr>
          <p:cNvSpPr txBox="1"/>
          <p:nvPr/>
        </p:nvSpPr>
        <p:spPr>
          <a:xfrm>
            <a:off x="5200423" y="5115310"/>
            <a:ext cx="1350416" cy="553998"/>
          </a:xfrm>
          <a:prstGeom prst="rect">
            <a:avLst/>
          </a:prstGeom>
          <a:noFill/>
        </p:spPr>
        <p:txBody>
          <a:bodyPr wrap="square" rtlCol="0">
            <a:spAutoFit/>
          </a:bodyPr>
          <a:lstStyle/>
          <a:p>
            <a:r>
              <a:rPr lang="en-GB" sz="1000" dirty="0"/>
              <a:t>High sediment levels in rivers as no dredging for 20 years.</a:t>
            </a:r>
          </a:p>
        </p:txBody>
      </p:sp>
      <p:sp>
        <p:nvSpPr>
          <p:cNvPr id="11" name="Rectangle 10">
            <a:extLst>
              <a:ext uri="{FF2B5EF4-FFF2-40B4-BE49-F238E27FC236}">
                <a16:creationId xmlns:a16="http://schemas.microsoft.com/office/drawing/2014/main" id="{AD9D6F3A-B6EB-63AA-9C95-2CFA0248611D}"/>
              </a:ext>
            </a:extLst>
          </p:cNvPr>
          <p:cNvSpPr/>
          <p:nvPr/>
        </p:nvSpPr>
        <p:spPr>
          <a:xfrm>
            <a:off x="289758" y="2739937"/>
            <a:ext cx="6206305" cy="29003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767000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65EC60EA-E4DB-E342-9735-777F4077BDA1}">
  <we:reference id="wa104381063" version="1.0.0.1" store="en-001" storeType="OMEX"/>
  <we:alternateReferences>
    <we:reference id="WA104381063" version="1.0.0.1" store=""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E2AE44189833498E5C2979242B42E6" ma:contentTypeVersion="17" ma:contentTypeDescription="Create a new document." ma:contentTypeScope="" ma:versionID="9c79c819b48ed5e16342decbedf17761">
  <xsd:schema xmlns:xsd="http://www.w3.org/2001/XMLSchema" xmlns:xs="http://www.w3.org/2001/XMLSchema" xmlns:p="http://schemas.microsoft.com/office/2006/metadata/properties" xmlns:ns2="9815cd71-5fdd-45e1-9833-cb3ee47df79d" xmlns:ns3="96951ca6-3bbe-4ccb-b3fa-9d9463dc067c" targetNamespace="http://schemas.microsoft.com/office/2006/metadata/properties" ma:root="true" ma:fieldsID="2281a2a1bb5c4819754c24819f218112" ns2:_="" ns3:_="">
    <xsd:import namespace="9815cd71-5fdd-45e1-9833-cb3ee47df79d"/>
    <xsd:import namespace="96951ca6-3bbe-4ccb-b3fa-9d9463dc067c"/>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15cd71-5fdd-45e1-9833-cb3ee47df79d"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11b44b0f-3cc1-4479-a0d9-573b4196a6aa"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6951ca6-3bbe-4ccb-b3fa-9d9463dc067c"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0b4f641b-9ca4-4341-975a-56a6a72b38eb}" ma:internalName="TaxCatchAll" ma:showField="CatchAllData" ma:web="96951ca6-3bbe-4ccb-b3fa-9d9463dc06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6951ca6-3bbe-4ccb-b3fa-9d9463dc067c" xsi:nil="true"/>
    <lcf76f155ced4ddcb4097134ff3c332f xmlns="9815cd71-5fdd-45e1-9833-cb3ee47df79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8C70F5B-DA4E-4583-95AA-7AA7AC48A436}"/>
</file>

<file path=customXml/itemProps2.xml><?xml version="1.0" encoding="utf-8"?>
<ds:datastoreItem xmlns:ds="http://schemas.openxmlformats.org/officeDocument/2006/customXml" ds:itemID="{93F36F9B-7F65-4D7B-B1C5-03579B310C3A}"/>
</file>

<file path=customXml/itemProps3.xml><?xml version="1.0" encoding="utf-8"?>
<ds:datastoreItem xmlns:ds="http://schemas.openxmlformats.org/officeDocument/2006/customXml" ds:itemID="{DF7ECD44-66CB-42C1-8F69-ACED73A6BA8A}"/>
</file>

<file path=docProps/app.xml><?xml version="1.0" encoding="utf-8"?>
<Properties xmlns="http://schemas.openxmlformats.org/officeDocument/2006/extended-properties" xmlns:vt="http://schemas.openxmlformats.org/officeDocument/2006/docPropsVTypes">
  <Template>Office Theme</Template>
  <TotalTime>23420</TotalTime>
  <Words>278</Words>
  <Application>Microsoft Office PowerPoint</Application>
  <PresentationFormat>A4 Paper (210x297 mm)</PresentationFormat>
  <Paragraphs>39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ItsaSketch</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Bennett</dc:creator>
  <cp:lastModifiedBy>J Hammond</cp:lastModifiedBy>
  <cp:revision>143</cp:revision>
  <cp:lastPrinted>2022-09-05T14:12:15Z</cp:lastPrinted>
  <dcterms:created xsi:type="dcterms:W3CDTF">2022-07-04T13:34:43Z</dcterms:created>
  <dcterms:modified xsi:type="dcterms:W3CDTF">2025-01-07T12:01:33Z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0x01010040E2AE44189833498E5C2979242B42E6</vt:lpwstr>
  </property>
</Properties>
</file>