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6" r:id="rId5"/>
    <p:sldId id="257" r:id="rId6"/>
    <p:sldId id="258" r:id="rId7"/>
    <p:sldId id="259"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8FF5B1"/>
    <a:srgbClr val="F4B18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114" d="100"/>
          <a:sy n="114" d="100"/>
        </p:scale>
        <p:origin x="474"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1165900C-FE97-483C-8875-065844F87F24}" type="datetimeFigureOut">
              <a:rPr lang="en-GB" smtClean="0"/>
              <a:t>07/01/2025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D62184D-F401-471B-AFC2-FE63C15EC4F0}" type="slidenum">
              <a:rPr lang="en-GB" smtClean="0"/>
              <a:t>‹#›</a:t>
            </a:fld>
            <a:endParaRPr lang="en-GB"/>
          </a:p>
        </p:txBody>
      </p:sp>
    </p:spTree>
    <p:extLst>
      <p:ext uri="{BB962C8B-B14F-4D97-AF65-F5344CB8AC3E}">
        <p14:creationId xmlns:p14="http://schemas.microsoft.com/office/powerpoint/2010/main" val="33214659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1165900C-FE97-483C-8875-065844F87F24}" type="datetimeFigureOut">
              <a:rPr lang="en-GB" smtClean="0"/>
              <a:t>07/01/2025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D62184D-F401-471B-AFC2-FE63C15EC4F0}" type="slidenum">
              <a:rPr lang="en-GB" smtClean="0"/>
              <a:t>‹#›</a:t>
            </a:fld>
            <a:endParaRPr lang="en-GB"/>
          </a:p>
        </p:txBody>
      </p:sp>
    </p:spTree>
    <p:extLst>
      <p:ext uri="{BB962C8B-B14F-4D97-AF65-F5344CB8AC3E}">
        <p14:creationId xmlns:p14="http://schemas.microsoft.com/office/powerpoint/2010/main" val="12910153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1165900C-FE97-483C-8875-065844F87F24}" type="datetimeFigureOut">
              <a:rPr lang="en-GB" smtClean="0"/>
              <a:t>07/01/2025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D62184D-F401-471B-AFC2-FE63C15EC4F0}" type="slidenum">
              <a:rPr lang="en-GB" smtClean="0"/>
              <a:t>‹#›</a:t>
            </a:fld>
            <a:endParaRPr lang="en-GB"/>
          </a:p>
        </p:txBody>
      </p:sp>
    </p:spTree>
    <p:extLst>
      <p:ext uri="{BB962C8B-B14F-4D97-AF65-F5344CB8AC3E}">
        <p14:creationId xmlns:p14="http://schemas.microsoft.com/office/powerpoint/2010/main" val="24313795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1165900C-FE97-483C-8875-065844F87F24}" type="datetimeFigureOut">
              <a:rPr lang="en-GB" smtClean="0"/>
              <a:t>07/01/2025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D62184D-F401-471B-AFC2-FE63C15EC4F0}" type="slidenum">
              <a:rPr lang="en-GB" smtClean="0"/>
              <a:t>‹#›</a:t>
            </a:fld>
            <a:endParaRPr lang="en-GB"/>
          </a:p>
        </p:txBody>
      </p:sp>
    </p:spTree>
    <p:extLst>
      <p:ext uri="{BB962C8B-B14F-4D97-AF65-F5344CB8AC3E}">
        <p14:creationId xmlns:p14="http://schemas.microsoft.com/office/powerpoint/2010/main" val="3159022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1165900C-FE97-483C-8875-065844F87F24}" type="datetimeFigureOut">
              <a:rPr lang="en-GB" smtClean="0"/>
              <a:t>07/01/2025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D62184D-F401-471B-AFC2-FE63C15EC4F0}" type="slidenum">
              <a:rPr lang="en-GB" smtClean="0"/>
              <a:t>‹#›</a:t>
            </a:fld>
            <a:endParaRPr lang="en-GB"/>
          </a:p>
        </p:txBody>
      </p:sp>
    </p:spTree>
    <p:extLst>
      <p:ext uri="{BB962C8B-B14F-4D97-AF65-F5344CB8AC3E}">
        <p14:creationId xmlns:p14="http://schemas.microsoft.com/office/powerpoint/2010/main" val="251639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1165900C-FE97-483C-8875-065844F87F24}" type="datetimeFigureOut">
              <a:rPr lang="en-GB" smtClean="0"/>
              <a:t>07/01/2025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DD62184D-F401-471B-AFC2-FE63C15EC4F0}" type="slidenum">
              <a:rPr lang="en-GB" smtClean="0"/>
              <a:t>‹#›</a:t>
            </a:fld>
            <a:endParaRPr lang="en-GB"/>
          </a:p>
        </p:txBody>
      </p:sp>
    </p:spTree>
    <p:extLst>
      <p:ext uri="{BB962C8B-B14F-4D97-AF65-F5344CB8AC3E}">
        <p14:creationId xmlns:p14="http://schemas.microsoft.com/office/powerpoint/2010/main" val="35494630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1165900C-FE97-483C-8875-065844F87F24}" type="datetimeFigureOut">
              <a:rPr lang="en-GB" smtClean="0"/>
              <a:t>07/01/2025</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DD62184D-F401-471B-AFC2-FE63C15EC4F0}" type="slidenum">
              <a:rPr lang="en-GB" smtClean="0"/>
              <a:t>‹#›</a:t>
            </a:fld>
            <a:endParaRPr lang="en-GB"/>
          </a:p>
        </p:txBody>
      </p:sp>
    </p:spTree>
    <p:extLst>
      <p:ext uri="{BB962C8B-B14F-4D97-AF65-F5344CB8AC3E}">
        <p14:creationId xmlns:p14="http://schemas.microsoft.com/office/powerpoint/2010/main" val="2596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1165900C-FE97-483C-8875-065844F87F24}" type="datetimeFigureOut">
              <a:rPr lang="en-GB" smtClean="0"/>
              <a:t>07/01/2025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DD62184D-F401-471B-AFC2-FE63C15EC4F0}" type="slidenum">
              <a:rPr lang="en-GB" smtClean="0"/>
              <a:t>‹#›</a:t>
            </a:fld>
            <a:endParaRPr lang="en-GB"/>
          </a:p>
        </p:txBody>
      </p:sp>
    </p:spTree>
    <p:extLst>
      <p:ext uri="{BB962C8B-B14F-4D97-AF65-F5344CB8AC3E}">
        <p14:creationId xmlns:p14="http://schemas.microsoft.com/office/powerpoint/2010/main" val="19167624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165900C-FE97-483C-8875-065844F87F24}" type="datetimeFigureOut">
              <a:rPr lang="en-GB" smtClean="0"/>
              <a:t>07/01/2025</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DD62184D-F401-471B-AFC2-FE63C15EC4F0}" type="slidenum">
              <a:rPr lang="en-GB" smtClean="0"/>
              <a:t>‹#›</a:t>
            </a:fld>
            <a:endParaRPr lang="en-GB"/>
          </a:p>
        </p:txBody>
      </p:sp>
    </p:spTree>
    <p:extLst>
      <p:ext uri="{BB962C8B-B14F-4D97-AF65-F5344CB8AC3E}">
        <p14:creationId xmlns:p14="http://schemas.microsoft.com/office/powerpoint/2010/main" val="41737920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1165900C-FE97-483C-8875-065844F87F24}" type="datetimeFigureOut">
              <a:rPr lang="en-GB" smtClean="0"/>
              <a:t>07/01/2025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DD62184D-F401-471B-AFC2-FE63C15EC4F0}" type="slidenum">
              <a:rPr lang="en-GB" smtClean="0"/>
              <a:t>‹#›</a:t>
            </a:fld>
            <a:endParaRPr lang="en-GB"/>
          </a:p>
        </p:txBody>
      </p:sp>
    </p:spTree>
    <p:extLst>
      <p:ext uri="{BB962C8B-B14F-4D97-AF65-F5344CB8AC3E}">
        <p14:creationId xmlns:p14="http://schemas.microsoft.com/office/powerpoint/2010/main" val="18344345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1165900C-FE97-483C-8875-065844F87F24}" type="datetimeFigureOut">
              <a:rPr lang="en-GB" smtClean="0"/>
              <a:t>07/01/2025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DD62184D-F401-471B-AFC2-FE63C15EC4F0}" type="slidenum">
              <a:rPr lang="en-GB" smtClean="0"/>
              <a:t>‹#›</a:t>
            </a:fld>
            <a:endParaRPr lang="en-GB"/>
          </a:p>
        </p:txBody>
      </p:sp>
    </p:spTree>
    <p:extLst>
      <p:ext uri="{BB962C8B-B14F-4D97-AF65-F5344CB8AC3E}">
        <p14:creationId xmlns:p14="http://schemas.microsoft.com/office/powerpoint/2010/main" val="2659716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165900C-FE97-483C-8875-065844F87F24}" type="datetimeFigureOut">
              <a:rPr lang="en-GB" smtClean="0"/>
              <a:t>07/01/2025</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D62184D-F401-471B-AFC2-FE63C15EC4F0}" type="slidenum">
              <a:rPr lang="en-GB" smtClean="0"/>
              <a:t>‹#›</a:t>
            </a:fld>
            <a:endParaRPr lang="en-GB"/>
          </a:p>
        </p:txBody>
      </p:sp>
    </p:spTree>
    <p:extLst>
      <p:ext uri="{BB962C8B-B14F-4D97-AF65-F5344CB8AC3E}">
        <p14:creationId xmlns:p14="http://schemas.microsoft.com/office/powerpoint/2010/main" val="183508698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timeout.com/newyork/art/best-architects-of-all-time-ranked" TargetMode="External"/><Relationship Id="rId2" Type="http://schemas.openxmlformats.org/officeDocument/2006/relationships/hyperlink" Target="https://www.bing.com/videos/search?q=gcse+3d+design&amp;&amp;view=detail&amp;mid=B1C54C6FFFB95E4B9442B1C54C6FFFB95E4B9442&amp;&amp;FORM=VRDGAR&amp;ru=%2Fvideos%2Fsearch%3Fq%3Dgcse%2B3d%2Bdesign%26FORM%3DHDRSC4" TargetMode="Externa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hyperlink" Target="https://www.artst.org/famous-artists/" TargetMode="External"/><Relationship Id="rId4" Type="http://schemas.openxmlformats.org/officeDocument/2006/relationships/hyperlink" Target="https://designwanted.com/10-most-influential-product-designers/" TargetMode="External"/></Relationships>
</file>

<file path=ppt/slides/_rels/slide2.xml.rels><?xml version="1.0" encoding="UTF-8" standalone="yes"?>
<Relationships xmlns="http://schemas.openxmlformats.org/package/2006/relationships"><Relationship Id="rId3" Type="http://schemas.openxmlformats.org/officeDocument/2006/relationships/hyperlink" Target="https://www.youtube.com/watch?v=D9f4uowGsdo" TargetMode="External"/><Relationship Id="rId2" Type="http://schemas.openxmlformats.org/officeDocument/2006/relationships/hyperlink" Target="https://www.youtube.com/watch?v=x6s3lGH4MyI" TargetMode="Externa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s://www.bing.com/videos/search?q=making+a+recycled+model&amp;&amp;view=detail&amp;mid=55B36D2C7424C3F7F7DC55B36D2C7424C3F7F7DC&amp;&amp;FORM=VRDGAR&amp;ru=%2Fvideos%2Fsearch%3Fq%3Dmaking%2Ba%2Brecycled%2Bmodel%26FORM%3DHDRSC4"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s://www.youtube.com/watch?v=Xn_0wEwZNEU" TargetMode="External"/><Relationship Id="rId2" Type="http://schemas.openxmlformats.org/officeDocument/2006/relationships/hyperlink" Target="https://www.youtube.com/watch?v=48_P5552638" TargetMode="External"/><Relationship Id="rId1" Type="http://schemas.openxmlformats.org/officeDocument/2006/relationships/slideLayout" Target="../slideLayouts/slideLayout1.xml"/><Relationship Id="rId5" Type="http://schemas.openxmlformats.org/officeDocument/2006/relationships/hyperlink" Target="https://www.youtube.com/watch?v=-6F5q_5HC3o" TargetMode="External"/><Relationship Id="rId4" Type="http://schemas.openxmlformats.org/officeDocument/2006/relationships/hyperlink" Target="https://www.youtube.com/watch?v=XOk652I6Djo"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s://www.youtube.com/watch?v=5OIcBbx8YcI" TargetMode="External"/><Relationship Id="rId2" Type="http://schemas.openxmlformats.org/officeDocument/2006/relationships/hyperlink" Target="https://www.youtube.com/watch?v=XBZk3G0c1kU" TargetMode="Externa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191928" y="575209"/>
            <a:ext cx="3801292" cy="2862322"/>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lang="en-GB" sz="1200" dirty="0"/>
              <a:t>A source can be absolutely ANYTHING you are inspired by! Below is an example of different sources you might include in your sketchbook:</a:t>
            </a:r>
          </a:p>
          <a:p>
            <a:endParaRPr lang="en-GB" sz="1200" dirty="0"/>
          </a:p>
          <a:p>
            <a:pPr marL="171450" indent="-171450">
              <a:buFont typeface="Arial" panose="020B0604020202020204" pitchFamily="34" charset="0"/>
              <a:buChar char="•"/>
            </a:pPr>
            <a:r>
              <a:rPr lang="en-GB" sz="1200" b="1" u="sng" dirty="0"/>
              <a:t>A Theme Mind Map </a:t>
            </a:r>
            <a:r>
              <a:rPr lang="en-GB" sz="1200" dirty="0"/>
              <a:t>– Mind map all the things you can think of relating to your topic! Include images if you want to.</a:t>
            </a:r>
          </a:p>
          <a:p>
            <a:pPr marL="171450" indent="-171450">
              <a:buFont typeface="Arial" panose="020B0604020202020204" pitchFamily="34" charset="0"/>
              <a:buChar char="•"/>
            </a:pPr>
            <a:r>
              <a:rPr lang="en-GB" sz="1200" b="1" u="sng" dirty="0"/>
              <a:t>Mood Board</a:t>
            </a:r>
            <a:r>
              <a:rPr lang="en-GB" sz="1200" dirty="0"/>
              <a:t> – Collect images linked to your theme into a </a:t>
            </a:r>
            <a:r>
              <a:rPr lang="en-GB" sz="1200" dirty="0" err="1"/>
              <a:t>moodboard</a:t>
            </a:r>
            <a:r>
              <a:rPr lang="en-GB" sz="1200" dirty="0"/>
              <a:t> – annotate keywords about the images / theme.</a:t>
            </a:r>
          </a:p>
          <a:p>
            <a:pPr marL="171450" indent="-171450">
              <a:buFont typeface="Arial" panose="020B0604020202020204" pitchFamily="34" charset="0"/>
              <a:buChar char="•"/>
            </a:pPr>
            <a:r>
              <a:rPr lang="en-GB" sz="1200" b="1" u="sng" dirty="0"/>
              <a:t>Artist / Designer Analysis</a:t>
            </a:r>
            <a:r>
              <a:rPr lang="en-GB" sz="1200" dirty="0"/>
              <a:t> – Look at an existing artist or designer and complete an analysis of their work</a:t>
            </a:r>
          </a:p>
          <a:p>
            <a:pPr marL="171450" indent="-171450">
              <a:buFont typeface="Arial" panose="020B0604020202020204" pitchFamily="34" charset="0"/>
              <a:buChar char="•"/>
            </a:pPr>
            <a:r>
              <a:rPr lang="en-GB" sz="1200" b="1" u="sng" dirty="0"/>
              <a:t>Take your own photographs</a:t>
            </a:r>
            <a:r>
              <a:rPr lang="en-GB" sz="1200" dirty="0"/>
              <a:t> – You can use your own photos as a source of inspiration! Annotate them explaining how they link to your theme.</a:t>
            </a:r>
            <a:endParaRPr lang="en-GB" sz="1200" b="1" u="sng" dirty="0"/>
          </a:p>
        </p:txBody>
      </p:sp>
      <p:sp>
        <p:nvSpPr>
          <p:cNvPr id="15" name="Rectangle 14"/>
          <p:cNvSpPr/>
          <p:nvPr/>
        </p:nvSpPr>
        <p:spPr>
          <a:xfrm>
            <a:off x="191928" y="102384"/>
            <a:ext cx="3801292" cy="463813"/>
          </a:xfrm>
          <a:prstGeom prst="rect">
            <a:avLst/>
          </a:prstGeom>
          <a:solidFill>
            <a:srgbClr val="F4B183"/>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 name="TextBox 7"/>
          <p:cNvSpPr txBox="1"/>
          <p:nvPr/>
        </p:nvSpPr>
        <p:spPr>
          <a:xfrm>
            <a:off x="4217475" y="102384"/>
            <a:ext cx="3801292" cy="369332"/>
          </a:xfrm>
          <a:prstGeom prst="rect">
            <a:avLst/>
          </a:prstGeom>
          <a:solidFill>
            <a:schemeClr val="accent1">
              <a:lumMod val="60000"/>
              <a:lumOff val="40000"/>
            </a:schemeClr>
          </a:solidFill>
          <a:ln>
            <a:solidFill>
              <a:schemeClr val="tx1"/>
            </a:solidFill>
          </a:ln>
        </p:spPr>
        <p:txBody>
          <a:bodyPr wrap="square" rtlCol="0">
            <a:spAutoFit/>
          </a:bodyPr>
          <a:lstStyle/>
          <a:p>
            <a:pPr algn="ctr"/>
            <a:r>
              <a:rPr lang="en-GB" dirty="0">
                <a:effectLst>
                  <a:outerShdw blurRad="38100" dist="38100" dir="2700000" algn="tl">
                    <a:srgbClr val="000000">
                      <a:alpha val="43137"/>
                    </a:srgbClr>
                  </a:outerShdw>
                </a:effectLst>
              </a:rPr>
              <a:t>Next Steps…. Using a source</a:t>
            </a:r>
          </a:p>
        </p:txBody>
      </p:sp>
      <p:sp>
        <p:nvSpPr>
          <p:cNvPr id="9" name="Rectangle 8"/>
          <p:cNvSpPr/>
          <p:nvPr/>
        </p:nvSpPr>
        <p:spPr>
          <a:xfrm>
            <a:off x="1080790" y="166087"/>
            <a:ext cx="2023567" cy="400110"/>
          </a:xfrm>
          <a:prstGeom prst="rect">
            <a:avLst/>
          </a:prstGeom>
          <a:noFill/>
        </p:spPr>
        <p:txBody>
          <a:bodyPr wrap="none" lIns="91440" tIns="45720" rIns="91440" bIns="45720">
            <a:spAutoFit/>
          </a:bodyPr>
          <a:lstStyle/>
          <a:p>
            <a:pPr algn="ctr"/>
            <a:r>
              <a:rPr lang="en-US" sz="2000" b="0" cap="none" spc="0" dirty="0">
                <a:ln w="0"/>
                <a:solidFill>
                  <a:schemeClr val="tx1"/>
                </a:solidFill>
                <a:effectLst>
                  <a:outerShdw blurRad="38100" dist="19050" dir="2700000" algn="tl" rotWithShape="0">
                    <a:schemeClr val="dk1">
                      <a:alpha val="40000"/>
                    </a:schemeClr>
                  </a:outerShdw>
                </a:effectLst>
              </a:rPr>
              <a:t>What is a source?</a:t>
            </a:r>
          </a:p>
        </p:txBody>
      </p:sp>
      <p:sp>
        <p:nvSpPr>
          <p:cNvPr id="10" name="TextBox 9"/>
          <p:cNvSpPr txBox="1"/>
          <p:nvPr/>
        </p:nvSpPr>
        <p:spPr>
          <a:xfrm>
            <a:off x="191928" y="3615670"/>
            <a:ext cx="4549889" cy="400110"/>
          </a:xfrm>
          <a:prstGeom prst="rect">
            <a:avLst/>
          </a:prstGeom>
          <a:solidFill>
            <a:srgbClr val="00B0F0"/>
          </a:solidFill>
          <a:ln>
            <a:solidFill>
              <a:schemeClr val="tx1"/>
            </a:solidFill>
          </a:ln>
        </p:spPr>
        <p:txBody>
          <a:bodyPr wrap="square" rtlCol="0">
            <a:spAutoFit/>
          </a:bodyPr>
          <a:lstStyle/>
          <a:p>
            <a:pPr algn="ctr"/>
            <a:r>
              <a:rPr lang="en-GB" sz="2000" dirty="0">
                <a:effectLst>
                  <a:outerShdw blurRad="38100" dist="38100" dir="2700000" algn="tl">
                    <a:srgbClr val="000000">
                      <a:alpha val="43137"/>
                    </a:srgbClr>
                  </a:outerShdw>
                </a:effectLst>
              </a:rPr>
              <a:t>How to Analyse a Designer / Artist:</a:t>
            </a:r>
          </a:p>
        </p:txBody>
      </p:sp>
      <p:sp>
        <p:nvSpPr>
          <p:cNvPr id="11" name="TextBox 10"/>
          <p:cNvSpPr txBox="1"/>
          <p:nvPr/>
        </p:nvSpPr>
        <p:spPr>
          <a:xfrm>
            <a:off x="8213556" y="2403585"/>
            <a:ext cx="3738955" cy="400110"/>
          </a:xfrm>
          <a:prstGeom prst="rect">
            <a:avLst/>
          </a:prstGeom>
          <a:solidFill>
            <a:srgbClr val="D7CE1D"/>
          </a:solidFill>
          <a:ln>
            <a:solidFill>
              <a:schemeClr val="tx1"/>
            </a:solidFill>
          </a:ln>
        </p:spPr>
        <p:txBody>
          <a:bodyPr wrap="square" rtlCol="0">
            <a:spAutoFit/>
          </a:bodyPr>
          <a:lstStyle/>
          <a:p>
            <a:pPr algn="ctr"/>
            <a:r>
              <a:rPr lang="en-GB" sz="2000" dirty="0">
                <a:effectLst>
                  <a:outerShdw blurRad="38100" dist="38100" dir="2700000" algn="tl">
                    <a:srgbClr val="000000">
                      <a:alpha val="43137"/>
                    </a:srgbClr>
                  </a:outerShdw>
                </a:effectLst>
              </a:rPr>
              <a:t>Useful websites to find Designers</a:t>
            </a:r>
          </a:p>
        </p:txBody>
      </p:sp>
      <p:sp>
        <p:nvSpPr>
          <p:cNvPr id="12" name="TextBox 11"/>
          <p:cNvSpPr txBox="1"/>
          <p:nvPr/>
        </p:nvSpPr>
        <p:spPr>
          <a:xfrm>
            <a:off x="8213556" y="104531"/>
            <a:ext cx="3738955" cy="400110"/>
          </a:xfrm>
          <a:prstGeom prst="rect">
            <a:avLst/>
          </a:prstGeom>
          <a:solidFill>
            <a:srgbClr val="D020D4"/>
          </a:solidFill>
          <a:ln>
            <a:solidFill>
              <a:schemeClr val="tx1"/>
            </a:solidFill>
          </a:ln>
        </p:spPr>
        <p:txBody>
          <a:bodyPr wrap="square" rtlCol="0">
            <a:spAutoFit/>
          </a:bodyPr>
          <a:lstStyle/>
          <a:p>
            <a:pPr algn="ctr"/>
            <a:r>
              <a:rPr lang="en-GB" sz="2000" dirty="0">
                <a:effectLst>
                  <a:outerShdw blurRad="38100" dist="38100" dir="2700000" algn="tl">
                    <a:srgbClr val="000000">
                      <a:alpha val="43137"/>
                    </a:srgbClr>
                  </a:outerShdw>
                </a:effectLst>
              </a:rPr>
              <a:t>Keywords to use in your analysis </a:t>
            </a:r>
            <a:r>
              <a:rPr lang="en-GB" sz="2000" dirty="0"/>
              <a:t> </a:t>
            </a:r>
          </a:p>
        </p:txBody>
      </p:sp>
      <p:sp>
        <p:nvSpPr>
          <p:cNvPr id="13" name="TextBox 12"/>
          <p:cNvSpPr txBox="1"/>
          <p:nvPr/>
        </p:nvSpPr>
        <p:spPr>
          <a:xfrm>
            <a:off x="191928" y="4018752"/>
            <a:ext cx="4549889" cy="2677656"/>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marL="171450" indent="-171450">
              <a:buFont typeface="Arial" panose="020B0604020202020204" pitchFamily="34" charset="0"/>
              <a:buChar char="•"/>
            </a:pPr>
            <a:r>
              <a:rPr lang="en-GB" sz="1200" dirty="0">
                <a:ea typeface="Tahoma" panose="020B0604030504040204" pitchFamily="34" charset="0"/>
                <a:cs typeface="Tahoma" panose="020B0604030504040204" pitchFamily="34" charset="0"/>
              </a:rPr>
              <a:t>Introduce the work of your designer or artist (</a:t>
            </a:r>
            <a:r>
              <a:rPr lang="en-GB" sz="1200" b="1" u="sng" dirty="0">
                <a:ea typeface="Tahoma" panose="020B0604030504040204" pitchFamily="34" charset="0"/>
                <a:cs typeface="Tahoma" panose="020B0604030504040204" pitchFamily="34" charset="0"/>
              </a:rPr>
              <a:t>key facts only</a:t>
            </a:r>
            <a:r>
              <a:rPr lang="en-GB" sz="1200" dirty="0">
                <a:ea typeface="Tahoma" panose="020B0604030504040204" pitchFamily="34" charset="0"/>
                <a:cs typeface="Tahoma" panose="020B0604030504040204" pitchFamily="34" charset="0"/>
              </a:rPr>
              <a:t>), </a:t>
            </a:r>
            <a:r>
              <a:rPr lang="en-GB" sz="1200" b="1" dirty="0">
                <a:ea typeface="Tahoma" panose="020B0604030504040204" pitchFamily="34" charset="0"/>
                <a:cs typeface="Tahoma" panose="020B0604030504040204" pitchFamily="34" charset="0"/>
              </a:rPr>
              <a:t>how</a:t>
            </a:r>
            <a:r>
              <a:rPr lang="en-GB" sz="1200" dirty="0">
                <a:ea typeface="Tahoma" panose="020B0604030504040204" pitchFamily="34" charset="0"/>
                <a:cs typeface="Tahoma" panose="020B0604030504040204" pitchFamily="34" charset="0"/>
              </a:rPr>
              <a:t> does their work fit into trends at the time it was produced or current trends? </a:t>
            </a:r>
          </a:p>
          <a:p>
            <a:pPr marL="171450" indent="-171450">
              <a:buFont typeface="Arial" panose="020B0604020202020204" pitchFamily="34" charset="0"/>
              <a:buChar char="•"/>
            </a:pPr>
            <a:r>
              <a:rPr lang="en-GB" sz="1200" dirty="0">
                <a:ea typeface="Tahoma" panose="020B0604030504040204" pitchFamily="34" charset="0"/>
                <a:cs typeface="Tahoma" panose="020B0604030504040204" pitchFamily="34" charset="0"/>
              </a:rPr>
              <a:t>Are there any social, environmental, moral, issues surrounding your designers work?</a:t>
            </a:r>
          </a:p>
          <a:p>
            <a:pPr marL="171450" indent="-171450">
              <a:buFont typeface="Arial" panose="020B0604020202020204" pitchFamily="34" charset="0"/>
              <a:buChar char="•"/>
            </a:pPr>
            <a:r>
              <a:rPr lang="en-GB" sz="1200" dirty="0">
                <a:ea typeface="Tahoma" panose="020B0604030504040204" pitchFamily="34" charset="0"/>
                <a:cs typeface="Tahoma" panose="020B0604030504040204" pitchFamily="34" charset="0"/>
              </a:rPr>
              <a:t>Consider </a:t>
            </a:r>
            <a:r>
              <a:rPr lang="en-GB" sz="1200" b="1" dirty="0">
                <a:ea typeface="Tahoma" panose="020B0604030504040204" pitchFamily="34" charset="0"/>
                <a:cs typeface="Tahoma" panose="020B0604030504040204" pitchFamily="34" charset="0"/>
              </a:rPr>
              <a:t>what</a:t>
            </a:r>
            <a:r>
              <a:rPr lang="en-GB" sz="1200" dirty="0">
                <a:ea typeface="Tahoma" panose="020B0604030504040204" pitchFamily="34" charset="0"/>
                <a:cs typeface="Tahoma" panose="020B0604030504040204" pitchFamily="34" charset="0"/>
              </a:rPr>
              <a:t> key features appear regularly in your designers work, </a:t>
            </a:r>
            <a:r>
              <a:rPr lang="en-GB" sz="1200" b="1" dirty="0">
                <a:ea typeface="Tahoma" panose="020B0604030504040204" pitchFamily="34" charset="0"/>
                <a:cs typeface="Tahoma" panose="020B0604030504040204" pitchFamily="34" charset="0"/>
              </a:rPr>
              <a:t>why</a:t>
            </a:r>
            <a:r>
              <a:rPr lang="en-GB" sz="1200" dirty="0">
                <a:ea typeface="Tahoma" panose="020B0604030504040204" pitchFamily="34" charset="0"/>
                <a:cs typeface="Tahoma" panose="020B0604030504040204" pitchFamily="34" charset="0"/>
              </a:rPr>
              <a:t> might that be?</a:t>
            </a:r>
          </a:p>
          <a:p>
            <a:pPr marL="171450" indent="-171450">
              <a:buFont typeface="Arial" panose="020B0604020202020204" pitchFamily="34" charset="0"/>
              <a:buChar char="•"/>
            </a:pPr>
            <a:r>
              <a:rPr lang="en-GB" sz="1200" b="1" dirty="0">
                <a:ea typeface="Tahoma" panose="020B0604030504040204" pitchFamily="34" charset="0"/>
                <a:cs typeface="Tahoma" panose="020B0604030504040204" pitchFamily="34" charset="0"/>
              </a:rPr>
              <a:t>What</a:t>
            </a:r>
            <a:r>
              <a:rPr lang="en-GB" sz="1200" dirty="0">
                <a:ea typeface="Tahoma" panose="020B0604030504040204" pitchFamily="34" charset="0"/>
                <a:cs typeface="Tahoma" panose="020B0604030504040204" pitchFamily="34" charset="0"/>
              </a:rPr>
              <a:t> colours do they use a lot of? </a:t>
            </a:r>
            <a:r>
              <a:rPr lang="en-GB" sz="1200" b="1" dirty="0">
                <a:ea typeface="Tahoma" panose="020B0604030504040204" pitchFamily="34" charset="0"/>
                <a:cs typeface="Tahoma" panose="020B0604030504040204" pitchFamily="34" charset="0"/>
              </a:rPr>
              <a:t>What </a:t>
            </a:r>
            <a:r>
              <a:rPr lang="en-GB" sz="1200" dirty="0">
                <a:ea typeface="Tahoma" panose="020B0604030504040204" pitchFamily="34" charset="0"/>
                <a:cs typeface="Tahoma" panose="020B0604030504040204" pitchFamily="34" charset="0"/>
              </a:rPr>
              <a:t>effect does this give?</a:t>
            </a:r>
          </a:p>
          <a:p>
            <a:pPr marL="171450" indent="-171450">
              <a:buFont typeface="Arial" panose="020B0604020202020204" pitchFamily="34" charset="0"/>
              <a:buChar char="•"/>
            </a:pPr>
            <a:r>
              <a:rPr lang="en-GB" sz="1200" b="1" dirty="0">
                <a:ea typeface="Tahoma" panose="020B0604030504040204" pitchFamily="34" charset="0"/>
                <a:cs typeface="Tahoma" panose="020B0604030504040204" pitchFamily="34" charset="0"/>
              </a:rPr>
              <a:t>Who</a:t>
            </a:r>
            <a:r>
              <a:rPr lang="en-GB" sz="1200" dirty="0">
                <a:ea typeface="Tahoma" panose="020B0604030504040204" pitchFamily="34" charset="0"/>
                <a:cs typeface="Tahoma" panose="020B0604030504040204" pitchFamily="34" charset="0"/>
              </a:rPr>
              <a:t> do you think their designs are aimed at? </a:t>
            </a:r>
            <a:r>
              <a:rPr lang="en-GB" sz="1200" b="1" dirty="0">
                <a:ea typeface="Tahoma" panose="020B0604030504040204" pitchFamily="34" charset="0"/>
                <a:cs typeface="Tahoma" panose="020B0604030504040204" pitchFamily="34" charset="0"/>
              </a:rPr>
              <a:t>Why</a:t>
            </a:r>
            <a:r>
              <a:rPr lang="en-GB" sz="1200" dirty="0">
                <a:ea typeface="Tahoma" panose="020B0604030504040204" pitchFamily="34" charset="0"/>
                <a:cs typeface="Tahoma" panose="020B0604030504040204" pitchFamily="34" charset="0"/>
              </a:rPr>
              <a:t>?</a:t>
            </a:r>
          </a:p>
          <a:p>
            <a:pPr marL="171450" indent="-171450">
              <a:buFont typeface="Arial" panose="020B0604020202020204" pitchFamily="34" charset="0"/>
              <a:buChar char="•"/>
            </a:pPr>
            <a:r>
              <a:rPr lang="en-GB" sz="1200" dirty="0">
                <a:ea typeface="Tahoma" panose="020B0604030504040204" pitchFamily="34" charset="0"/>
                <a:cs typeface="Tahoma" panose="020B0604030504040204" pitchFamily="34" charset="0"/>
              </a:rPr>
              <a:t>Explain what you like / dislike about the designs and </a:t>
            </a:r>
            <a:r>
              <a:rPr lang="en-GB" sz="1200" b="1" dirty="0">
                <a:ea typeface="Tahoma" panose="020B0604030504040204" pitchFamily="34" charset="0"/>
                <a:cs typeface="Tahoma" panose="020B0604030504040204" pitchFamily="34" charset="0"/>
              </a:rPr>
              <a:t>why</a:t>
            </a:r>
            <a:r>
              <a:rPr lang="en-GB" sz="1200" dirty="0">
                <a:ea typeface="Tahoma" panose="020B0604030504040204" pitchFamily="34" charset="0"/>
                <a:cs typeface="Tahoma" panose="020B0604030504040204" pitchFamily="34" charset="0"/>
              </a:rPr>
              <a:t> that is.</a:t>
            </a:r>
          </a:p>
          <a:p>
            <a:pPr marL="171450" indent="-171450">
              <a:buFont typeface="Arial" panose="020B0604020202020204" pitchFamily="34" charset="0"/>
              <a:buChar char="•"/>
            </a:pPr>
            <a:r>
              <a:rPr lang="en-GB" sz="1200" b="1" dirty="0">
                <a:ea typeface="Tahoma" panose="020B0604030504040204" pitchFamily="34" charset="0"/>
                <a:cs typeface="Tahoma" panose="020B0604030504040204" pitchFamily="34" charset="0"/>
              </a:rPr>
              <a:t>What</a:t>
            </a:r>
            <a:r>
              <a:rPr lang="en-GB" sz="1200" dirty="0">
                <a:ea typeface="Tahoma" panose="020B0604030504040204" pitchFamily="34" charset="0"/>
                <a:cs typeface="Tahoma" panose="020B0604030504040204" pitchFamily="34" charset="0"/>
              </a:rPr>
              <a:t> techniques has the designer used? </a:t>
            </a:r>
            <a:r>
              <a:rPr lang="en-GB" sz="1200" b="1" dirty="0">
                <a:ea typeface="Tahoma" panose="020B0604030504040204" pitchFamily="34" charset="0"/>
                <a:cs typeface="Tahoma" panose="020B0604030504040204" pitchFamily="34" charset="0"/>
              </a:rPr>
              <a:t>Why</a:t>
            </a:r>
            <a:r>
              <a:rPr lang="en-GB" sz="1200" dirty="0">
                <a:ea typeface="Tahoma" panose="020B0604030504040204" pitchFamily="34" charset="0"/>
                <a:cs typeface="Tahoma" panose="020B0604030504040204" pitchFamily="34" charset="0"/>
              </a:rPr>
              <a:t>? Could different techniques be used to create different effects?</a:t>
            </a:r>
            <a:endParaRPr lang="en-GB" sz="1200" dirty="0">
              <a:effectLst/>
              <a:ea typeface="Tahoma" panose="020B0604030504040204" pitchFamily="34" charset="0"/>
              <a:cs typeface="Tahoma" panose="020B0604030504040204" pitchFamily="34" charset="0"/>
            </a:endParaRPr>
          </a:p>
          <a:p>
            <a:pPr marL="171450" indent="-171450">
              <a:buFont typeface="Arial" panose="020B0604020202020204" pitchFamily="34" charset="0"/>
              <a:buChar char="•"/>
            </a:pPr>
            <a:r>
              <a:rPr lang="en-GB" sz="1200" b="1" dirty="0">
                <a:ea typeface="Tahoma" panose="020B0604030504040204" pitchFamily="34" charset="0"/>
                <a:cs typeface="Tahoma" panose="020B0604030504040204" pitchFamily="34" charset="0"/>
              </a:rPr>
              <a:t>How</a:t>
            </a:r>
            <a:r>
              <a:rPr lang="en-GB" sz="1200" dirty="0">
                <a:ea typeface="Tahoma" panose="020B0604030504040204" pitchFamily="34" charset="0"/>
                <a:cs typeface="Tahoma" panose="020B0604030504040204" pitchFamily="34" charset="0"/>
              </a:rPr>
              <a:t> will this designer inspire your work? </a:t>
            </a:r>
            <a:r>
              <a:rPr lang="en-GB" sz="1200" b="1" dirty="0">
                <a:ea typeface="Tahoma" panose="020B0604030504040204" pitchFamily="34" charset="0"/>
                <a:cs typeface="Tahoma" panose="020B0604030504040204" pitchFamily="34" charset="0"/>
              </a:rPr>
              <a:t>How </a:t>
            </a:r>
            <a:r>
              <a:rPr lang="en-GB" sz="1200" dirty="0">
                <a:ea typeface="Tahoma" panose="020B0604030504040204" pitchFamily="34" charset="0"/>
                <a:cs typeface="Tahoma" panose="020B0604030504040204" pitchFamily="34" charset="0"/>
              </a:rPr>
              <a:t>does the designer fit into the theme? </a:t>
            </a:r>
            <a:r>
              <a:rPr lang="en-GB" sz="1200" b="1" dirty="0">
                <a:ea typeface="Tahoma" panose="020B0604030504040204" pitchFamily="34" charset="0"/>
                <a:cs typeface="Tahoma" panose="020B0604030504040204" pitchFamily="34" charset="0"/>
              </a:rPr>
              <a:t>What</a:t>
            </a:r>
            <a:r>
              <a:rPr lang="en-GB" sz="1200" dirty="0">
                <a:ea typeface="Tahoma" panose="020B0604030504040204" pitchFamily="34" charset="0"/>
                <a:cs typeface="Tahoma" panose="020B0604030504040204" pitchFamily="34" charset="0"/>
              </a:rPr>
              <a:t> techniques will you sample? </a:t>
            </a:r>
            <a:r>
              <a:rPr lang="en-GB" sz="1200" b="1" dirty="0">
                <a:ea typeface="Tahoma" panose="020B0604030504040204" pitchFamily="34" charset="0"/>
                <a:cs typeface="Tahoma" panose="020B0604030504040204" pitchFamily="34" charset="0"/>
              </a:rPr>
              <a:t>Why</a:t>
            </a:r>
            <a:r>
              <a:rPr lang="en-GB" sz="1200" dirty="0">
                <a:ea typeface="Tahoma" panose="020B0604030504040204" pitchFamily="34" charset="0"/>
                <a:cs typeface="Tahoma" panose="020B0604030504040204" pitchFamily="34" charset="0"/>
              </a:rPr>
              <a:t>?</a:t>
            </a:r>
            <a:endParaRPr lang="en-GB" sz="1200" dirty="0">
              <a:effectLst/>
              <a:ea typeface="Tahoma" panose="020B0604030504040204" pitchFamily="34" charset="0"/>
              <a:cs typeface="Tahoma" panose="020B0604030504040204" pitchFamily="34" charset="0"/>
            </a:endParaRPr>
          </a:p>
        </p:txBody>
      </p:sp>
      <p:sp>
        <p:nvSpPr>
          <p:cNvPr id="14" name="TextBox 13"/>
          <p:cNvSpPr txBox="1"/>
          <p:nvPr/>
        </p:nvSpPr>
        <p:spPr>
          <a:xfrm>
            <a:off x="8213556" y="3043796"/>
            <a:ext cx="3738955" cy="3231654"/>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lvl="1"/>
            <a:r>
              <a:rPr lang="en-GB" sz="1200" dirty="0">
                <a:hlinkClick r:id="rId2"/>
              </a:rPr>
              <a:t>GCSE 3D Design Architecture Project Sketchbook Mrs </a:t>
            </a:r>
            <a:r>
              <a:rPr lang="en-GB" sz="1200" dirty="0" err="1">
                <a:hlinkClick r:id="rId2"/>
              </a:rPr>
              <a:t>Haxby</a:t>
            </a:r>
            <a:r>
              <a:rPr lang="en-GB" sz="1200" dirty="0">
                <a:hlinkClick r:id="rId2"/>
              </a:rPr>
              <a:t> - Bing video</a:t>
            </a:r>
            <a:endParaRPr lang="en-GB" sz="1200" dirty="0"/>
          </a:p>
          <a:p>
            <a:pPr lvl="1"/>
            <a:endParaRPr lang="en-GB" sz="1200" dirty="0"/>
          </a:p>
          <a:p>
            <a:pPr lvl="1"/>
            <a:endParaRPr lang="en-GB" sz="1200" dirty="0"/>
          </a:p>
          <a:p>
            <a:pPr lvl="1"/>
            <a:r>
              <a:rPr lang="en-GB" sz="1200" dirty="0">
                <a:hlinkClick r:id="rId3"/>
              </a:rPr>
              <a:t>17 Most Famous Architects of All Time (timeout.com)</a:t>
            </a:r>
            <a:endParaRPr lang="en-GB" sz="1200" dirty="0"/>
          </a:p>
          <a:p>
            <a:pPr lvl="1"/>
            <a:endParaRPr lang="en-GB" sz="1200" dirty="0"/>
          </a:p>
          <a:p>
            <a:pPr lvl="1"/>
            <a:endParaRPr lang="en-GB" sz="1200" dirty="0"/>
          </a:p>
          <a:p>
            <a:pPr lvl="1"/>
            <a:endParaRPr lang="en-GB" sz="1200" dirty="0"/>
          </a:p>
          <a:p>
            <a:pPr lvl="1"/>
            <a:r>
              <a:rPr lang="en-GB" sz="1200" dirty="0">
                <a:hlinkClick r:id="rId4"/>
              </a:rPr>
              <a:t>Who are the 10 most influential Product Designers of all time? : </a:t>
            </a:r>
            <a:r>
              <a:rPr lang="en-GB" sz="1200" dirty="0" err="1">
                <a:hlinkClick r:id="rId4"/>
              </a:rPr>
              <a:t>DesignWanted</a:t>
            </a:r>
            <a:endParaRPr lang="en-GB" sz="1200" dirty="0"/>
          </a:p>
          <a:p>
            <a:pPr lvl="1"/>
            <a:endParaRPr lang="en-GB" sz="1200" dirty="0"/>
          </a:p>
          <a:p>
            <a:pPr lvl="1"/>
            <a:endParaRPr lang="en-GB" sz="1200" dirty="0"/>
          </a:p>
          <a:p>
            <a:pPr lvl="1"/>
            <a:endParaRPr lang="en-GB" sz="1200" dirty="0"/>
          </a:p>
          <a:p>
            <a:pPr lvl="1"/>
            <a:r>
              <a:rPr lang="en-GB" sz="1200" dirty="0">
                <a:hlinkClick r:id="rId5"/>
              </a:rPr>
              <a:t>17 Most Famous Artists in History – </a:t>
            </a:r>
            <a:r>
              <a:rPr lang="en-GB" sz="1200" dirty="0" err="1">
                <a:hlinkClick r:id="rId5"/>
              </a:rPr>
              <a:t>Artst</a:t>
            </a:r>
            <a:endParaRPr lang="en-GB" sz="1200" dirty="0"/>
          </a:p>
          <a:p>
            <a:pPr lvl="1"/>
            <a:endParaRPr lang="en-GB" sz="1200" dirty="0"/>
          </a:p>
          <a:p>
            <a:pPr lvl="1"/>
            <a:endParaRPr lang="en-GB" sz="1200" dirty="0"/>
          </a:p>
        </p:txBody>
      </p:sp>
      <p:sp>
        <p:nvSpPr>
          <p:cNvPr id="16" name="TextBox 15"/>
          <p:cNvSpPr txBox="1"/>
          <p:nvPr/>
        </p:nvSpPr>
        <p:spPr>
          <a:xfrm>
            <a:off x="8213556" y="504641"/>
            <a:ext cx="3738955" cy="1754326"/>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endParaRPr lang="en-GB" sz="1200" dirty="0"/>
          </a:p>
          <a:p>
            <a:endParaRPr lang="en-GB" sz="1200" dirty="0"/>
          </a:p>
          <a:p>
            <a:endParaRPr lang="en-GB" sz="1200" dirty="0"/>
          </a:p>
          <a:p>
            <a:endParaRPr lang="en-GB" sz="1200" dirty="0"/>
          </a:p>
          <a:p>
            <a:endParaRPr lang="en-GB" sz="1200" dirty="0"/>
          </a:p>
          <a:p>
            <a:endParaRPr lang="en-GB" sz="1200" dirty="0"/>
          </a:p>
          <a:p>
            <a:endParaRPr lang="en-GB" sz="1200" dirty="0"/>
          </a:p>
          <a:p>
            <a:endParaRPr lang="en-GB" sz="1200" dirty="0"/>
          </a:p>
          <a:p>
            <a:endParaRPr lang="en-GB" sz="1200" dirty="0"/>
          </a:p>
        </p:txBody>
      </p:sp>
      <p:sp>
        <p:nvSpPr>
          <p:cNvPr id="17" name="TextBox 16"/>
          <p:cNvSpPr txBox="1"/>
          <p:nvPr/>
        </p:nvSpPr>
        <p:spPr>
          <a:xfrm>
            <a:off x="4215641" y="474203"/>
            <a:ext cx="3803126" cy="1754326"/>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lang="en-GB" sz="1200" dirty="0"/>
              <a:t>Once you have analysed a source – what do you do next?</a:t>
            </a:r>
          </a:p>
          <a:p>
            <a:r>
              <a:rPr lang="en-GB" sz="1200" dirty="0"/>
              <a:t>Here are some ideas:</a:t>
            </a:r>
          </a:p>
          <a:p>
            <a:endParaRPr lang="en-GB" sz="1200" dirty="0"/>
          </a:p>
          <a:p>
            <a:pPr marL="171450" indent="-171450">
              <a:buFont typeface="Arial" panose="020B0604020202020204" pitchFamily="34" charset="0"/>
              <a:buChar char="•"/>
            </a:pPr>
            <a:r>
              <a:rPr lang="en-GB" sz="1200" dirty="0"/>
              <a:t>Complete a materials (wood, metal, plastic, card) sample, using your source as inspiration</a:t>
            </a:r>
          </a:p>
          <a:p>
            <a:pPr marL="171450" indent="-171450">
              <a:buFont typeface="Arial" panose="020B0604020202020204" pitchFamily="34" charset="0"/>
              <a:buChar char="•"/>
            </a:pPr>
            <a:r>
              <a:rPr lang="en-GB" sz="1200" dirty="0"/>
              <a:t>Do some initial idea sketches, using your source as inspiration</a:t>
            </a:r>
          </a:p>
          <a:p>
            <a:pPr marL="171450" indent="-171450">
              <a:buFont typeface="Arial" panose="020B0604020202020204" pitchFamily="34" charset="0"/>
              <a:buChar char="•"/>
            </a:pPr>
            <a:r>
              <a:rPr lang="en-GB" sz="1200" dirty="0"/>
              <a:t>Compare 2 different sources in your sketchbook using a VEN diagram </a:t>
            </a:r>
          </a:p>
        </p:txBody>
      </p:sp>
      <p:sp>
        <p:nvSpPr>
          <p:cNvPr id="20" name="TextBox 19"/>
          <p:cNvSpPr txBox="1"/>
          <p:nvPr/>
        </p:nvSpPr>
        <p:spPr>
          <a:xfrm>
            <a:off x="8247276" y="535419"/>
            <a:ext cx="1866350" cy="1754326"/>
          </a:xfrm>
          <a:prstGeom prst="rect">
            <a:avLst/>
          </a:prstGeom>
          <a:noFill/>
        </p:spPr>
        <p:txBody>
          <a:bodyPr wrap="square" rtlCol="0">
            <a:spAutoFit/>
          </a:bodyPr>
          <a:lstStyle/>
          <a:p>
            <a:pPr marL="171450" indent="-171450">
              <a:buFont typeface="Arial" panose="020B0604020202020204" pitchFamily="34" charset="0"/>
              <a:buChar char="•"/>
            </a:pPr>
            <a:r>
              <a:rPr lang="en-GB" sz="1200" dirty="0"/>
              <a:t>Aesthetics</a:t>
            </a:r>
          </a:p>
          <a:p>
            <a:pPr marL="171450" indent="-171450">
              <a:buFont typeface="Arial" panose="020B0604020202020204" pitchFamily="34" charset="0"/>
              <a:buChar char="•"/>
            </a:pPr>
            <a:r>
              <a:rPr lang="en-GB" sz="1200" dirty="0"/>
              <a:t>Style </a:t>
            </a:r>
          </a:p>
          <a:p>
            <a:pPr marL="171450" indent="-171450">
              <a:buFont typeface="Arial" panose="020B0604020202020204" pitchFamily="34" charset="0"/>
              <a:buChar char="•"/>
            </a:pPr>
            <a:r>
              <a:rPr lang="en-GB" sz="1200" dirty="0"/>
              <a:t>Process</a:t>
            </a:r>
          </a:p>
          <a:p>
            <a:pPr marL="171450" indent="-171450">
              <a:buFont typeface="Arial" panose="020B0604020202020204" pitchFamily="34" charset="0"/>
              <a:buChar char="•"/>
            </a:pPr>
            <a:r>
              <a:rPr lang="en-GB" sz="1200" dirty="0"/>
              <a:t>Trend</a:t>
            </a:r>
          </a:p>
          <a:p>
            <a:pPr marL="171450" indent="-171450">
              <a:buFont typeface="Arial" panose="020B0604020202020204" pitchFamily="34" charset="0"/>
              <a:buChar char="•"/>
            </a:pPr>
            <a:r>
              <a:rPr lang="en-GB" sz="1200" dirty="0"/>
              <a:t>Connotation</a:t>
            </a:r>
          </a:p>
          <a:p>
            <a:pPr marL="171450" indent="-171450">
              <a:buFont typeface="Arial" panose="020B0604020202020204" pitchFamily="34" charset="0"/>
              <a:buChar char="•"/>
            </a:pPr>
            <a:r>
              <a:rPr lang="en-GB" sz="1200" dirty="0"/>
              <a:t>Textile Technique</a:t>
            </a:r>
          </a:p>
          <a:p>
            <a:pPr marL="171450" indent="-171450">
              <a:buFont typeface="Arial" panose="020B0604020202020204" pitchFamily="34" charset="0"/>
              <a:buChar char="•"/>
            </a:pPr>
            <a:r>
              <a:rPr lang="en-GB" sz="1200" dirty="0"/>
              <a:t>Movement</a:t>
            </a:r>
          </a:p>
          <a:p>
            <a:pPr marL="171450" indent="-171450">
              <a:buFont typeface="Arial" panose="020B0604020202020204" pitchFamily="34" charset="0"/>
              <a:buChar char="•"/>
            </a:pPr>
            <a:r>
              <a:rPr lang="en-GB" sz="1200" dirty="0"/>
              <a:t>Colour </a:t>
            </a:r>
          </a:p>
          <a:p>
            <a:pPr marL="171450" indent="-171450">
              <a:buFont typeface="Arial" panose="020B0604020202020204" pitchFamily="34" charset="0"/>
              <a:buChar char="•"/>
            </a:pPr>
            <a:r>
              <a:rPr lang="en-GB" sz="1200" dirty="0"/>
              <a:t>Line</a:t>
            </a:r>
          </a:p>
        </p:txBody>
      </p:sp>
      <p:sp>
        <p:nvSpPr>
          <p:cNvPr id="24" name="Rectangle 23"/>
          <p:cNvSpPr/>
          <p:nvPr/>
        </p:nvSpPr>
        <p:spPr>
          <a:xfrm>
            <a:off x="4011159" y="2258568"/>
            <a:ext cx="4072889" cy="584775"/>
          </a:xfrm>
          <a:prstGeom prst="rect">
            <a:avLst/>
          </a:prstGeom>
          <a:noFill/>
        </p:spPr>
        <p:txBody>
          <a:bodyPr wrap="square" lIns="91440" tIns="45720" rIns="91440" bIns="45720">
            <a:spAutoFit/>
          </a:bodyPr>
          <a:lstStyle/>
          <a:p>
            <a:pPr algn="ctr"/>
            <a:r>
              <a:rPr lang="en-US" sz="3200" dirty="0">
                <a:ln w="0"/>
                <a:effectLst>
                  <a:outerShdw blurRad="38100" dist="19050" dir="2700000" algn="tl" rotWithShape="0">
                    <a:schemeClr val="dk1">
                      <a:alpha val="40000"/>
                    </a:schemeClr>
                  </a:outerShdw>
                </a:effectLst>
              </a:rPr>
              <a:t>GCSE 3D Design – A01</a:t>
            </a:r>
          </a:p>
        </p:txBody>
      </p:sp>
      <p:sp>
        <p:nvSpPr>
          <p:cNvPr id="25" name="Rectangle 24"/>
          <p:cNvSpPr/>
          <p:nvPr/>
        </p:nvSpPr>
        <p:spPr>
          <a:xfrm>
            <a:off x="4573789" y="2883533"/>
            <a:ext cx="3510259" cy="553998"/>
          </a:xfrm>
          <a:prstGeom prst="rect">
            <a:avLst/>
          </a:prstGeom>
        </p:spPr>
        <p:txBody>
          <a:bodyPr wrap="square" anchor="ctr">
            <a:spAutoFit/>
          </a:bodyPr>
          <a:lstStyle/>
          <a:p>
            <a:pPr algn="ctr">
              <a:spcAft>
                <a:spcPts val="600"/>
              </a:spcAft>
              <a:tabLst>
                <a:tab pos="450215" algn="l"/>
                <a:tab pos="899795" algn="l"/>
                <a:tab pos="1350010" algn="l"/>
                <a:tab pos="2249805" algn="l"/>
                <a:tab pos="2700020" algn="l"/>
                <a:tab pos="3150235" algn="l"/>
                <a:tab pos="3599815" algn="l"/>
                <a:tab pos="4050030" algn="l"/>
                <a:tab pos="4500245" algn="l"/>
                <a:tab pos="4949825" algn="l"/>
                <a:tab pos="5400040" algn="l"/>
                <a:tab pos="5850255" algn="l"/>
                <a:tab pos="6299835" algn="l"/>
                <a:tab pos="6750050" algn="l"/>
              </a:tabLst>
            </a:pPr>
            <a:r>
              <a:rPr lang="en-GB" sz="1200" dirty="0">
                <a:solidFill>
                  <a:srgbClr val="000000"/>
                </a:solidFill>
                <a:ea typeface="Tahoma" panose="020B0604030504040204" pitchFamily="34" charset="0"/>
                <a:cs typeface="Tahoma" panose="020B0604030504040204" pitchFamily="34" charset="0"/>
              </a:rPr>
              <a:t>Develop ideas through investigations, demonstrating critical understanding of sources</a:t>
            </a:r>
            <a:r>
              <a:rPr lang="en-US" dirty="0">
                <a:solidFill>
                  <a:srgbClr val="000000"/>
                </a:solidFill>
                <a:ea typeface="Tahoma" panose="020B0604030504040204" pitchFamily="34" charset="0"/>
                <a:cs typeface="Tahoma" panose="020B0604030504040204" pitchFamily="34" charset="0"/>
              </a:rPr>
              <a:t> </a:t>
            </a:r>
            <a:endParaRPr lang="en-GB" dirty="0">
              <a:solidFill>
                <a:srgbClr val="000000"/>
              </a:solidFill>
              <a:ea typeface="Tahoma" panose="020B0604030504040204" pitchFamily="34" charset="0"/>
              <a:cs typeface="Tahoma" panose="020B0604030504040204" pitchFamily="34" charset="0"/>
            </a:endParaRPr>
          </a:p>
        </p:txBody>
      </p:sp>
      <p:sp>
        <p:nvSpPr>
          <p:cNvPr id="27" name="TextBox 26"/>
          <p:cNvSpPr txBox="1"/>
          <p:nvPr/>
        </p:nvSpPr>
        <p:spPr>
          <a:xfrm>
            <a:off x="10072429" y="529785"/>
            <a:ext cx="1866350" cy="1754326"/>
          </a:xfrm>
          <a:prstGeom prst="rect">
            <a:avLst/>
          </a:prstGeom>
          <a:noFill/>
        </p:spPr>
        <p:txBody>
          <a:bodyPr wrap="square" rtlCol="0">
            <a:spAutoFit/>
          </a:bodyPr>
          <a:lstStyle/>
          <a:p>
            <a:pPr marL="171450" indent="-171450">
              <a:buFont typeface="Arial" panose="020B0604020202020204" pitchFamily="34" charset="0"/>
              <a:buChar char="•"/>
            </a:pPr>
            <a:r>
              <a:rPr lang="en-GB" sz="1200" dirty="0"/>
              <a:t>Form</a:t>
            </a:r>
          </a:p>
          <a:p>
            <a:pPr marL="171450" indent="-171450">
              <a:buFont typeface="Arial" panose="020B0604020202020204" pitchFamily="34" charset="0"/>
              <a:buChar char="•"/>
            </a:pPr>
            <a:r>
              <a:rPr lang="en-GB" sz="1200" dirty="0"/>
              <a:t>Tone</a:t>
            </a:r>
          </a:p>
          <a:p>
            <a:pPr marL="171450" indent="-171450">
              <a:buFont typeface="Arial" panose="020B0604020202020204" pitchFamily="34" charset="0"/>
              <a:buChar char="•"/>
            </a:pPr>
            <a:r>
              <a:rPr lang="en-GB" sz="1200" dirty="0"/>
              <a:t>Texture</a:t>
            </a:r>
          </a:p>
          <a:p>
            <a:pPr marL="171450" indent="-171450">
              <a:buFont typeface="Arial" panose="020B0604020202020204" pitchFamily="34" charset="0"/>
              <a:buChar char="•"/>
            </a:pPr>
            <a:r>
              <a:rPr lang="en-GB" sz="1200" dirty="0"/>
              <a:t>Shape</a:t>
            </a:r>
          </a:p>
          <a:p>
            <a:pPr marL="171450" indent="-171450">
              <a:buFont typeface="Arial" panose="020B0604020202020204" pitchFamily="34" charset="0"/>
              <a:buChar char="•"/>
            </a:pPr>
            <a:r>
              <a:rPr lang="en-GB" sz="1200" dirty="0"/>
              <a:t>Pattern</a:t>
            </a:r>
          </a:p>
          <a:p>
            <a:pPr marL="171450" indent="-171450">
              <a:buFont typeface="Arial" panose="020B0604020202020204" pitchFamily="34" charset="0"/>
              <a:buChar char="•"/>
            </a:pPr>
            <a:r>
              <a:rPr lang="en-GB" sz="1200" dirty="0"/>
              <a:t>Decoration</a:t>
            </a:r>
          </a:p>
          <a:p>
            <a:pPr marL="171450" indent="-171450">
              <a:buFont typeface="Arial" panose="020B0604020202020204" pitchFamily="34" charset="0"/>
              <a:buChar char="•"/>
            </a:pPr>
            <a:r>
              <a:rPr lang="en-GB" sz="1200" dirty="0"/>
              <a:t>Repetition</a:t>
            </a:r>
          </a:p>
          <a:p>
            <a:pPr marL="171450" indent="-171450">
              <a:buFont typeface="Arial" panose="020B0604020202020204" pitchFamily="34" charset="0"/>
              <a:buChar char="•"/>
            </a:pPr>
            <a:r>
              <a:rPr lang="en-GB" sz="1200" dirty="0"/>
              <a:t>Scale</a:t>
            </a:r>
          </a:p>
          <a:p>
            <a:pPr marL="171450" indent="-171450">
              <a:buFont typeface="Arial" panose="020B0604020202020204" pitchFamily="34" charset="0"/>
              <a:buChar char="•"/>
            </a:pPr>
            <a:r>
              <a:rPr lang="en-GB" sz="1200" dirty="0"/>
              <a:t>Structure</a:t>
            </a:r>
          </a:p>
        </p:txBody>
      </p:sp>
      <p:sp>
        <p:nvSpPr>
          <p:cNvPr id="28" name="TextBox 27"/>
          <p:cNvSpPr txBox="1"/>
          <p:nvPr/>
        </p:nvSpPr>
        <p:spPr>
          <a:xfrm>
            <a:off x="4865463" y="3615670"/>
            <a:ext cx="3153304" cy="369332"/>
          </a:xfrm>
          <a:prstGeom prst="rect">
            <a:avLst/>
          </a:prstGeom>
          <a:solidFill>
            <a:srgbClr val="8FF5B1"/>
          </a:solidFill>
          <a:ln>
            <a:solidFill>
              <a:schemeClr val="tx1"/>
            </a:solidFill>
          </a:ln>
        </p:spPr>
        <p:txBody>
          <a:bodyPr wrap="square" rtlCol="0">
            <a:spAutoFit/>
          </a:bodyPr>
          <a:lstStyle/>
          <a:p>
            <a:pPr algn="ctr"/>
            <a:r>
              <a:rPr lang="en-GB" dirty="0">
                <a:effectLst>
                  <a:outerShdw blurRad="38100" dist="38100" dir="2700000" algn="tl">
                    <a:srgbClr val="000000">
                      <a:alpha val="43137"/>
                    </a:srgbClr>
                  </a:outerShdw>
                </a:effectLst>
              </a:rPr>
              <a:t>Key Points to Remember </a:t>
            </a:r>
          </a:p>
        </p:txBody>
      </p:sp>
      <p:sp>
        <p:nvSpPr>
          <p:cNvPr id="29" name="TextBox 28"/>
          <p:cNvSpPr txBox="1"/>
          <p:nvPr/>
        </p:nvSpPr>
        <p:spPr>
          <a:xfrm>
            <a:off x="4863628" y="3987489"/>
            <a:ext cx="3155139" cy="2677656"/>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lang="en-GB" sz="1200" dirty="0"/>
              <a:t>There is a difference between </a:t>
            </a:r>
            <a:r>
              <a:rPr lang="en-GB" sz="1200" b="1" dirty="0"/>
              <a:t>Analysing</a:t>
            </a:r>
            <a:r>
              <a:rPr lang="en-GB" sz="1200" dirty="0"/>
              <a:t> and </a:t>
            </a:r>
            <a:r>
              <a:rPr lang="en-GB" sz="1200" b="1" i="1" dirty="0"/>
              <a:t>Stating</a:t>
            </a:r>
            <a:r>
              <a:rPr lang="en-GB" sz="1200" dirty="0"/>
              <a:t>.  Analysing will always get you more marks that stating.</a:t>
            </a:r>
          </a:p>
          <a:p>
            <a:endParaRPr lang="en-GB" sz="1200" dirty="0"/>
          </a:p>
          <a:p>
            <a:r>
              <a:rPr lang="en-GB" sz="1200" b="1" i="1" dirty="0"/>
              <a:t>Denotation</a:t>
            </a:r>
            <a:r>
              <a:rPr lang="en-GB" sz="1200" dirty="0"/>
              <a:t>: Literally stating what something is</a:t>
            </a:r>
          </a:p>
          <a:p>
            <a:r>
              <a:rPr lang="en-GB" sz="1200" b="1" i="1" dirty="0"/>
              <a:t>Connotation: </a:t>
            </a:r>
            <a:r>
              <a:rPr lang="en-GB" sz="1200" dirty="0"/>
              <a:t>Explaining the meaning of something, what it </a:t>
            </a:r>
            <a:r>
              <a:rPr lang="en-GB" sz="1200" b="1" i="1" dirty="0"/>
              <a:t>connotes.</a:t>
            </a:r>
          </a:p>
          <a:p>
            <a:endParaRPr lang="en-GB" sz="1200" b="1" i="1" dirty="0"/>
          </a:p>
          <a:p>
            <a:r>
              <a:rPr lang="en-GB" sz="1200" dirty="0"/>
              <a:t>See the below example: </a:t>
            </a:r>
          </a:p>
          <a:p>
            <a:endParaRPr lang="en-GB" sz="1200" dirty="0"/>
          </a:p>
          <a:p>
            <a:endParaRPr lang="en-GB" sz="1200" dirty="0"/>
          </a:p>
          <a:p>
            <a:endParaRPr lang="en-GB" sz="1200" dirty="0"/>
          </a:p>
          <a:p>
            <a:r>
              <a:rPr lang="en-GB" sz="1200" dirty="0"/>
              <a:t>This is a pink heart.</a:t>
            </a:r>
          </a:p>
          <a:p>
            <a:r>
              <a:rPr lang="en-GB" sz="1200" dirty="0"/>
              <a:t>It connotes, love and friendship</a:t>
            </a:r>
          </a:p>
        </p:txBody>
      </p:sp>
      <p:pic>
        <p:nvPicPr>
          <p:cNvPr id="4" name="Picture 3"/>
          <p:cNvPicPr>
            <a:picLocks noChangeAspect="1"/>
          </p:cNvPicPr>
          <p:nvPr/>
        </p:nvPicPr>
        <p:blipFill>
          <a:blip r:embed="rId6"/>
          <a:stretch>
            <a:fillRect/>
          </a:stretch>
        </p:blipFill>
        <p:spPr>
          <a:xfrm>
            <a:off x="6776498" y="5399920"/>
            <a:ext cx="1079319" cy="911228"/>
          </a:xfrm>
          <a:prstGeom prst="rect">
            <a:avLst/>
          </a:prstGeom>
        </p:spPr>
      </p:pic>
    </p:spTree>
    <p:extLst>
      <p:ext uri="{BB962C8B-B14F-4D97-AF65-F5344CB8AC3E}">
        <p14:creationId xmlns:p14="http://schemas.microsoft.com/office/powerpoint/2010/main" val="28852675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191928" y="766635"/>
            <a:ext cx="3801292" cy="3046988"/>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lang="en-GB" sz="1200" dirty="0"/>
              <a:t>Use the words in the assessment objective to help you understand what it is you should do:</a:t>
            </a:r>
          </a:p>
          <a:p>
            <a:endParaRPr lang="en-GB" sz="1200" dirty="0"/>
          </a:p>
          <a:p>
            <a:pPr marL="171450" indent="-171450">
              <a:buFont typeface="Arial" panose="020B0604020202020204" pitchFamily="34" charset="0"/>
              <a:buChar char="•"/>
            </a:pPr>
            <a:r>
              <a:rPr lang="en-GB" sz="1200" b="1" u="sng" dirty="0"/>
              <a:t>Refine work:</a:t>
            </a:r>
            <a:r>
              <a:rPr lang="en-GB" sz="1200" dirty="0"/>
              <a:t> Quality over Quantity! – Refine work by going back to old samples and developing them to make them better.  Refine work by comparing samples and evaluating to see what works and what doesn’t.</a:t>
            </a:r>
          </a:p>
          <a:p>
            <a:pPr marL="171450" indent="-171450">
              <a:buFont typeface="Arial" panose="020B0604020202020204" pitchFamily="34" charset="0"/>
              <a:buChar char="•"/>
            </a:pPr>
            <a:r>
              <a:rPr lang="en-GB" sz="1200" b="1" u="sng" dirty="0"/>
              <a:t>Explore Ideas:</a:t>
            </a:r>
            <a:r>
              <a:rPr lang="en-GB" sz="1200" dirty="0"/>
              <a:t> This can be as a sketch or material sample, try to create the idea in your head – it doesn’t matter if it doesn’t work – it’s a sample! </a:t>
            </a:r>
          </a:p>
          <a:p>
            <a:pPr marL="171450" indent="-171450">
              <a:buFont typeface="Arial" panose="020B0604020202020204" pitchFamily="34" charset="0"/>
              <a:buChar char="•"/>
            </a:pPr>
            <a:r>
              <a:rPr lang="en-GB" sz="1200" b="1" u="sng" dirty="0"/>
              <a:t>Experimenting with appropriate media, materials and techniques</a:t>
            </a:r>
            <a:r>
              <a:rPr lang="en-GB" sz="1200" dirty="0"/>
              <a:t> – practice creating samples using a range of different techniques, make sure you know how to them using the correct materials.  Don’t be afraid to experiment and combine different techniques to see what effect they give! – Think outside of the box.</a:t>
            </a:r>
            <a:endParaRPr lang="en-GB" sz="1200" b="1" u="sng" dirty="0"/>
          </a:p>
        </p:txBody>
      </p:sp>
      <p:sp>
        <p:nvSpPr>
          <p:cNvPr id="15" name="Rectangle 14"/>
          <p:cNvSpPr/>
          <p:nvPr/>
        </p:nvSpPr>
        <p:spPr>
          <a:xfrm>
            <a:off x="191928" y="102384"/>
            <a:ext cx="3801292" cy="664251"/>
          </a:xfrm>
          <a:prstGeom prst="rect">
            <a:avLst/>
          </a:prstGeom>
          <a:solidFill>
            <a:srgbClr val="F4B183"/>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 name="TextBox 7"/>
          <p:cNvSpPr txBox="1"/>
          <p:nvPr/>
        </p:nvSpPr>
        <p:spPr>
          <a:xfrm>
            <a:off x="4217475" y="102384"/>
            <a:ext cx="3794057" cy="369332"/>
          </a:xfrm>
          <a:prstGeom prst="rect">
            <a:avLst/>
          </a:prstGeom>
          <a:solidFill>
            <a:schemeClr val="accent1">
              <a:lumMod val="60000"/>
              <a:lumOff val="40000"/>
            </a:schemeClr>
          </a:solidFill>
          <a:ln>
            <a:solidFill>
              <a:schemeClr val="tx1"/>
            </a:solidFill>
          </a:ln>
        </p:spPr>
        <p:txBody>
          <a:bodyPr wrap="square" rtlCol="0">
            <a:spAutoFit/>
          </a:bodyPr>
          <a:lstStyle/>
          <a:p>
            <a:pPr algn="ctr"/>
            <a:r>
              <a:rPr lang="en-GB" dirty="0">
                <a:effectLst>
                  <a:outerShdw blurRad="38100" dist="38100" dir="2700000" algn="tl">
                    <a:srgbClr val="000000">
                      <a:alpha val="43137"/>
                    </a:srgbClr>
                  </a:outerShdw>
                </a:effectLst>
              </a:rPr>
              <a:t>Next Steps…. Using a sample</a:t>
            </a:r>
          </a:p>
        </p:txBody>
      </p:sp>
      <p:sp>
        <p:nvSpPr>
          <p:cNvPr id="9" name="Rectangle 8"/>
          <p:cNvSpPr/>
          <p:nvPr/>
        </p:nvSpPr>
        <p:spPr>
          <a:xfrm>
            <a:off x="369706" y="117773"/>
            <a:ext cx="3323439" cy="707886"/>
          </a:xfrm>
          <a:prstGeom prst="rect">
            <a:avLst/>
          </a:prstGeom>
          <a:noFill/>
        </p:spPr>
        <p:txBody>
          <a:bodyPr wrap="square" lIns="91440" tIns="45720" rIns="91440" bIns="45720">
            <a:spAutoFit/>
          </a:bodyPr>
          <a:lstStyle/>
          <a:p>
            <a:pPr algn="ctr"/>
            <a:r>
              <a:rPr lang="en-US" sz="2000" b="0" cap="none" spc="0" dirty="0">
                <a:ln w="0"/>
                <a:solidFill>
                  <a:schemeClr val="tx1"/>
                </a:solidFill>
                <a:effectLst>
                  <a:outerShdw blurRad="38100" dist="19050" dir="2700000" algn="tl" rotWithShape="0">
                    <a:schemeClr val="dk1">
                      <a:alpha val="40000"/>
                    </a:schemeClr>
                  </a:outerShdw>
                </a:effectLst>
              </a:rPr>
              <a:t>What do I do to meet the assessment objective?</a:t>
            </a:r>
          </a:p>
        </p:txBody>
      </p:sp>
      <p:sp>
        <p:nvSpPr>
          <p:cNvPr id="10" name="TextBox 9"/>
          <p:cNvSpPr txBox="1"/>
          <p:nvPr/>
        </p:nvSpPr>
        <p:spPr>
          <a:xfrm>
            <a:off x="191929" y="3949347"/>
            <a:ext cx="3801292" cy="400110"/>
          </a:xfrm>
          <a:prstGeom prst="rect">
            <a:avLst/>
          </a:prstGeom>
          <a:solidFill>
            <a:srgbClr val="00B0F0"/>
          </a:solidFill>
          <a:ln>
            <a:solidFill>
              <a:schemeClr val="tx1"/>
            </a:solidFill>
          </a:ln>
        </p:spPr>
        <p:txBody>
          <a:bodyPr wrap="square" rtlCol="0">
            <a:spAutoFit/>
          </a:bodyPr>
          <a:lstStyle/>
          <a:p>
            <a:pPr algn="ctr"/>
            <a:r>
              <a:rPr lang="en-GB" sz="2000" dirty="0">
                <a:effectLst>
                  <a:outerShdw blurRad="38100" dist="38100" dir="2700000" algn="tl">
                    <a:srgbClr val="000000">
                      <a:alpha val="43137"/>
                    </a:srgbClr>
                  </a:outerShdw>
                </a:effectLst>
              </a:rPr>
              <a:t>How to Evaluate a sample:</a:t>
            </a:r>
          </a:p>
        </p:txBody>
      </p:sp>
      <p:sp>
        <p:nvSpPr>
          <p:cNvPr id="11" name="TextBox 10"/>
          <p:cNvSpPr txBox="1"/>
          <p:nvPr/>
        </p:nvSpPr>
        <p:spPr>
          <a:xfrm>
            <a:off x="8213555" y="3817037"/>
            <a:ext cx="3738955" cy="307777"/>
          </a:xfrm>
          <a:prstGeom prst="rect">
            <a:avLst/>
          </a:prstGeom>
          <a:solidFill>
            <a:srgbClr val="D7CE1D"/>
          </a:solidFill>
          <a:ln>
            <a:solidFill>
              <a:schemeClr val="tx1"/>
            </a:solidFill>
          </a:ln>
        </p:spPr>
        <p:txBody>
          <a:bodyPr wrap="square" rtlCol="0">
            <a:spAutoFit/>
          </a:bodyPr>
          <a:lstStyle/>
          <a:p>
            <a:pPr algn="ctr"/>
            <a:r>
              <a:rPr lang="en-GB" sz="1400" dirty="0">
                <a:effectLst>
                  <a:outerShdw blurRad="38100" dist="38100" dir="2700000" algn="tl">
                    <a:srgbClr val="000000">
                      <a:alpha val="43137"/>
                    </a:srgbClr>
                  </a:outerShdw>
                </a:effectLst>
              </a:rPr>
              <a:t>Useful tutorial websites to help with samples</a:t>
            </a:r>
          </a:p>
        </p:txBody>
      </p:sp>
      <p:sp>
        <p:nvSpPr>
          <p:cNvPr id="12" name="TextBox 11"/>
          <p:cNvSpPr txBox="1"/>
          <p:nvPr/>
        </p:nvSpPr>
        <p:spPr>
          <a:xfrm>
            <a:off x="8213556" y="104531"/>
            <a:ext cx="3738955" cy="400110"/>
          </a:xfrm>
          <a:prstGeom prst="rect">
            <a:avLst/>
          </a:prstGeom>
          <a:solidFill>
            <a:srgbClr val="D020D4"/>
          </a:solidFill>
          <a:ln>
            <a:solidFill>
              <a:schemeClr val="tx1"/>
            </a:solidFill>
          </a:ln>
        </p:spPr>
        <p:txBody>
          <a:bodyPr wrap="square" rtlCol="0">
            <a:spAutoFit/>
          </a:bodyPr>
          <a:lstStyle/>
          <a:p>
            <a:pPr algn="ctr"/>
            <a:r>
              <a:rPr lang="en-GB" sz="2000" dirty="0">
                <a:effectLst>
                  <a:outerShdw blurRad="38100" dist="38100" dir="2700000" algn="tl">
                    <a:srgbClr val="000000">
                      <a:alpha val="43137"/>
                    </a:srgbClr>
                  </a:outerShdw>
                </a:effectLst>
              </a:rPr>
              <a:t>Key 3D Design Techniques to try </a:t>
            </a:r>
            <a:r>
              <a:rPr lang="en-GB" sz="2000" dirty="0"/>
              <a:t> </a:t>
            </a:r>
          </a:p>
        </p:txBody>
      </p:sp>
      <p:sp>
        <p:nvSpPr>
          <p:cNvPr id="13" name="TextBox 12"/>
          <p:cNvSpPr txBox="1"/>
          <p:nvPr/>
        </p:nvSpPr>
        <p:spPr>
          <a:xfrm>
            <a:off x="191929" y="4352429"/>
            <a:ext cx="3801292" cy="2123658"/>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tabLst>
                <a:tab pos="584200" algn="l"/>
                <a:tab pos="1168400" algn="l"/>
                <a:tab pos="1752600" algn="l"/>
                <a:tab pos="2336800" algn="l"/>
                <a:tab pos="2921000" algn="l"/>
                <a:tab pos="3505200" algn="l"/>
                <a:tab pos="4089400" algn="l"/>
                <a:tab pos="4673600" algn="l"/>
                <a:tab pos="5257800" algn="l"/>
                <a:tab pos="5842000" algn="l"/>
              </a:tabLst>
            </a:pPr>
            <a:r>
              <a:rPr lang="en-US" altLang="zh-CN" sz="1200" b="1" kern="100" dirty="0">
                <a:solidFill>
                  <a:srgbClr val="000000"/>
                </a:solidFill>
                <a:ea typeface="Tahoma" panose="020B0604030504040204" pitchFamily="34" charset="0"/>
                <a:cs typeface="Tahoma" panose="020B0604030504040204" pitchFamily="34" charset="0"/>
                <a:sym typeface="Times New Roman"/>
              </a:rPr>
              <a:t>What</a:t>
            </a:r>
            <a:r>
              <a:rPr lang="en-US" altLang="zh-CN" sz="1200" kern="100" dirty="0">
                <a:solidFill>
                  <a:srgbClr val="000000"/>
                </a:solidFill>
                <a:ea typeface="Tahoma" panose="020B0604030504040204" pitchFamily="34" charset="0"/>
                <a:cs typeface="Tahoma" panose="020B0604030504040204" pitchFamily="34" charset="0"/>
                <a:sym typeface="Times New Roman"/>
              </a:rPr>
              <a:t> have you done? </a:t>
            </a:r>
          </a:p>
          <a:p>
            <a:pPr algn="ctr">
              <a:tabLst>
                <a:tab pos="584200" algn="l"/>
                <a:tab pos="1168400" algn="l"/>
                <a:tab pos="1752600" algn="l"/>
                <a:tab pos="2336800" algn="l"/>
                <a:tab pos="2921000" algn="l"/>
                <a:tab pos="3505200" algn="l"/>
                <a:tab pos="4089400" algn="l"/>
                <a:tab pos="4673600" algn="l"/>
                <a:tab pos="5257800" algn="l"/>
                <a:tab pos="5842000" algn="l"/>
              </a:tabLst>
            </a:pPr>
            <a:r>
              <a:rPr lang="en-US" altLang="zh-CN" sz="1200" b="1" kern="100" dirty="0">
                <a:solidFill>
                  <a:srgbClr val="000000"/>
                </a:solidFill>
                <a:ea typeface="Tahoma" panose="020B0604030504040204" pitchFamily="34" charset="0"/>
                <a:cs typeface="Tahoma" panose="020B0604030504040204" pitchFamily="34" charset="0"/>
                <a:sym typeface="Times New Roman"/>
              </a:rPr>
              <a:t>What </a:t>
            </a:r>
            <a:r>
              <a:rPr lang="en-US" altLang="zh-CN" sz="1200" kern="100" dirty="0">
                <a:solidFill>
                  <a:srgbClr val="000000"/>
                </a:solidFill>
                <a:ea typeface="Tahoma" panose="020B0604030504040204" pitchFamily="34" charset="0"/>
                <a:cs typeface="Tahoma" panose="020B0604030504040204" pitchFamily="34" charset="0"/>
                <a:sym typeface="Times New Roman"/>
              </a:rPr>
              <a:t>techniques did you use?</a:t>
            </a:r>
          </a:p>
          <a:p>
            <a:pPr algn="ctr">
              <a:tabLst>
                <a:tab pos="584200" algn="l"/>
                <a:tab pos="1168400" algn="l"/>
                <a:tab pos="1752600" algn="l"/>
                <a:tab pos="2336800" algn="l"/>
                <a:tab pos="2921000" algn="l"/>
                <a:tab pos="3505200" algn="l"/>
                <a:tab pos="4089400" algn="l"/>
                <a:tab pos="4673600" algn="l"/>
                <a:tab pos="5257800" algn="l"/>
                <a:tab pos="5842000" algn="l"/>
              </a:tabLst>
            </a:pPr>
            <a:r>
              <a:rPr lang="en-US" altLang="zh-CN" sz="1200" b="1" kern="100" dirty="0">
                <a:solidFill>
                  <a:srgbClr val="000000"/>
                </a:solidFill>
                <a:ea typeface="Tahoma" panose="020B0604030504040204" pitchFamily="34" charset="0"/>
                <a:cs typeface="Tahoma" panose="020B0604030504040204" pitchFamily="34" charset="0"/>
                <a:sym typeface="Times New Roman"/>
              </a:rPr>
              <a:t>What</a:t>
            </a:r>
            <a:r>
              <a:rPr lang="en-US" altLang="zh-CN" sz="1200" kern="100" dirty="0">
                <a:solidFill>
                  <a:srgbClr val="000000"/>
                </a:solidFill>
                <a:ea typeface="Tahoma" panose="020B0604030504040204" pitchFamily="34" charset="0"/>
                <a:cs typeface="Tahoma" panose="020B0604030504040204" pitchFamily="34" charset="0"/>
                <a:sym typeface="Times New Roman"/>
              </a:rPr>
              <a:t> inspired you?</a:t>
            </a:r>
          </a:p>
          <a:p>
            <a:pPr algn="ctr">
              <a:tabLst>
                <a:tab pos="584200" algn="l"/>
                <a:tab pos="1168400" algn="l"/>
                <a:tab pos="1752600" algn="l"/>
                <a:tab pos="2336800" algn="l"/>
                <a:tab pos="2921000" algn="l"/>
                <a:tab pos="3505200" algn="l"/>
                <a:tab pos="4089400" algn="l"/>
                <a:tab pos="4673600" algn="l"/>
                <a:tab pos="5257800" algn="l"/>
                <a:tab pos="5842000" algn="l"/>
              </a:tabLst>
            </a:pPr>
            <a:r>
              <a:rPr lang="en-US" altLang="zh-CN" sz="1200" b="1" kern="100" dirty="0">
                <a:solidFill>
                  <a:srgbClr val="000000"/>
                </a:solidFill>
                <a:ea typeface="Tahoma" panose="020B0604030504040204" pitchFamily="34" charset="0"/>
                <a:cs typeface="Tahoma" panose="020B0604030504040204" pitchFamily="34" charset="0"/>
                <a:sym typeface="Times New Roman"/>
              </a:rPr>
              <a:t>How </a:t>
            </a:r>
            <a:r>
              <a:rPr lang="en-US" altLang="zh-CN" sz="1200" kern="100" dirty="0">
                <a:solidFill>
                  <a:srgbClr val="000000"/>
                </a:solidFill>
                <a:ea typeface="Tahoma" panose="020B0604030504040204" pitchFamily="34" charset="0"/>
                <a:cs typeface="Tahoma" panose="020B0604030504040204" pitchFamily="34" charset="0"/>
                <a:sym typeface="Times New Roman"/>
              </a:rPr>
              <a:t>does it relate to your theme?</a:t>
            </a:r>
            <a:endParaRPr lang="en-US" altLang="zh-CN" sz="1200" b="1" kern="100" dirty="0">
              <a:solidFill>
                <a:srgbClr val="000000"/>
              </a:solidFill>
              <a:ea typeface="Tahoma" panose="020B0604030504040204" pitchFamily="34" charset="0"/>
              <a:cs typeface="Tahoma" panose="020B0604030504040204" pitchFamily="34" charset="0"/>
              <a:sym typeface="Times New Roman"/>
            </a:endParaRPr>
          </a:p>
          <a:p>
            <a:pPr algn="ctr">
              <a:tabLst>
                <a:tab pos="584200" algn="l"/>
                <a:tab pos="1168400" algn="l"/>
                <a:tab pos="1752600" algn="l"/>
                <a:tab pos="2336800" algn="l"/>
                <a:tab pos="2921000" algn="l"/>
                <a:tab pos="3505200" algn="l"/>
                <a:tab pos="4089400" algn="l"/>
                <a:tab pos="4673600" algn="l"/>
                <a:tab pos="5257800" algn="l"/>
                <a:tab pos="5842000" algn="l"/>
              </a:tabLst>
            </a:pPr>
            <a:r>
              <a:rPr lang="en-US" altLang="zh-CN" sz="1200" b="1" kern="100" dirty="0">
                <a:solidFill>
                  <a:srgbClr val="000000"/>
                </a:solidFill>
                <a:ea typeface="Tahoma" panose="020B0604030504040204" pitchFamily="34" charset="0"/>
                <a:cs typeface="Tahoma" panose="020B0604030504040204" pitchFamily="34" charset="0"/>
                <a:sym typeface="Times New Roman"/>
              </a:rPr>
              <a:t>How</a:t>
            </a:r>
            <a:r>
              <a:rPr lang="en-US" altLang="zh-CN" sz="1200" kern="100" dirty="0">
                <a:solidFill>
                  <a:srgbClr val="000000"/>
                </a:solidFill>
                <a:ea typeface="Tahoma" panose="020B0604030504040204" pitchFamily="34" charset="0"/>
                <a:cs typeface="Tahoma" panose="020B0604030504040204" pitchFamily="34" charset="0"/>
                <a:sym typeface="Times New Roman"/>
              </a:rPr>
              <a:t> have you done it?</a:t>
            </a:r>
          </a:p>
          <a:p>
            <a:pPr algn="ctr">
              <a:tabLst>
                <a:tab pos="584200" algn="l"/>
                <a:tab pos="1168400" algn="l"/>
                <a:tab pos="1752600" algn="l"/>
                <a:tab pos="2336800" algn="l"/>
                <a:tab pos="2921000" algn="l"/>
                <a:tab pos="3505200" algn="l"/>
                <a:tab pos="4089400" algn="l"/>
                <a:tab pos="4673600" algn="l"/>
                <a:tab pos="5257800" algn="l"/>
                <a:tab pos="5842000" algn="l"/>
              </a:tabLst>
            </a:pPr>
            <a:r>
              <a:rPr lang="en-US" altLang="zh-CN" sz="1200" kern="100" dirty="0">
                <a:solidFill>
                  <a:srgbClr val="000000"/>
                </a:solidFill>
                <a:ea typeface="Tahoma" panose="020B0604030504040204" pitchFamily="34" charset="0"/>
                <a:cs typeface="Tahoma" panose="020B0604030504040204" pitchFamily="34" charset="0"/>
                <a:sym typeface="Times New Roman"/>
              </a:rPr>
              <a:t> </a:t>
            </a:r>
            <a:r>
              <a:rPr lang="en-US" altLang="zh-CN" sz="1200" b="1" kern="100" dirty="0">
                <a:solidFill>
                  <a:srgbClr val="000000"/>
                </a:solidFill>
                <a:ea typeface="Tahoma" panose="020B0604030504040204" pitchFamily="34" charset="0"/>
                <a:cs typeface="Tahoma" panose="020B0604030504040204" pitchFamily="34" charset="0"/>
                <a:sym typeface="Times New Roman"/>
              </a:rPr>
              <a:t>What</a:t>
            </a:r>
            <a:r>
              <a:rPr lang="en-US" altLang="zh-CN" sz="1200" kern="100" dirty="0">
                <a:solidFill>
                  <a:srgbClr val="000000"/>
                </a:solidFill>
                <a:ea typeface="Tahoma" panose="020B0604030504040204" pitchFamily="34" charset="0"/>
                <a:cs typeface="Tahoma" panose="020B0604030504040204" pitchFamily="34" charset="0"/>
                <a:sym typeface="Times New Roman"/>
              </a:rPr>
              <a:t> did you like / dislike about the technique?</a:t>
            </a:r>
            <a:endParaRPr lang="en-US" altLang="zh-CN" sz="1200" b="1" kern="100" dirty="0">
              <a:solidFill>
                <a:srgbClr val="000000"/>
              </a:solidFill>
              <a:ea typeface="Tahoma" panose="020B0604030504040204" pitchFamily="34" charset="0"/>
              <a:cs typeface="Tahoma" panose="020B0604030504040204" pitchFamily="34" charset="0"/>
              <a:sym typeface="Times New Roman"/>
            </a:endParaRPr>
          </a:p>
          <a:p>
            <a:pPr algn="ctr">
              <a:tabLst>
                <a:tab pos="584200" algn="l"/>
                <a:tab pos="1168400" algn="l"/>
                <a:tab pos="1752600" algn="l"/>
                <a:tab pos="2336800" algn="l"/>
                <a:tab pos="2921000" algn="l"/>
                <a:tab pos="3505200" algn="l"/>
                <a:tab pos="4089400" algn="l"/>
                <a:tab pos="4673600" algn="l"/>
                <a:tab pos="5257800" algn="l"/>
                <a:tab pos="5842000" algn="l"/>
              </a:tabLst>
            </a:pPr>
            <a:r>
              <a:rPr lang="en-US" altLang="zh-CN" sz="1200" kern="100" dirty="0">
                <a:solidFill>
                  <a:srgbClr val="000000"/>
                </a:solidFill>
                <a:ea typeface="Tahoma" panose="020B0604030504040204" pitchFamily="34" charset="0"/>
                <a:cs typeface="Tahoma" panose="020B0604030504040204" pitchFamily="34" charset="0"/>
                <a:sym typeface="Times New Roman"/>
              </a:rPr>
              <a:t> </a:t>
            </a:r>
            <a:r>
              <a:rPr lang="en-US" altLang="zh-CN" sz="1200" b="1" kern="100" dirty="0">
                <a:solidFill>
                  <a:srgbClr val="000000"/>
                </a:solidFill>
                <a:ea typeface="Tahoma" panose="020B0604030504040204" pitchFamily="34" charset="0"/>
                <a:cs typeface="Tahoma" panose="020B0604030504040204" pitchFamily="34" charset="0"/>
                <a:sym typeface="Times New Roman"/>
              </a:rPr>
              <a:t>Was</a:t>
            </a:r>
            <a:r>
              <a:rPr lang="en-US" altLang="zh-CN" sz="1200" kern="100" dirty="0">
                <a:solidFill>
                  <a:srgbClr val="000000"/>
                </a:solidFill>
                <a:ea typeface="Tahoma" panose="020B0604030504040204" pitchFamily="34" charset="0"/>
                <a:cs typeface="Tahoma" panose="020B0604030504040204" pitchFamily="34" charset="0"/>
                <a:sym typeface="Times New Roman"/>
              </a:rPr>
              <a:t> it successful? </a:t>
            </a:r>
            <a:r>
              <a:rPr lang="en-US" altLang="zh-CN" sz="1200" b="1" kern="100" dirty="0">
                <a:solidFill>
                  <a:srgbClr val="000000"/>
                </a:solidFill>
                <a:ea typeface="Tahoma" panose="020B0604030504040204" pitchFamily="34" charset="0"/>
                <a:cs typeface="Tahoma" panose="020B0604030504040204" pitchFamily="34" charset="0"/>
                <a:sym typeface="Times New Roman"/>
              </a:rPr>
              <a:t>Why / why not? </a:t>
            </a:r>
          </a:p>
          <a:p>
            <a:pPr algn="ctr">
              <a:tabLst>
                <a:tab pos="584200" algn="l"/>
                <a:tab pos="1168400" algn="l"/>
                <a:tab pos="1752600" algn="l"/>
                <a:tab pos="2336800" algn="l"/>
                <a:tab pos="2921000" algn="l"/>
                <a:tab pos="3505200" algn="l"/>
                <a:tab pos="4089400" algn="l"/>
                <a:tab pos="4673600" algn="l"/>
                <a:tab pos="5257800" algn="l"/>
                <a:tab pos="5842000" algn="l"/>
              </a:tabLst>
            </a:pPr>
            <a:r>
              <a:rPr lang="en-US" altLang="zh-CN" sz="1200" b="1" kern="100" dirty="0">
                <a:solidFill>
                  <a:srgbClr val="000000"/>
                </a:solidFill>
                <a:ea typeface="Tahoma" panose="020B0604030504040204" pitchFamily="34" charset="0"/>
                <a:cs typeface="Tahoma" panose="020B0604030504040204" pitchFamily="34" charset="0"/>
                <a:sym typeface="Times New Roman"/>
              </a:rPr>
              <a:t>How </a:t>
            </a:r>
            <a:r>
              <a:rPr lang="en-US" altLang="zh-CN" sz="1200" kern="100" dirty="0">
                <a:solidFill>
                  <a:srgbClr val="000000"/>
                </a:solidFill>
                <a:ea typeface="Tahoma" panose="020B0604030504040204" pitchFamily="34" charset="0"/>
                <a:cs typeface="Tahoma" panose="020B0604030504040204" pitchFamily="34" charset="0"/>
                <a:sym typeface="Times New Roman"/>
              </a:rPr>
              <a:t>could you improve?</a:t>
            </a:r>
          </a:p>
          <a:p>
            <a:pPr algn="ctr">
              <a:tabLst>
                <a:tab pos="584200" algn="l"/>
                <a:tab pos="1168400" algn="l"/>
                <a:tab pos="1752600" algn="l"/>
                <a:tab pos="2336800" algn="l"/>
                <a:tab pos="2921000" algn="l"/>
                <a:tab pos="3505200" algn="l"/>
                <a:tab pos="4089400" algn="l"/>
                <a:tab pos="4673600" algn="l"/>
                <a:tab pos="5257800" algn="l"/>
                <a:tab pos="5842000" algn="l"/>
              </a:tabLst>
            </a:pPr>
            <a:r>
              <a:rPr lang="en-US" altLang="zh-CN" sz="1200" b="1" kern="100" dirty="0">
                <a:solidFill>
                  <a:srgbClr val="000000"/>
                </a:solidFill>
                <a:ea typeface="Tahoma" panose="020B0604030504040204" pitchFamily="34" charset="0"/>
                <a:cs typeface="Tahoma" panose="020B0604030504040204" pitchFamily="34" charset="0"/>
                <a:sym typeface="Times New Roman"/>
              </a:rPr>
              <a:t>What</a:t>
            </a:r>
            <a:r>
              <a:rPr lang="en-US" altLang="zh-CN" sz="1200" kern="100" dirty="0">
                <a:solidFill>
                  <a:srgbClr val="000000"/>
                </a:solidFill>
                <a:ea typeface="Tahoma" panose="020B0604030504040204" pitchFamily="34" charset="0"/>
                <a:cs typeface="Tahoma" panose="020B0604030504040204" pitchFamily="34" charset="0"/>
                <a:sym typeface="Times New Roman"/>
              </a:rPr>
              <a:t> else could you try?</a:t>
            </a:r>
            <a:endParaRPr lang="en-US" altLang="zh-CN" sz="1200" b="1" kern="100" dirty="0">
              <a:solidFill>
                <a:srgbClr val="000000"/>
              </a:solidFill>
              <a:ea typeface="Tahoma" panose="020B0604030504040204" pitchFamily="34" charset="0"/>
              <a:cs typeface="Tahoma" panose="020B0604030504040204" pitchFamily="34" charset="0"/>
              <a:sym typeface="Times New Roman"/>
            </a:endParaRPr>
          </a:p>
          <a:p>
            <a:pPr algn="ctr">
              <a:tabLst>
                <a:tab pos="584200" algn="l"/>
                <a:tab pos="1168400" algn="l"/>
                <a:tab pos="1752600" algn="l"/>
                <a:tab pos="2336800" algn="l"/>
                <a:tab pos="2921000" algn="l"/>
                <a:tab pos="3505200" algn="l"/>
                <a:tab pos="4089400" algn="l"/>
                <a:tab pos="4673600" algn="l"/>
                <a:tab pos="5257800" algn="l"/>
                <a:tab pos="5842000" algn="l"/>
              </a:tabLst>
            </a:pPr>
            <a:r>
              <a:rPr lang="en-US" altLang="zh-CN" sz="1200" b="1" kern="100" dirty="0">
                <a:solidFill>
                  <a:srgbClr val="000000"/>
                </a:solidFill>
                <a:ea typeface="Tahoma" panose="020B0604030504040204" pitchFamily="34" charset="0"/>
                <a:cs typeface="Tahoma" panose="020B0604030504040204" pitchFamily="34" charset="0"/>
                <a:sym typeface="Times New Roman"/>
              </a:rPr>
              <a:t>Is</a:t>
            </a:r>
            <a:r>
              <a:rPr lang="en-US" altLang="zh-CN" sz="1200" kern="100" dirty="0">
                <a:solidFill>
                  <a:srgbClr val="000000"/>
                </a:solidFill>
                <a:ea typeface="Tahoma" panose="020B0604030504040204" pitchFamily="34" charset="0"/>
                <a:cs typeface="Tahoma" panose="020B0604030504040204" pitchFamily="34" charset="0"/>
                <a:sym typeface="Times New Roman"/>
              </a:rPr>
              <a:t> there anything you would change? </a:t>
            </a:r>
            <a:r>
              <a:rPr lang="en-US" altLang="zh-CN" sz="1200" b="1" kern="100" dirty="0">
                <a:solidFill>
                  <a:srgbClr val="000000"/>
                </a:solidFill>
                <a:ea typeface="Tahoma" panose="020B0604030504040204" pitchFamily="34" charset="0"/>
                <a:cs typeface="Tahoma" panose="020B0604030504040204" pitchFamily="34" charset="0"/>
                <a:sym typeface="Times New Roman"/>
              </a:rPr>
              <a:t>Why?</a:t>
            </a:r>
          </a:p>
          <a:p>
            <a:pPr algn="ctr">
              <a:tabLst>
                <a:tab pos="584200" algn="l"/>
                <a:tab pos="1168400" algn="l"/>
                <a:tab pos="1752600" algn="l"/>
                <a:tab pos="2336800" algn="l"/>
                <a:tab pos="2921000" algn="l"/>
                <a:tab pos="3505200" algn="l"/>
                <a:tab pos="4089400" algn="l"/>
                <a:tab pos="4673600" algn="l"/>
                <a:tab pos="5257800" algn="l"/>
                <a:tab pos="5842000" algn="l"/>
              </a:tabLst>
            </a:pPr>
            <a:r>
              <a:rPr lang="en-US" altLang="zh-CN" sz="1200" b="1" kern="100" dirty="0">
                <a:solidFill>
                  <a:srgbClr val="000000"/>
                </a:solidFill>
                <a:ea typeface="Tahoma" panose="020B0604030504040204" pitchFamily="34" charset="0"/>
                <a:cs typeface="Tahoma" panose="020B0604030504040204" pitchFamily="34" charset="0"/>
                <a:sym typeface="Times New Roman"/>
              </a:rPr>
              <a:t>How</a:t>
            </a:r>
            <a:r>
              <a:rPr lang="en-US" altLang="zh-CN" sz="1200" kern="100" dirty="0">
                <a:solidFill>
                  <a:srgbClr val="000000"/>
                </a:solidFill>
                <a:ea typeface="Tahoma" panose="020B0604030504040204" pitchFamily="34" charset="0"/>
                <a:cs typeface="Tahoma" panose="020B0604030504040204" pitchFamily="34" charset="0"/>
                <a:sym typeface="Times New Roman"/>
              </a:rPr>
              <a:t> will you develop your work now?</a:t>
            </a:r>
            <a:endParaRPr lang="en-US" altLang="zh-CN" sz="1200" b="1" kern="100" dirty="0">
              <a:solidFill>
                <a:srgbClr val="000000"/>
              </a:solidFill>
              <a:ea typeface="Tahoma" panose="020B0604030504040204" pitchFamily="34" charset="0"/>
              <a:cs typeface="Tahoma" panose="020B0604030504040204" pitchFamily="34" charset="0"/>
              <a:sym typeface="Times New Roman"/>
            </a:endParaRPr>
          </a:p>
        </p:txBody>
      </p:sp>
      <p:sp>
        <p:nvSpPr>
          <p:cNvPr id="14" name="TextBox 13"/>
          <p:cNvSpPr txBox="1"/>
          <p:nvPr/>
        </p:nvSpPr>
        <p:spPr>
          <a:xfrm>
            <a:off x="8213555" y="4149402"/>
            <a:ext cx="3738955" cy="2123658"/>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lvl="1"/>
            <a:endParaRPr lang="en-GB" sz="1200" dirty="0"/>
          </a:p>
          <a:p>
            <a:pPr lvl="1"/>
            <a:r>
              <a:rPr lang="en-GB" sz="1200" dirty="0" err="1">
                <a:hlinkClick r:id="rId2"/>
              </a:rPr>
              <a:t>CardBoard</a:t>
            </a:r>
            <a:r>
              <a:rPr lang="en-GB" sz="1200" dirty="0">
                <a:hlinkClick r:id="rId2"/>
              </a:rPr>
              <a:t> Basics Tutorial Guide Chip/Matte Board model making: </a:t>
            </a:r>
            <a:r>
              <a:rPr lang="en-GB" sz="1200" dirty="0" err="1">
                <a:hlinkClick r:id="rId2"/>
              </a:rPr>
              <a:t>modeling</a:t>
            </a:r>
            <a:r>
              <a:rPr lang="en-GB" sz="1200" dirty="0">
                <a:hlinkClick r:id="rId2"/>
              </a:rPr>
              <a:t> for Designers &amp; Architects – YouTube</a:t>
            </a:r>
            <a:endParaRPr lang="en-GB" sz="1200" dirty="0"/>
          </a:p>
          <a:p>
            <a:pPr lvl="1"/>
            <a:endParaRPr lang="en-GB" sz="1200" dirty="0"/>
          </a:p>
          <a:p>
            <a:pPr lvl="1"/>
            <a:r>
              <a:rPr lang="en-GB" sz="1200" dirty="0">
                <a:hlinkClick r:id="rId3"/>
              </a:rPr>
              <a:t>Wood burning for beginners (pyrography) - how to get started – YouTube</a:t>
            </a:r>
            <a:endParaRPr lang="en-GB" sz="1200" dirty="0"/>
          </a:p>
          <a:p>
            <a:pPr lvl="1"/>
            <a:endParaRPr lang="en-GB" sz="1200" dirty="0"/>
          </a:p>
          <a:p>
            <a:pPr lvl="1"/>
            <a:r>
              <a:rPr lang="en-GB" sz="1200" dirty="0">
                <a:hlinkClick r:id="rId4"/>
              </a:rPr>
              <a:t>how to make toy cars made from upcycled </a:t>
            </a:r>
            <a:r>
              <a:rPr lang="en-GB" sz="1200" dirty="0" err="1">
                <a:hlinkClick r:id="rId4"/>
              </a:rPr>
              <a:t>hdpe</a:t>
            </a:r>
            <a:r>
              <a:rPr lang="en-GB" sz="1200" dirty="0">
                <a:hlinkClick r:id="rId4"/>
              </a:rPr>
              <a:t> (recyclable plastic) - Bing video</a:t>
            </a:r>
            <a:endParaRPr lang="en-GB" sz="1200" dirty="0"/>
          </a:p>
          <a:p>
            <a:pPr lvl="1"/>
            <a:endParaRPr lang="en-GB" sz="1200" dirty="0"/>
          </a:p>
        </p:txBody>
      </p:sp>
      <p:sp>
        <p:nvSpPr>
          <p:cNvPr id="16" name="TextBox 15"/>
          <p:cNvSpPr txBox="1"/>
          <p:nvPr/>
        </p:nvSpPr>
        <p:spPr>
          <a:xfrm>
            <a:off x="8198782" y="517264"/>
            <a:ext cx="3738955" cy="3046988"/>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marL="171450" indent="-171450">
              <a:buFont typeface="Arial" panose="020B0604020202020204" pitchFamily="34" charset="0"/>
              <a:buChar char="•"/>
            </a:pPr>
            <a:r>
              <a:rPr lang="en-GB" sz="1600" dirty="0"/>
              <a:t>Make a prototype</a:t>
            </a:r>
          </a:p>
          <a:p>
            <a:pPr marL="171450" indent="-171450">
              <a:buFont typeface="Arial" panose="020B0604020202020204" pitchFamily="34" charset="0"/>
              <a:buChar char="•"/>
            </a:pPr>
            <a:endParaRPr lang="en-GB" sz="1600" dirty="0"/>
          </a:p>
          <a:p>
            <a:pPr marL="171450" indent="-171450">
              <a:buFont typeface="Arial" panose="020B0604020202020204" pitchFamily="34" charset="0"/>
              <a:buChar char="•"/>
            </a:pPr>
            <a:r>
              <a:rPr lang="en-GB" sz="1600" dirty="0"/>
              <a:t>Use different materials to experiment with… it doesn’t matter if it goes wrong</a:t>
            </a:r>
          </a:p>
          <a:p>
            <a:pPr marL="171450" indent="-171450">
              <a:buFont typeface="Arial" panose="020B0604020202020204" pitchFamily="34" charset="0"/>
              <a:buChar char="•"/>
            </a:pPr>
            <a:endParaRPr lang="en-GB" sz="1600" dirty="0"/>
          </a:p>
          <a:p>
            <a:pPr marL="171450" indent="-171450">
              <a:buFont typeface="Arial" panose="020B0604020202020204" pitchFamily="34" charset="0"/>
              <a:buChar char="•"/>
            </a:pPr>
            <a:r>
              <a:rPr lang="en-GB" sz="1600" dirty="0"/>
              <a:t>Try different finishes and experiment with techniques such as:</a:t>
            </a:r>
          </a:p>
          <a:p>
            <a:r>
              <a:rPr lang="en-GB" sz="1600" dirty="0"/>
              <a:t>	line bending</a:t>
            </a:r>
          </a:p>
          <a:p>
            <a:r>
              <a:rPr lang="en-GB" sz="1600" dirty="0"/>
              <a:t>	painting</a:t>
            </a:r>
          </a:p>
          <a:p>
            <a:r>
              <a:rPr lang="en-GB" sz="1600" dirty="0"/>
              <a:t>	Pyrograph</a:t>
            </a:r>
          </a:p>
          <a:p>
            <a:pPr marL="171450" indent="-171450">
              <a:buFont typeface="Arial" panose="020B0604020202020204" pitchFamily="34" charset="0"/>
              <a:buChar char="•"/>
            </a:pPr>
            <a:endParaRPr lang="en-GB" sz="1600" dirty="0"/>
          </a:p>
          <a:p>
            <a:pPr marL="171450" indent="-171450">
              <a:buFont typeface="Arial" panose="020B0604020202020204" pitchFamily="34" charset="0"/>
              <a:buChar char="•"/>
            </a:pPr>
            <a:endParaRPr lang="en-GB" sz="1600" dirty="0"/>
          </a:p>
        </p:txBody>
      </p:sp>
      <p:sp>
        <p:nvSpPr>
          <p:cNvPr id="17" name="TextBox 16"/>
          <p:cNvSpPr txBox="1"/>
          <p:nvPr/>
        </p:nvSpPr>
        <p:spPr>
          <a:xfrm>
            <a:off x="4215641" y="474203"/>
            <a:ext cx="3795892" cy="1938992"/>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lang="en-GB" sz="1200" dirty="0"/>
              <a:t>Once you have completed a sample– what do you do next?</a:t>
            </a:r>
          </a:p>
          <a:p>
            <a:r>
              <a:rPr lang="en-GB" sz="1200" dirty="0"/>
              <a:t>Here are some ideas:</a:t>
            </a:r>
          </a:p>
          <a:p>
            <a:endParaRPr lang="en-GB" sz="1200" dirty="0"/>
          </a:p>
          <a:p>
            <a:pPr marL="171450" indent="-171450">
              <a:buFont typeface="Arial" panose="020B0604020202020204" pitchFamily="34" charset="0"/>
              <a:buChar char="•"/>
            </a:pPr>
            <a:r>
              <a:rPr lang="en-GB" sz="1200" dirty="0"/>
              <a:t>Cut the sample in half – keep one half as the original and develop the other half with a different technique</a:t>
            </a:r>
          </a:p>
          <a:p>
            <a:pPr marL="171450" indent="-171450">
              <a:buFont typeface="Arial" panose="020B0604020202020204" pitchFamily="34" charset="0"/>
              <a:buChar char="•"/>
            </a:pPr>
            <a:r>
              <a:rPr lang="en-GB" sz="1200" dirty="0"/>
              <a:t>Sketch an initial idea to show how you would use this sample in your work</a:t>
            </a:r>
          </a:p>
          <a:p>
            <a:pPr marL="171450" indent="-171450">
              <a:buFont typeface="Arial" panose="020B0604020202020204" pitchFamily="34" charset="0"/>
              <a:buChar char="•"/>
            </a:pPr>
            <a:r>
              <a:rPr lang="en-GB" sz="1200" dirty="0"/>
              <a:t>Evaluate your sample to help you refine your ideas and techniques </a:t>
            </a:r>
          </a:p>
        </p:txBody>
      </p:sp>
      <p:sp>
        <p:nvSpPr>
          <p:cNvPr id="24" name="Rectangle 23"/>
          <p:cNvSpPr/>
          <p:nvPr/>
        </p:nvSpPr>
        <p:spPr>
          <a:xfrm>
            <a:off x="3940483" y="2478360"/>
            <a:ext cx="4320415" cy="646331"/>
          </a:xfrm>
          <a:prstGeom prst="rect">
            <a:avLst/>
          </a:prstGeom>
          <a:noFill/>
        </p:spPr>
        <p:txBody>
          <a:bodyPr wrap="none" lIns="91440" tIns="45720" rIns="91440" bIns="45720">
            <a:spAutoFit/>
          </a:bodyPr>
          <a:lstStyle/>
          <a:p>
            <a:pPr algn="ctr"/>
            <a:r>
              <a:rPr lang="en-US" sz="3600" dirty="0">
                <a:ln w="0"/>
                <a:effectLst>
                  <a:outerShdw blurRad="38100" dist="19050" dir="2700000" algn="tl" rotWithShape="0">
                    <a:schemeClr val="dk1">
                      <a:alpha val="40000"/>
                    </a:schemeClr>
                  </a:outerShdw>
                </a:effectLst>
              </a:rPr>
              <a:t>GCSE 3D Design – A02</a:t>
            </a:r>
          </a:p>
        </p:txBody>
      </p:sp>
      <p:sp>
        <p:nvSpPr>
          <p:cNvPr id="25" name="Rectangle 24"/>
          <p:cNvSpPr/>
          <p:nvPr/>
        </p:nvSpPr>
        <p:spPr>
          <a:xfrm>
            <a:off x="4803004" y="2972043"/>
            <a:ext cx="2648109" cy="615553"/>
          </a:xfrm>
          <a:prstGeom prst="rect">
            <a:avLst/>
          </a:prstGeom>
        </p:spPr>
        <p:txBody>
          <a:bodyPr wrap="square" anchor="ctr">
            <a:spAutoFit/>
          </a:bodyPr>
          <a:lstStyle/>
          <a:p>
            <a:pPr algn="ctr">
              <a:spcAft>
                <a:spcPts val="600"/>
              </a:spcAft>
              <a:tabLst>
                <a:tab pos="450215" algn="l"/>
                <a:tab pos="899795" algn="l"/>
                <a:tab pos="1350010" algn="l"/>
                <a:tab pos="2249805" algn="l"/>
                <a:tab pos="2700020" algn="l"/>
                <a:tab pos="3150235" algn="l"/>
                <a:tab pos="3599815" algn="l"/>
                <a:tab pos="4050030" algn="l"/>
                <a:tab pos="4500245" algn="l"/>
                <a:tab pos="4949825" algn="l"/>
                <a:tab pos="5400040" algn="l"/>
                <a:tab pos="5850255" algn="l"/>
                <a:tab pos="6299835" algn="l"/>
                <a:tab pos="6750050" algn="l"/>
              </a:tabLst>
            </a:pPr>
            <a:r>
              <a:rPr lang="en-GB" sz="1000" dirty="0">
                <a:solidFill>
                  <a:srgbClr val="000000"/>
                </a:solidFill>
                <a:ea typeface="Tahoma" panose="020B0604030504040204" pitchFamily="34" charset="0"/>
                <a:cs typeface="Tahoma" panose="020B0604030504040204" pitchFamily="34" charset="0"/>
              </a:rPr>
              <a:t>Refine work by exploring ideas, selecting and experimenting with appropriate media, materials, techniques and processes</a:t>
            </a:r>
            <a:r>
              <a:rPr lang="en-GB" sz="1050" dirty="0">
                <a:solidFill>
                  <a:srgbClr val="000000"/>
                </a:solidFill>
                <a:ea typeface="Tahoma" panose="020B0604030504040204" pitchFamily="34" charset="0"/>
                <a:cs typeface="Tahoma" panose="020B0604030504040204" pitchFamily="34" charset="0"/>
              </a:rPr>
              <a:t>. </a:t>
            </a:r>
            <a:r>
              <a:rPr lang="en-US" sz="1400" dirty="0">
                <a:solidFill>
                  <a:srgbClr val="000000"/>
                </a:solidFill>
                <a:ea typeface="Tahoma" panose="020B0604030504040204" pitchFamily="34" charset="0"/>
                <a:cs typeface="Tahoma" panose="020B0604030504040204" pitchFamily="34" charset="0"/>
              </a:rPr>
              <a:t> </a:t>
            </a:r>
            <a:endParaRPr lang="en-GB" sz="1400" dirty="0">
              <a:solidFill>
                <a:srgbClr val="000000"/>
              </a:solidFill>
              <a:ea typeface="Tahoma" panose="020B0604030504040204" pitchFamily="34" charset="0"/>
              <a:cs typeface="Tahoma" panose="020B0604030504040204" pitchFamily="34" charset="0"/>
            </a:endParaRPr>
          </a:p>
        </p:txBody>
      </p:sp>
      <p:sp>
        <p:nvSpPr>
          <p:cNvPr id="18" name="TextBox 17"/>
          <p:cNvSpPr txBox="1"/>
          <p:nvPr/>
        </p:nvSpPr>
        <p:spPr>
          <a:xfrm>
            <a:off x="4217475" y="3694559"/>
            <a:ext cx="3794058" cy="369332"/>
          </a:xfrm>
          <a:prstGeom prst="rect">
            <a:avLst/>
          </a:prstGeom>
          <a:solidFill>
            <a:srgbClr val="8FF5B1"/>
          </a:solidFill>
          <a:ln>
            <a:solidFill>
              <a:schemeClr val="tx1"/>
            </a:solidFill>
          </a:ln>
        </p:spPr>
        <p:txBody>
          <a:bodyPr wrap="square" rtlCol="0">
            <a:spAutoFit/>
          </a:bodyPr>
          <a:lstStyle/>
          <a:p>
            <a:pPr algn="ctr"/>
            <a:r>
              <a:rPr lang="en-GB" dirty="0">
                <a:effectLst>
                  <a:outerShdw blurRad="38100" dist="38100" dir="2700000" algn="tl">
                    <a:srgbClr val="000000">
                      <a:alpha val="43137"/>
                    </a:srgbClr>
                  </a:outerShdw>
                </a:effectLst>
              </a:rPr>
              <a:t>Key Points to Remember </a:t>
            </a:r>
          </a:p>
        </p:txBody>
      </p:sp>
      <p:sp>
        <p:nvSpPr>
          <p:cNvPr id="19" name="TextBox 18"/>
          <p:cNvSpPr txBox="1"/>
          <p:nvPr/>
        </p:nvSpPr>
        <p:spPr>
          <a:xfrm>
            <a:off x="4215641" y="4066378"/>
            <a:ext cx="3795892" cy="2308324"/>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lang="en-GB" sz="1200" b="1" u="sng" dirty="0"/>
              <a:t>Growth </a:t>
            </a:r>
            <a:r>
              <a:rPr lang="en-GB" sz="1200" b="1" u="sng" dirty="0" err="1"/>
              <a:t>Mindset</a:t>
            </a:r>
            <a:r>
              <a:rPr lang="en-GB" sz="1200" b="1" u="sng" dirty="0"/>
              <a:t>!</a:t>
            </a:r>
          </a:p>
          <a:p>
            <a:endParaRPr lang="en-GB" sz="1200" b="1" u="sng" dirty="0"/>
          </a:p>
          <a:p>
            <a:r>
              <a:rPr lang="en-GB" sz="1200" dirty="0"/>
              <a:t>If a sample goes wrong, THAT IS FINE! – this is why we sample, just remember to evaluate it and next time we can do things differently</a:t>
            </a:r>
          </a:p>
          <a:p>
            <a:endParaRPr lang="en-GB" sz="1200" dirty="0"/>
          </a:p>
          <a:p>
            <a:endParaRPr lang="en-GB" sz="1200" dirty="0"/>
          </a:p>
          <a:p>
            <a:endParaRPr lang="en-GB" sz="1200" dirty="0"/>
          </a:p>
          <a:p>
            <a:endParaRPr lang="en-GB" sz="1200" dirty="0"/>
          </a:p>
          <a:p>
            <a:endParaRPr lang="en-GB" sz="1200" dirty="0"/>
          </a:p>
          <a:p>
            <a:endParaRPr lang="en-GB" sz="1200" dirty="0"/>
          </a:p>
          <a:p>
            <a:endParaRPr lang="en-GB" sz="1200" dirty="0"/>
          </a:p>
        </p:txBody>
      </p:sp>
      <p:pic>
        <p:nvPicPr>
          <p:cNvPr id="1026" name="Picture 2" descr="Image result for growth mindset"/>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5883970" y="5092760"/>
            <a:ext cx="2042442" cy="127749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380027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191928" y="528571"/>
            <a:ext cx="3801292" cy="3046988"/>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lang="en-GB" sz="1200" dirty="0"/>
              <a:t>Recording ideas is really important to show your teacher and the examiner your thought process and development. Here are some ways you can record ideas:</a:t>
            </a:r>
          </a:p>
          <a:p>
            <a:endParaRPr lang="en-GB" sz="1200" dirty="0"/>
          </a:p>
          <a:p>
            <a:pPr marL="171450" indent="-171450">
              <a:buFont typeface="Arial" panose="020B0604020202020204" pitchFamily="34" charset="0"/>
              <a:buChar char="•"/>
            </a:pPr>
            <a:r>
              <a:rPr lang="en-GB" sz="1200" b="1" u="sng" dirty="0"/>
              <a:t>Design Ideas</a:t>
            </a:r>
            <a:r>
              <a:rPr lang="en-GB" sz="1200" dirty="0"/>
              <a:t> – Draw out your design ideas, they should be clearly inspired by your samples or sources.  Annotate these to explain parts of your designs</a:t>
            </a:r>
          </a:p>
          <a:p>
            <a:pPr marL="171450" indent="-171450">
              <a:buFont typeface="Arial" panose="020B0604020202020204" pitchFamily="34" charset="0"/>
              <a:buChar char="•"/>
            </a:pPr>
            <a:r>
              <a:rPr lang="en-GB" sz="1200" b="1" u="sng" dirty="0"/>
              <a:t>Observational drawing</a:t>
            </a:r>
            <a:r>
              <a:rPr lang="en-GB" sz="1200" dirty="0"/>
              <a:t> – Sketching objects that relate to your theme can help inspire design ideas – especially when creating patterns</a:t>
            </a:r>
          </a:p>
          <a:p>
            <a:pPr marL="171450" indent="-171450">
              <a:buFont typeface="Arial" panose="020B0604020202020204" pitchFamily="34" charset="0"/>
              <a:buChar char="•"/>
            </a:pPr>
            <a:r>
              <a:rPr lang="en-GB" sz="1200" b="1" u="sng" dirty="0"/>
              <a:t>Take photographs</a:t>
            </a:r>
            <a:r>
              <a:rPr lang="en-GB" sz="1200" dirty="0"/>
              <a:t> – take photos of sources for inspiration or take process photos when you are making samples as evidence.  </a:t>
            </a:r>
          </a:p>
          <a:p>
            <a:pPr marL="171450" indent="-171450">
              <a:buFont typeface="Arial" panose="020B0604020202020204" pitchFamily="34" charset="0"/>
              <a:buChar char="•"/>
            </a:pPr>
            <a:r>
              <a:rPr lang="en-GB" sz="1200" b="1" u="sng" dirty="0"/>
              <a:t>Annotation</a:t>
            </a:r>
            <a:r>
              <a:rPr lang="en-GB" sz="1200" dirty="0"/>
              <a:t> – Annotation, ensure you annotate to explain your thoughts, this does not need to be a lot of writing, sometimes you might just bullet point!</a:t>
            </a:r>
          </a:p>
        </p:txBody>
      </p:sp>
      <p:sp>
        <p:nvSpPr>
          <p:cNvPr id="15" name="Rectangle 14"/>
          <p:cNvSpPr/>
          <p:nvPr/>
        </p:nvSpPr>
        <p:spPr>
          <a:xfrm>
            <a:off x="191928" y="102384"/>
            <a:ext cx="3801292" cy="415499"/>
          </a:xfrm>
          <a:prstGeom prst="rect">
            <a:avLst/>
          </a:prstGeom>
          <a:solidFill>
            <a:srgbClr val="F4B183"/>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 name="TextBox 7"/>
          <p:cNvSpPr txBox="1"/>
          <p:nvPr/>
        </p:nvSpPr>
        <p:spPr>
          <a:xfrm>
            <a:off x="4217475" y="102384"/>
            <a:ext cx="3874158" cy="369332"/>
          </a:xfrm>
          <a:prstGeom prst="rect">
            <a:avLst/>
          </a:prstGeom>
          <a:solidFill>
            <a:schemeClr val="accent1">
              <a:lumMod val="60000"/>
              <a:lumOff val="40000"/>
            </a:schemeClr>
          </a:solidFill>
          <a:ln>
            <a:solidFill>
              <a:schemeClr val="tx1"/>
            </a:solidFill>
          </a:ln>
        </p:spPr>
        <p:txBody>
          <a:bodyPr wrap="square" rtlCol="0">
            <a:spAutoFit/>
          </a:bodyPr>
          <a:lstStyle/>
          <a:p>
            <a:pPr algn="ctr"/>
            <a:r>
              <a:rPr lang="en-GB" dirty="0">
                <a:effectLst>
                  <a:outerShdw blurRad="38100" dist="38100" dir="2700000" algn="tl">
                    <a:srgbClr val="000000">
                      <a:alpha val="43137"/>
                    </a:srgbClr>
                  </a:outerShdw>
                </a:effectLst>
              </a:rPr>
              <a:t>Next Steps…. Developing Ideas </a:t>
            </a:r>
          </a:p>
        </p:txBody>
      </p:sp>
      <p:sp>
        <p:nvSpPr>
          <p:cNvPr id="9" name="Rectangle 8"/>
          <p:cNvSpPr/>
          <p:nvPr/>
        </p:nvSpPr>
        <p:spPr>
          <a:xfrm>
            <a:off x="369706" y="117773"/>
            <a:ext cx="3323439" cy="400110"/>
          </a:xfrm>
          <a:prstGeom prst="rect">
            <a:avLst/>
          </a:prstGeom>
          <a:noFill/>
        </p:spPr>
        <p:txBody>
          <a:bodyPr wrap="square" lIns="91440" tIns="45720" rIns="91440" bIns="45720">
            <a:spAutoFit/>
          </a:bodyPr>
          <a:lstStyle/>
          <a:p>
            <a:pPr algn="ctr"/>
            <a:r>
              <a:rPr lang="en-US" sz="2000" dirty="0">
                <a:ln w="0"/>
                <a:effectLst>
                  <a:outerShdw blurRad="38100" dist="19050" dir="2700000" algn="tl" rotWithShape="0">
                    <a:schemeClr val="dk1">
                      <a:alpha val="40000"/>
                    </a:schemeClr>
                  </a:outerShdw>
                </a:effectLst>
              </a:rPr>
              <a:t>How can I record my ideas</a:t>
            </a:r>
            <a:r>
              <a:rPr lang="en-US" sz="2000" b="0" cap="none" spc="0" dirty="0">
                <a:ln w="0"/>
                <a:solidFill>
                  <a:schemeClr val="tx1"/>
                </a:solidFill>
                <a:effectLst>
                  <a:outerShdw blurRad="38100" dist="19050" dir="2700000" algn="tl" rotWithShape="0">
                    <a:schemeClr val="dk1">
                      <a:alpha val="40000"/>
                    </a:schemeClr>
                  </a:outerShdw>
                </a:effectLst>
              </a:rPr>
              <a:t>?</a:t>
            </a:r>
          </a:p>
        </p:txBody>
      </p:sp>
      <p:sp>
        <p:nvSpPr>
          <p:cNvPr id="10" name="TextBox 9"/>
          <p:cNvSpPr txBox="1"/>
          <p:nvPr/>
        </p:nvSpPr>
        <p:spPr>
          <a:xfrm>
            <a:off x="191928" y="3810705"/>
            <a:ext cx="3801292" cy="400110"/>
          </a:xfrm>
          <a:prstGeom prst="rect">
            <a:avLst/>
          </a:prstGeom>
          <a:solidFill>
            <a:srgbClr val="00B0F0"/>
          </a:solidFill>
          <a:ln>
            <a:solidFill>
              <a:schemeClr val="tx1"/>
            </a:solidFill>
          </a:ln>
        </p:spPr>
        <p:txBody>
          <a:bodyPr wrap="square" rtlCol="0">
            <a:spAutoFit/>
          </a:bodyPr>
          <a:lstStyle/>
          <a:p>
            <a:pPr algn="ctr"/>
            <a:r>
              <a:rPr lang="en-GB" sz="2000" dirty="0">
                <a:effectLst>
                  <a:outerShdw blurRad="38100" dist="38100" dir="2700000" algn="tl">
                    <a:srgbClr val="000000">
                      <a:alpha val="43137"/>
                    </a:srgbClr>
                  </a:outerShdw>
                </a:effectLst>
              </a:rPr>
              <a:t>How to annotate a design:</a:t>
            </a:r>
          </a:p>
        </p:txBody>
      </p:sp>
      <p:sp>
        <p:nvSpPr>
          <p:cNvPr id="11" name="TextBox 10"/>
          <p:cNvSpPr txBox="1"/>
          <p:nvPr/>
        </p:nvSpPr>
        <p:spPr>
          <a:xfrm>
            <a:off x="7266403" y="3810705"/>
            <a:ext cx="4686110" cy="338554"/>
          </a:xfrm>
          <a:prstGeom prst="rect">
            <a:avLst/>
          </a:prstGeom>
          <a:solidFill>
            <a:srgbClr val="D7CE1D"/>
          </a:solidFill>
          <a:ln>
            <a:solidFill>
              <a:schemeClr val="tx1"/>
            </a:solidFill>
          </a:ln>
        </p:spPr>
        <p:txBody>
          <a:bodyPr wrap="square" rtlCol="0">
            <a:spAutoFit/>
          </a:bodyPr>
          <a:lstStyle/>
          <a:p>
            <a:pPr algn="ctr"/>
            <a:r>
              <a:rPr lang="en-GB" sz="1600" dirty="0">
                <a:effectLst>
                  <a:outerShdw blurRad="38100" dist="38100" dir="2700000" algn="tl">
                    <a:srgbClr val="000000">
                      <a:alpha val="43137"/>
                    </a:srgbClr>
                  </a:outerShdw>
                </a:effectLst>
              </a:rPr>
              <a:t>Useful tutorial websites to help you with drawing </a:t>
            </a:r>
          </a:p>
        </p:txBody>
      </p:sp>
      <p:sp>
        <p:nvSpPr>
          <p:cNvPr id="12" name="TextBox 11"/>
          <p:cNvSpPr txBox="1"/>
          <p:nvPr/>
        </p:nvSpPr>
        <p:spPr>
          <a:xfrm>
            <a:off x="8213556" y="104531"/>
            <a:ext cx="3738955" cy="553998"/>
          </a:xfrm>
          <a:prstGeom prst="rect">
            <a:avLst/>
          </a:prstGeom>
          <a:solidFill>
            <a:srgbClr val="D020D4"/>
          </a:solidFill>
          <a:ln>
            <a:solidFill>
              <a:schemeClr val="tx1"/>
            </a:solidFill>
          </a:ln>
        </p:spPr>
        <p:txBody>
          <a:bodyPr wrap="square" rtlCol="0">
            <a:spAutoFit/>
          </a:bodyPr>
          <a:lstStyle/>
          <a:p>
            <a:pPr algn="ctr"/>
            <a:r>
              <a:rPr lang="en-GB" sz="2000" dirty="0">
                <a:effectLst>
                  <a:outerShdw blurRad="38100" dist="38100" dir="2700000" algn="tl">
                    <a:srgbClr val="000000">
                      <a:alpha val="43137"/>
                    </a:srgbClr>
                  </a:outerShdw>
                </a:effectLst>
              </a:rPr>
              <a:t>Media you can use to record ideas</a:t>
            </a:r>
          </a:p>
          <a:p>
            <a:pPr algn="ctr"/>
            <a:r>
              <a:rPr lang="en-GB" sz="1000" dirty="0"/>
              <a:t>(or anything else you can think of!)</a:t>
            </a:r>
          </a:p>
        </p:txBody>
      </p:sp>
      <p:sp>
        <p:nvSpPr>
          <p:cNvPr id="13" name="TextBox 12"/>
          <p:cNvSpPr txBox="1"/>
          <p:nvPr/>
        </p:nvSpPr>
        <p:spPr>
          <a:xfrm>
            <a:off x="191928" y="4170521"/>
            <a:ext cx="3801292" cy="2383922"/>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lnSpc>
                <a:spcPts val="2000"/>
              </a:lnSpc>
              <a:tabLst>
                <a:tab pos="584200" algn="l"/>
                <a:tab pos="1168400" algn="l"/>
                <a:tab pos="1752600" algn="l"/>
                <a:tab pos="2336800" algn="l"/>
                <a:tab pos="2921000" algn="l"/>
                <a:tab pos="3505200" algn="l"/>
                <a:tab pos="4089400" algn="l"/>
                <a:tab pos="4673600" algn="l"/>
                <a:tab pos="5257800" algn="l"/>
                <a:tab pos="5842000" algn="l"/>
              </a:tabLst>
            </a:pPr>
            <a:r>
              <a:rPr lang="en-US" altLang="zh-CN" sz="1400" b="1" kern="100" dirty="0">
                <a:solidFill>
                  <a:srgbClr val="000000"/>
                </a:solidFill>
                <a:ea typeface="Tahoma" panose="020B0604030504040204" pitchFamily="34" charset="0"/>
                <a:cs typeface="Tahoma" panose="020B0604030504040204" pitchFamily="34" charset="0"/>
                <a:sym typeface="Times New Roman"/>
              </a:rPr>
              <a:t>What</a:t>
            </a:r>
            <a:r>
              <a:rPr lang="en-US" altLang="zh-CN" sz="1400" kern="100" dirty="0">
                <a:solidFill>
                  <a:srgbClr val="000000"/>
                </a:solidFill>
                <a:ea typeface="Tahoma" panose="020B0604030504040204" pitchFamily="34" charset="0"/>
                <a:cs typeface="Tahoma" panose="020B0604030504040204" pitchFamily="34" charset="0"/>
                <a:sym typeface="Times New Roman"/>
              </a:rPr>
              <a:t>  techniques have you used in your designs? </a:t>
            </a:r>
            <a:r>
              <a:rPr lang="en-US" altLang="zh-CN" sz="1400" b="1" kern="100" dirty="0">
                <a:solidFill>
                  <a:srgbClr val="000000"/>
                </a:solidFill>
                <a:ea typeface="Tahoma" panose="020B0604030504040204" pitchFamily="34" charset="0"/>
                <a:cs typeface="Tahoma" panose="020B0604030504040204" pitchFamily="34" charset="0"/>
                <a:sym typeface="Times New Roman"/>
              </a:rPr>
              <a:t>Why</a:t>
            </a:r>
            <a:r>
              <a:rPr lang="en-US" altLang="zh-CN" sz="1400" kern="100" dirty="0">
                <a:solidFill>
                  <a:srgbClr val="000000"/>
                </a:solidFill>
                <a:ea typeface="Tahoma" panose="020B0604030504040204" pitchFamily="34" charset="0"/>
                <a:cs typeface="Tahoma" panose="020B0604030504040204" pitchFamily="34" charset="0"/>
                <a:sym typeface="Times New Roman"/>
              </a:rPr>
              <a:t>? </a:t>
            </a:r>
          </a:p>
          <a:p>
            <a:pPr algn="ctr">
              <a:lnSpc>
                <a:spcPts val="2000"/>
              </a:lnSpc>
              <a:tabLst>
                <a:tab pos="584200" algn="l"/>
                <a:tab pos="1168400" algn="l"/>
                <a:tab pos="1752600" algn="l"/>
                <a:tab pos="2336800" algn="l"/>
                <a:tab pos="2921000" algn="l"/>
                <a:tab pos="3505200" algn="l"/>
                <a:tab pos="4089400" algn="l"/>
                <a:tab pos="4673600" algn="l"/>
                <a:tab pos="5257800" algn="l"/>
                <a:tab pos="5842000" algn="l"/>
              </a:tabLst>
            </a:pPr>
            <a:r>
              <a:rPr lang="en-US" altLang="zh-CN" sz="1400" b="1" kern="100" dirty="0">
                <a:solidFill>
                  <a:srgbClr val="000000"/>
                </a:solidFill>
                <a:ea typeface="Tahoma" panose="020B0604030504040204" pitchFamily="34" charset="0"/>
                <a:cs typeface="Tahoma" panose="020B0604030504040204" pitchFamily="34" charset="0"/>
                <a:sym typeface="Times New Roman"/>
              </a:rPr>
              <a:t>How</a:t>
            </a:r>
            <a:r>
              <a:rPr lang="en-US" altLang="zh-CN" sz="1400" kern="100" dirty="0">
                <a:solidFill>
                  <a:srgbClr val="000000"/>
                </a:solidFill>
                <a:ea typeface="Tahoma" panose="020B0604030504040204" pitchFamily="34" charset="0"/>
                <a:cs typeface="Tahoma" panose="020B0604030504040204" pitchFamily="34" charset="0"/>
                <a:sym typeface="Times New Roman"/>
              </a:rPr>
              <a:t> does it link to the samples you have done?</a:t>
            </a:r>
          </a:p>
          <a:p>
            <a:pPr algn="ctr">
              <a:lnSpc>
                <a:spcPts val="2000"/>
              </a:lnSpc>
              <a:tabLst>
                <a:tab pos="584200" algn="l"/>
                <a:tab pos="1168400" algn="l"/>
                <a:tab pos="1752600" algn="l"/>
                <a:tab pos="2336800" algn="l"/>
                <a:tab pos="2921000" algn="l"/>
                <a:tab pos="3505200" algn="l"/>
                <a:tab pos="4089400" algn="l"/>
                <a:tab pos="4673600" algn="l"/>
                <a:tab pos="5257800" algn="l"/>
                <a:tab pos="5842000" algn="l"/>
              </a:tabLst>
            </a:pPr>
            <a:r>
              <a:rPr lang="en-US" altLang="zh-CN" sz="1400" b="1" kern="100" dirty="0">
                <a:solidFill>
                  <a:srgbClr val="000000"/>
                </a:solidFill>
                <a:ea typeface="Tahoma" panose="020B0604030504040204" pitchFamily="34" charset="0"/>
                <a:cs typeface="Tahoma" panose="020B0604030504040204" pitchFamily="34" charset="0"/>
                <a:sym typeface="Times New Roman"/>
              </a:rPr>
              <a:t>Is</a:t>
            </a:r>
            <a:r>
              <a:rPr lang="en-US" altLang="zh-CN" sz="1400" kern="100" dirty="0">
                <a:solidFill>
                  <a:srgbClr val="000000"/>
                </a:solidFill>
                <a:ea typeface="Tahoma" panose="020B0604030504040204" pitchFamily="34" charset="0"/>
                <a:cs typeface="Tahoma" panose="020B0604030504040204" pitchFamily="34" charset="0"/>
                <a:sym typeface="Times New Roman"/>
              </a:rPr>
              <a:t> you design inspired by any of your sources? </a:t>
            </a:r>
            <a:r>
              <a:rPr lang="en-US" altLang="zh-CN" sz="1400" b="1" kern="100" dirty="0">
                <a:solidFill>
                  <a:srgbClr val="000000"/>
                </a:solidFill>
                <a:ea typeface="Tahoma" panose="020B0604030504040204" pitchFamily="34" charset="0"/>
                <a:cs typeface="Tahoma" panose="020B0604030504040204" pitchFamily="34" charset="0"/>
                <a:sym typeface="Times New Roman"/>
              </a:rPr>
              <a:t>How? Why?</a:t>
            </a:r>
          </a:p>
          <a:p>
            <a:pPr algn="ctr">
              <a:lnSpc>
                <a:spcPts val="2000"/>
              </a:lnSpc>
              <a:tabLst>
                <a:tab pos="584200" algn="l"/>
                <a:tab pos="1168400" algn="l"/>
                <a:tab pos="1752600" algn="l"/>
                <a:tab pos="2336800" algn="l"/>
                <a:tab pos="2921000" algn="l"/>
                <a:tab pos="3505200" algn="l"/>
                <a:tab pos="4089400" algn="l"/>
                <a:tab pos="4673600" algn="l"/>
                <a:tab pos="5257800" algn="l"/>
                <a:tab pos="5842000" algn="l"/>
              </a:tabLst>
            </a:pPr>
            <a:r>
              <a:rPr lang="en-US" altLang="zh-CN" sz="1400" b="1" kern="100" dirty="0">
                <a:solidFill>
                  <a:srgbClr val="000000"/>
                </a:solidFill>
                <a:ea typeface="Tahoma" panose="020B0604030504040204" pitchFamily="34" charset="0"/>
                <a:cs typeface="Tahoma" panose="020B0604030504040204" pitchFamily="34" charset="0"/>
                <a:sym typeface="Times New Roman"/>
              </a:rPr>
              <a:t>What</a:t>
            </a:r>
            <a:r>
              <a:rPr lang="en-US" altLang="zh-CN" sz="1400" kern="100" dirty="0">
                <a:solidFill>
                  <a:srgbClr val="000000"/>
                </a:solidFill>
                <a:ea typeface="Tahoma" panose="020B0604030504040204" pitchFamily="34" charset="0"/>
                <a:cs typeface="Tahoma" panose="020B0604030504040204" pitchFamily="34" charset="0"/>
                <a:sym typeface="Times New Roman"/>
              </a:rPr>
              <a:t> materials would you use? </a:t>
            </a:r>
            <a:r>
              <a:rPr lang="en-US" altLang="zh-CN" sz="1400" b="1" kern="100" dirty="0">
                <a:solidFill>
                  <a:srgbClr val="000000"/>
                </a:solidFill>
                <a:ea typeface="Tahoma" panose="020B0604030504040204" pitchFamily="34" charset="0"/>
                <a:cs typeface="Tahoma" panose="020B0604030504040204" pitchFamily="34" charset="0"/>
                <a:sym typeface="Times New Roman"/>
              </a:rPr>
              <a:t>Why</a:t>
            </a:r>
            <a:r>
              <a:rPr lang="en-US" altLang="zh-CN" sz="1400" kern="100" dirty="0">
                <a:solidFill>
                  <a:srgbClr val="000000"/>
                </a:solidFill>
                <a:ea typeface="Tahoma" panose="020B0604030504040204" pitchFamily="34" charset="0"/>
                <a:cs typeface="Tahoma" panose="020B0604030504040204" pitchFamily="34" charset="0"/>
                <a:sym typeface="Times New Roman"/>
              </a:rPr>
              <a:t>?</a:t>
            </a:r>
          </a:p>
          <a:p>
            <a:pPr algn="ctr">
              <a:lnSpc>
                <a:spcPts val="2000"/>
              </a:lnSpc>
              <a:tabLst>
                <a:tab pos="584200" algn="l"/>
                <a:tab pos="1168400" algn="l"/>
                <a:tab pos="1752600" algn="l"/>
                <a:tab pos="2336800" algn="l"/>
                <a:tab pos="2921000" algn="l"/>
                <a:tab pos="3505200" algn="l"/>
                <a:tab pos="4089400" algn="l"/>
                <a:tab pos="4673600" algn="l"/>
                <a:tab pos="5257800" algn="l"/>
                <a:tab pos="5842000" algn="l"/>
              </a:tabLst>
            </a:pPr>
            <a:r>
              <a:rPr lang="en-US" altLang="zh-CN" sz="1400" b="1" kern="100" dirty="0">
                <a:solidFill>
                  <a:srgbClr val="000000"/>
                </a:solidFill>
                <a:ea typeface="Tahoma" panose="020B0604030504040204" pitchFamily="34" charset="0"/>
                <a:cs typeface="Tahoma" panose="020B0604030504040204" pitchFamily="34" charset="0"/>
                <a:sym typeface="Times New Roman"/>
              </a:rPr>
              <a:t>How</a:t>
            </a:r>
            <a:r>
              <a:rPr lang="en-US" altLang="zh-CN" sz="1400" kern="100" dirty="0">
                <a:solidFill>
                  <a:srgbClr val="000000"/>
                </a:solidFill>
                <a:ea typeface="Tahoma" panose="020B0604030504040204" pitchFamily="34" charset="0"/>
                <a:cs typeface="Tahoma" panose="020B0604030504040204" pitchFamily="34" charset="0"/>
                <a:sym typeface="Times New Roman"/>
              </a:rPr>
              <a:t> does this design link to your theme? </a:t>
            </a:r>
          </a:p>
          <a:p>
            <a:pPr algn="ctr">
              <a:lnSpc>
                <a:spcPts val="2000"/>
              </a:lnSpc>
              <a:tabLst>
                <a:tab pos="584200" algn="l"/>
                <a:tab pos="1168400" algn="l"/>
                <a:tab pos="1752600" algn="l"/>
                <a:tab pos="2336800" algn="l"/>
                <a:tab pos="2921000" algn="l"/>
                <a:tab pos="3505200" algn="l"/>
                <a:tab pos="4089400" algn="l"/>
                <a:tab pos="4673600" algn="l"/>
                <a:tab pos="5257800" algn="l"/>
                <a:tab pos="5842000" algn="l"/>
              </a:tabLst>
            </a:pPr>
            <a:r>
              <a:rPr lang="en-US" altLang="zh-CN" sz="1400" b="1" kern="100" dirty="0">
                <a:solidFill>
                  <a:srgbClr val="000000"/>
                </a:solidFill>
                <a:ea typeface="Tahoma" panose="020B0604030504040204" pitchFamily="34" charset="0"/>
                <a:cs typeface="Tahoma" panose="020B0604030504040204" pitchFamily="34" charset="0"/>
                <a:sym typeface="Times New Roman"/>
              </a:rPr>
              <a:t>What</a:t>
            </a:r>
            <a:r>
              <a:rPr lang="en-US" altLang="zh-CN" sz="1400" kern="100" dirty="0">
                <a:solidFill>
                  <a:srgbClr val="000000"/>
                </a:solidFill>
                <a:ea typeface="Tahoma" panose="020B0604030504040204" pitchFamily="34" charset="0"/>
                <a:cs typeface="Tahoma" panose="020B0604030504040204" pitchFamily="34" charset="0"/>
                <a:sym typeface="Times New Roman"/>
              </a:rPr>
              <a:t> developments would you make to your designs? </a:t>
            </a:r>
            <a:r>
              <a:rPr lang="en-US" altLang="zh-CN" sz="1400" b="1" kern="100" dirty="0">
                <a:solidFill>
                  <a:srgbClr val="000000"/>
                </a:solidFill>
                <a:ea typeface="Tahoma" panose="020B0604030504040204" pitchFamily="34" charset="0"/>
                <a:cs typeface="Tahoma" panose="020B0604030504040204" pitchFamily="34" charset="0"/>
                <a:sym typeface="Times New Roman"/>
              </a:rPr>
              <a:t>Why?</a:t>
            </a:r>
          </a:p>
        </p:txBody>
      </p:sp>
      <p:sp>
        <p:nvSpPr>
          <p:cNvPr id="14" name="TextBox 13"/>
          <p:cNvSpPr txBox="1"/>
          <p:nvPr/>
        </p:nvSpPr>
        <p:spPr>
          <a:xfrm>
            <a:off x="7266402" y="4149259"/>
            <a:ext cx="4686109" cy="2800767"/>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lvl="1"/>
            <a:endParaRPr lang="en-GB" sz="1200" dirty="0">
              <a:hlinkClick r:id="rId2"/>
            </a:endParaRPr>
          </a:p>
          <a:p>
            <a:pPr lvl="1"/>
            <a:endParaRPr lang="en-GB" sz="1200" dirty="0">
              <a:hlinkClick r:id="rId2"/>
            </a:endParaRPr>
          </a:p>
          <a:p>
            <a:pPr lvl="1"/>
            <a:r>
              <a:rPr lang="en-GB" sz="1400" dirty="0">
                <a:hlinkClick r:id="rId2"/>
              </a:rPr>
              <a:t>https://www.youtube.com/watch?v=48_P5552638</a:t>
            </a:r>
            <a:endParaRPr lang="en-GB" sz="1400" dirty="0"/>
          </a:p>
          <a:p>
            <a:pPr lvl="1"/>
            <a:endParaRPr lang="en-GB" sz="1400" dirty="0"/>
          </a:p>
          <a:p>
            <a:pPr lvl="1"/>
            <a:r>
              <a:rPr lang="en-GB" sz="1400" dirty="0">
                <a:hlinkClick r:id="rId3"/>
              </a:rPr>
              <a:t>https://www.youtube.com/watch?v=Xn_0wEwZNEU</a:t>
            </a:r>
            <a:endParaRPr lang="en-GB" sz="1400" dirty="0"/>
          </a:p>
          <a:p>
            <a:pPr lvl="1"/>
            <a:endParaRPr lang="en-GB" sz="1400" dirty="0"/>
          </a:p>
          <a:p>
            <a:pPr lvl="1"/>
            <a:r>
              <a:rPr lang="en-GB" sz="1400" dirty="0">
                <a:hlinkClick r:id="rId4"/>
              </a:rPr>
              <a:t>https://www.youtube.com/watch?v=XOk652I6Djo</a:t>
            </a:r>
            <a:endParaRPr lang="en-GB" sz="1400" dirty="0"/>
          </a:p>
          <a:p>
            <a:pPr lvl="1"/>
            <a:endParaRPr lang="en-GB" sz="1400" dirty="0"/>
          </a:p>
          <a:p>
            <a:pPr lvl="1"/>
            <a:r>
              <a:rPr lang="en-GB" sz="1400" dirty="0">
                <a:hlinkClick r:id="rId5"/>
              </a:rPr>
              <a:t>https://www.youtube.com/watch?v=-6F5q_5HC3o</a:t>
            </a:r>
            <a:endParaRPr lang="en-GB" sz="1400" dirty="0"/>
          </a:p>
          <a:p>
            <a:pPr lvl="1"/>
            <a:endParaRPr lang="en-GB" sz="1400" dirty="0"/>
          </a:p>
          <a:p>
            <a:pPr lvl="1"/>
            <a:endParaRPr lang="en-GB" sz="1400" dirty="0"/>
          </a:p>
          <a:p>
            <a:pPr lvl="1"/>
            <a:endParaRPr lang="en-GB" sz="1400" dirty="0"/>
          </a:p>
          <a:p>
            <a:pPr lvl="1"/>
            <a:endParaRPr lang="en-GB" sz="1200" dirty="0"/>
          </a:p>
        </p:txBody>
      </p:sp>
      <p:sp>
        <p:nvSpPr>
          <p:cNvPr id="16" name="TextBox 15"/>
          <p:cNvSpPr txBox="1"/>
          <p:nvPr/>
        </p:nvSpPr>
        <p:spPr>
          <a:xfrm>
            <a:off x="8213557" y="658529"/>
            <a:ext cx="1844844" cy="2923877"/>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GB" sz="1400" u="sng" dirty="0"/>
              <a:t>Design ideas / drawing</a:t>
            </a:r>
          </a:p>
          <a:p>
            <a:pPr marL="171450" indent="-171450">
              <a:buFont typeface="Arial" panose="020B0604020202020204" pitchFamily="34" charset="0"/>
              <a:buChar char="•"/>
            </a:pPr>
            <a:endParaRPr lang="en-GB" sz="1600" dirty="0"/>
          </a:p>
          <a:p>
            <a:pPr marL="171450" indent="-171450">
              <a:buFont typeface="Arial" panose="020B0604020202020204" pitchFamily="34" charset="0"/>
              <a:buChar char="•"/>
            </a:pPr>
            <a:r>
              <a:rPr lang="en-GB" sz="1400" dirty="0"/>
              <a:t>Pencils</a:t>
            </a:r>
          </a:p>
          <a:p>
            <a:pPr marL="171450" indent="-171450">
              <a:buFont typeface="Arial" panose="020B0604020202020204" pitchFamily="34" charset="0"/>
              <a:buChar char="•"/>
            </a:pPr>
            <a:r>
              <a:rPr lang="en-GB" sz="1400" dirty="0"/>
              <a:t>Collage</a:t>
            </a:r>
          </a:p>
          <a:p>
            <a:pPr marL="171450" indent="-171450">
              <a:buFont typeface="Arial" panose="020B0604020202020204" pitchFamily="34" charset="0"/>
              <a:buChar char="•"/>
            </a:pPr>
            <a:r>
              <a:rPr lang="en-GB" sz="1400" dirty="0"/>
              <a:t>Watercolours</a:t>
            </a:r>
          </a:p>
          <a:p>
            <a:pPr marL="171450" indent="-171450">
              <a:buFont typeface="Arial" panose="020B0604020202020204" pitchFamily="34" charset="0"/>
              <a:buChar char="•"/>
            </a:pPr>
            <a:r>
              <a:rPr lang="en-GB" sz="1400" dirty="0"/>
              <a:t>Paints</a:t>
            </a:r>
          </a:p>
          <a:p>
            <a:pPr marL="171450" indent="-171450">
              <a:buFont typeface="Arial" panose="020B0604020202020204" pitchFamily="34" charset="0"/>
              <a:buChar char="•"/>
            </a:pPr>
            <a:r>
              <a:rPr lang="en-GB" sz="1400" dirty="0"/>
              <a:t>Chalk Pastels</a:t>
            </a:r>
          </a:p>
          <a:p>
            <a:pPr marL="171450" indent="-171450">
              <a:buFont typeface="Arial" panose="020B0604020202020204" pitchFamily="34" charset="0"/>
              <a:buChar char="•"/>
            </a:pPr>
            <a:r>
              <a:rPr lang="en-GB" sz="1400" dirty="0"/>
              <a:t>Charcoal</a:t>
            </a:r>
          </a:p>
          <a:p>
            <a:pPr marL="171450" indent="-171450">
              <a:buFont typeface="Arial" panose="020B0604020202020204" pitchFamily="34" charset="0"/>
              <a:buChar char="•"/>
            </a:pPr>
            <a:r>
              <a:rPr lang="en-GB" sz="1400" dirty="0" err="1"/>
              <a:t>Fineliners</a:t>
            </a:r>
            <a:endParaRPr lang="en-GB" sz="1400" dirty="0"/>
          </a:p>
          <a:p>
            <a:pPr marL="171450" indent="-171450">
              <a:buFont typeface="Arial" panose="020B0604020202020204" pitchFamily="34" charset="0"/>
              <a:buChar char="•"/>
            </a:pPr>
            <a:r>
              <a:rPr lang="en-GB" sz="1400" dirty="0"/>
              <a:t>Pen</a:t>
            </a:r>
          </a:p>
          <a:p>
            <a:pPr marL="171450" indent="-171450">
              <a:buFont typeface="Arial" panose="020B0604020202020204" pitchFamily="34" charset="0"/>
              <a:buChar char="•"/>
            </a:pPr>
            <a:r>
              <a:rPr lang="en-GB" sz="1400" dirty="0"/>
              <a:t>Artist Markers</a:t>
            </a:r>
          </a:p>
          <a:p>
            <a:pPr marL="171450" indent="-171450">
              <a:buFont typeface="Arial" panose="020B0604020202020204" pitchFamily="34" charset="0"/>
              <a:buChar char="•"/>
            </a:pPr>
            <a:r>
              <a:rPr lang="en-GB" sz="1400" dirty="0"/>
              <a:t>Photoshop (CAD)</a:t>
            </a:r>
          </a:p>
          <a:p>
            <a:pPr marL="171450" indent="-171450">
              <a:buFont typeface="Arial" panose="020B0604020202020204" pitchFamily="34" charset="0"/>
              <a:buChar char="•"/>
            </a:pPr>
            <a:r>
              <a:rPr lang="en-GB" sz="1400" dirty="0"/>
              <a:t>Photographs</a:t>
            </a:r>
          </a:p>
        </p:txBody>
      </p:sp>
      <p:sp>
        <p:nvSpPr>
          <p:cNvPr id="17" name="TextBox 16"/>
          <p:cNvSpPr txBox="1"/>
          <p:nvPr/>
        </p:nvSpPr>
        <p:spPr>
          <a:xfrm>
            <a:off x="4222376" y="474203"/>
            <a:ext cx="3869257" cy="1938992"/>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lang="en-GB" sz="1200" dirty="0"/>
              <a:t>Once you have recorded your ideas, what do you do next?</a:t>
            </a:r>
          </a:p>
          <a:p>
            <a:endParaRPr lang="en-GB" sz="1200" dirty="0"/>
          </a:p>
          <a:p>
            <a:pPr marL="171450" indent="-171450">
              <a:buFont typeface="Arial" panose="020B0604020202020204" pitchFamily="34" charset="0"/>
              <a:buChar char="•"/>
            </a:pPr>
            <a:r>
              <a:rPr lang="en-GB" sz="1200" dirty="0"/>
              <a:t>Design ideas – develop design ideas by varying aspects e.g. size, shape, features etc.</a:t>
            </a:r>
          </a:p>
          <a:p>
            <a:pPr marL="171450" indent="-171450">
              <a:buFont typeface="Arial" panose="020B0604020202020204" pitchFamily="34" charset="0"/>
              <a:buChar char="•"/>
            </a:pPr>
            <a:r>
              <a:rPr lang="en-GB" sz="1200" dirty="0"/>
              <a:t>Observational sketches – use the sketches to develop a repeat pattern</a:t>
            </a:r>
          </a:p>
          <a:p>
            <a:pPr marL="171450" indent="-171450">
              <a:buFont typeface="Arial" panose="020B0604020202020204" pitchFamily="34" charset="0"/>
              <a:buChar char="•"/>
            </a:pPr>
            <a:r>
              <a:rPr lang="en-GB" sz="1200" dirty="0"/>
              <a:t>Take photographs – annotate your photos when they are stuck into your book</a:t>
            </a:r>
          </a:p>
          <a:p>
            <a:pPr marL="171450" indent="-171450">
              <a:buFont typeface="Arial" panose="020B0604020202020204" pitchFamily="34" charset="0"/>
              <a:buChar char="•"/>
            </a:pPr>
            <a:r>
              <a:rPr lang="en-GB" sz="1200" dirty="0"/>
              <a:t>Annotation – underline any key points you have made / keywords to make it easy for the examiner to identify</a:t>
            </a:r>
          </a:p>
        </p:txBody>
      </p:sp>
      <p:sp>
        <p:nvSpPr>
          <p:cNvPr id="24" name="Rectangle 23"/>
          <p:cNvSpPr/>
          <p:nvPr/>
        </p:nvSpPr>
        <p:spPr>
          <a:xfrm>
            <a:off x="3940482" y="2478360"/>
            <a:ext cx="4320415" cy="646331"/>
          </a:xfrm>
          <a:prstGeom prst="rect">
            <a:avLst/>
          </a:prstGeom>
          <a:noFill/>
        </p:spPr>
        <p:txBody>
          <a:bodyPr wrap="none" lIns="91440" tIns="45720" rIns="91440" bIns="45720">
            <a:spAutoFit/>
          </a:bodyPr>
          <a:lstStyle/>
          <a:p>
            <a:pPr algn="ctr"/>
            <a:r>
              <a:rPr lang="en-US" sz="3600" dirty="0">
                <a:ln w="0"/>
                <a:effectLst>
                  <a:outerShdw blurRad="38100" dist="19050" dir="2700000" algn="tl" rotWithShape="0">
                    <a:schemeClr val="dk1">
                      <a:alpha val="40000"/>
                    </a:schemeClr>
                  </a:outerShdw>
                </a:effectLst>
              </a:rPr>
              <a:t>GCSE 3D Design – A03</a:t>
            </a:r>
          </a:p>
        </p:txBody>
      </p:sp>
      <p:sp>
        <p:nvSpPr>
          <p:cNvPr id="25" name="Rectangle 24"/>
          <p:cNvSpPr/>
          <p:nvPr/>
        </p:nvSpPr>
        <p:spPr>
          <a:xfrm>
            <a:off x="4830499" y="3236865"/>
            <a:ext cx="2648109" cy="400110"/>
          </a:xfrm>
          <a:prstGeom prst="rect">
            <a:avLst/>
          </a:prstGeom>
        </p:spPr>
        <p:txBody>
          <a:bodyPr wrap="square" anchor="ctr">
            <a:spAutoFit/>
          </a:bodyPr>
          <a:lstStyle/>
          <a:p>
            <a:pPr algn="ctr">
              <a:spcAft>
                <a:spcPts val="600"/>
              </a:spcAft>
              <a:tabLst>
                <a:tab pos="450215" algn="l"/>
                <a:tab pos="899795" algn="l"/>
                <a:tab pos="1350010" algn="l"/>
                <a:tab pos="2249805" algn="l"/>
                <a:tab pos="2700020" algn="l"/>
                <a:tab pos="3150235" algn="l"/>
                <a:tab pos="3599815" algn="l"/>
                <a:tab pos="4050030" algn="l"/>
                <a:tab pos="4500245" algn="l"/>
                <a:tab pos="4949825" algn="l"/>
                <a:tab pos="5400040" algn="l"/>
                <a:tab pos="5850255" algn="l"/>
                <a:tab pos="6299835" algn="l"/>
                <a:tab pos="6750050" algn="l"/>
              </a:tabLst>
            </a:pPr>
            <a:r>
              <a:rPr lang="en-GB" sz="1000" dirty="0">
                <a:solidFill>
                  <a:srgbClr val="000000"/>
                </a:solidFill>
                <a:latin typeface="Tahoma" panose="020B0604030504040204" pitchFamily="34" charset="0"/>
                <a:ea typeface="Tahoma" panose="020B0604030504040204" pitchFamily="34" charset="0"/>
                <a:cs typeface="Tahoma" panose="020B0604030504040204" pitchFamily="34" charset="0"/>
              </a:rPr>
              <a:t>Record ideas, observations and insights relevant to intentions as work progresses.</a:t>
            </a:r>
            <a:endParaRPr lang="en-GB" sz="1400" dirty="0">
              <a:solidFill>
                <a:srgbClr val="000000"/>
              </a:solidFill>
              <a:latin typeface="Tahoma" panose="020B0604030504040204" pitchFamily="34" charset="0"/>
              <a:ea typeface="Tahoma" panose="020B0604030504040204" pitchFamily="34" charset="0"/>
              <a:cs typeface="Tahoma" panose="020B0604030504040204" pitchFamily="34" charset="0"/>
            </a:endParaRPr>
          </a:p>
        </p:txBody>
      </p:sp>
      <p:sp>
        <p:nvSpPr>
          <p:cNvPr id="18" name="TextBox 17"/>
          <p:cNvSpPr txBox="1"/>
          <p:nvPr/>
        </p:nvSpPr>
        <p:spPr>
          <a:xfrm>
            <a:off x="10058400" y="658529"/>
            <a:ext cx="1881051" cy="2923877"/>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GB" sz="1400" u="sng" dirty="0"/>
              <a:t>Insights / written annotation</a:t>
            </a:r>
          </a:p>
          <a:p>
            <a:pPr marL="171450" indent="-171450">
              <a:buFont typeface="Arial" panose="020B0604020202020204" pitchFamily="34" charset="0"/>
              <a:buChar char="•"/>
            </a:pPr>
            <a:endParaRPr lang="en-GB" sz="1600" dirty="0"/>
          </a:p>
          <a:p>
            <a:pPr marL="171450" indent="-171450">
              <a:buFont typeface="Arial" panose="020B0604020202020204" pitchFamily="34" charset="0"/>
              <a:buChar char="•"/>
            </a:pPr>
            <a:r>
              <a:rPr lang="en-GB" sz="1400" dirty="0"/>
              <a:t>Written – pen / pencil</a:t>
            </a:r>
          </a:p>
          <a:p>
            <a:pPr marL="171450" indent="-171450">
              <a:buFont typeface="Arial" panose="020B0604020202020204" pitchFamily="34" charset="0"/>
              <a:buChar char="•"/>
            </a:pPr>
            <a:r>
              <a:rPr lang="en-GB" sz="1400" dirty="0"/>
              <a:t>Bullet points / key words / paragraphs</a:t>
            </a:r>
          </a:p>
          <a:p>
            <a:pPr marL="171450" indent="-171450">
              <a:buFont typeface="Arial" panose="020B0604020202020204" pitchFamily="34" charset="0"/>
              <a:buChar char="•"/>
            </a:pPr>
            <a:r>
              <a:rPr lang="en-GB" sz="1400" dirty="0"/>
              <a:t>Typed up on the computer</a:t>
            </a:r>
          </a:p>
          <a:p>
            <a:pPr marL="171450" indent="-171450">
              <a:buFont typeface="Arial" panose="020B0604020202020204" pitchFamily="34" charset="0"/>
              <a:buChar char="•"/>
            </a:pPr>
            <a:endParaRPr lang="en-GB" sz="1400" dirty="0"/>
          </a:p>
          <a:p>
            <a:pPr marL="171450" indent="-171450">
              <a:buFont typeface="Arial" panose="020B0604020202020204" pitchFamily="34" charset="0"/>
              <a:buChar char="•"/>
            </a:pPr>
            <a:endParaRPr lang="en-GB" sz="1400" dirty="0"/>
          </a:p>
          <a:p>
            <a:pPr marL="171450" indent="-171450">
              <a:buFont typeface="Arial" panose="020B0604020202020204" pitchFamily="34" charset="0"/>
              <a:buChar char="•"/>
            </a:pPr>
            <a:endParaRPr lang="en-GB" sz="1400" dirty="0"/>
          </a:p>
          <a:p>
            <a:pPr marL="171450" indent="-171450">
              <a:buFont typeface="Arial" panose="020B0604020202020204" pitchFamily="34" charset="0"/>
              <a:buChar char="•"/>
            </a:pPr>
            <a:endParaRPr lang="en-GB" sz="1400" dirty="0"/>
          </a:p>
        </p:txBody>
      </p:sp>
      <p:sp>
        <p:nvSpPr>
          <p:cNvPr id="19" name="TextBox 18"/>
          <p:cNvSpPr txBox="1"/>
          <p:nvPr/>
        </p:nvSpPr>
        <p:spPr>
          <a:xfrm>
            <a:off x="4217477" y="3810705"/>
            <a:ext cx="2826876" cy="369332"/>
          </a:xfrm>
          <a:prstGeom prst="rect">
            <a:avLst/>
          </a:prstGeom>
          <a:solidFill>
            <a:srgbClr val="8FF5B1"/>
          </a:solidFill>
          <a:ln>
            <a:solidFill>
              <a:schemeClr val="tx1"/>
            </a:solidFill>
          </a:ln>
        </p:spPr>
        <p:txBody>
          <a:bodyPr wrap="square" rtlCol="0">
            <a:spAutoFit/>
          </a:bodyPr>
          <a:lstStyle/>
          <a:p>
            <a:pPr algn="ctr"/>
            <a:r>
              <a:rPr lang="en-GB" dirty="0">
                <a:effectLst>
                  <a:outerShdw blurRad="38100" dist="38100" dir="2700000" algn="tl">
                    <a:srgbClr val="000000">
                      <a:alpha val="43137"/>
                    </a:srgbClr>
                  </a:outerShdw>
                </a:effectLst>
              </a:rPr>
              <a:t>Key Points to Remember </a:t>
            </a:r>
          </a:p>
        </p:txBody>
      </p:sp>
      <p:sp>
        <p:nvSpPr>
          <p:cNvPr id="20" name="TextBox 19"/>
          <p:cNvSpPr txBox="1"/>
          <p:nvPr/>
        </p:nvSpPr>
        <p:spPr>
          <a:xfrm>
            <a:off x="4215269" y="4182524"/>
            <a:ext cx="2829084" cy="2308324"/>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marL="171450" indent="-171450">
              <a:buFont typeface="Arial" panose="020B0604020202020204" pitchFamily="34" charset="0"/>
              <a:buChar char="•"/>
            </a:pPr>
            <a:r>
              <a:rPr lang="en-GB" sz="1200" dirty="0"/>
              <a:t>Any design ideas you do should CLEARLY link back to AO1 and AO2.  </a:t>
            </a:r>
          </a:p>
          <a:p>
            <a:pPr marL="171450" indent="-171450">
              <a:buFont typeface="Arial" panose="020B0604020202020204" pitchFamily="34" charset="0"/>
              <a:buChar char="•"/>
            </a:pPr>
            <a:endParaRPr lang="en-GB" sz="1200" dirty="0"/>
          </a:p>
          <a:p>
            <a:pPr marL="171450" indent="-171450">
              <a:buFont typeface="Arial" panose="020B0604020202020204" pitchFamily="34" charset="0"/>
              <a:buChar char="•"/>
            </a:pPr>
            <a:r>
              <a:rPr lang="en-GB" sz="1200" dirty="0"/>
              <a:t>All designs should show how your sources have inspired them – include this in your annotation</a:t>
            </a:r>
          </a:p>
          <a:p>
            <a:pPr marL="171450" indent="-171450">
              <a:buFont typeface="Arial" panose="020B0604020202020204" pitchFamily="34" charset="0"/>
              <a:buChar char="•"/>
            </a:pPr>
            <a:endParaRPr lang="en-GB" sz="1200" dirty="0"/>
          </a:p>
          <a:p>
            <a:pPr marL="171450" indent="-171450">
              <a:buFont typeface="Arial" panose="020B0604020202020204" pitchFamily="34" charset="0"/>
              <a:buChar char="•"/>
            </a:pPr>
            <a:r>
              <a:rPr lang="en-GB" sz="1200" dirty="0"/>
              <a:t>All designs should include AT LEAST three different textiles techniques that you have sampled.</a:t>
            </a:r>
          </a:p>
          <a:p>
            <a:pPr marL="171450" indent="-171450">
              <a:buFont typeface="Arial" panose="020B0604020202020204" pitchFamily="34" charset="0"/>
              <a:buChar char="•"/>
            </a:pPr>
            <a:endParaRPr lang="en-GB" sz="1200" dirty="0"/>
          </a:p>
          <a:p>
            <a:pPr marL="171450" indent="-171450">
              <a:buFont typeface="Arial" panose="020B0604020202020204" pitchFamily="34" charset="0"/>
              <a:buChar char="•"/>
            </a:pPr>
            <a:endParaRPr lang="en-GB" sz="1200" dirty="0"/>
          </a:p>
        </p:txBody>
      </p:sp>
    </p:spTree>
    <p:extLst>
      <p:ext uri="{BB962C8B-B14F-4D97-AF65-F5344CB8AC3E}">
        <p14:creationId xmlns:p14="http://schemas.microsoft.com/office/powerpoint/2010/main" val="32899373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191928" y="807735"/>
            <a:ext cx="3801292" cy="2308324"/>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lang="en-GB" sz="1200" dirty="0"/>
              <a:t>Use the words in the assessment objective to help you understand what it is you should do:</a:t>
            </a:r>
          </a:p>
          <a:p>
            <a:endParaRPr lang="en-GB" sz="1200" dirty="0"/>
          </a:p>
          <a:p>
            <a:pPr marL="171450" indent="-171450">
              <a:buFont typeface="Arial" panose="020B0604020202020204" pitchFamily="34" charset="0"/>
              <a:buChar char="•"/>
            </a:pPr>
            <a:r>
              <a:rPr lang="en-GB" sz="1200" b="1" u="sng" dirty="0"/>
              <a:t>Personal and meaningful response </a:t>
            </a:r>
            <a:r>
              <a:rPr lang="en-GB" sz="1200" dirty="0"/>
              <a:t>–Your response to a source should be personal to you.  What your feelings and reactions are.  It must be meaningful by relating to your source inspiration.  Make sure everything links and is not random.</a:t>
            </a:r>
          </a:p>
          <a:p>
            <a:pPr marL="171450" indent="-171450">
              <a:buFont typeface="Arial" panose="020B0604020202020204" pitchFamily="34" charset="0"/>
              <a:buChar char="•"/>
            </a:pPr>
            <a:r>
              <a:rPr lang="en-GB" sz="1200" b="1" u="sng" dirty="0"/>
              <a:t>Demonstrates understanding of visual language</a:t>
            </a:r>
            <a:r>
              <a:rPr lang="en-GB" sz="1200" dirty="0"/>
              <a:t> – being able to combine different textures, colours, techniques in an aesthetically pleasing way.</a:t>
            </a:r>
          </a:p>
          <a:p>
            <a:pPr marL="171450" indent="-171450">
              <a:buFont typeface="Arial" panose="020B0604020202020204" pitchFamily="34" charset="0"/>
              <a:buChar char="•"/>
            </a:pPr>
            <a:r>
              <a:rPr lang="en-GB" sz="1200" b="1" u="sng" dirty="0"/>
              <a:t>Aesthetics</a:t>
            </a:r>
            <a:r>
              <a:rPr lang="en-GB" sz="1200" dirty="0"/>
              <a:t> – the way things looks</a:t>
            </a:r>
            <a:endParaRPr lang="en-GB" sz="1200" b="1" u="sng" dirty="0"/>
          </a:p>
        </p:txBody>
      </p:sp>
      <p:sp>
        <p:nvSpPr>
          <p:cNvPr id="15" name="Rectangle 14"/>
          <p:cNvSpPr/>
          <p:nvPr/>
        </p:nvSpPr>
        <p:spPr>
          <a:xfrm>
            <a:off x="191928" y="102384"/>
            <a:ext cx="3801292" cy="723275"/>
          </a:xfrm>
          <a:prstGeom prst="rect">
            <a:avLst/>
          </a:prstGeom>
          <a:solidFill>
            <a:srgbClr val="F4B183"/>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 name="TextBox 7"/>
          <p:cNvSpPr txBox="1"/>
          <p:nvPr/>
        </p:nvSpPr>
        <p:spPr>
          <a:xfrm>
            <a:off x="4217475" y="102384"/>
            <a:ext cx="3874158" cy="369332"/>
          </a:xfrm>
          <a:prstGeom prst="rect">
            <a:avLst/>
          </a:prstGeom>
          <a:solidFill>
            <a:schemeClr val="accent1">
              <a:lumMod val="60000"/>
              <a:lumOff val="40000"/>
            </a:schemeClr>
          </a:solidFill>
          <a:ln>
            <a:solidFill>
              <a:schemeClr val="tx1"/>
            </a:solidFill>
          </a:ln>
        </p:spPr>
        <p:txBody>
          <a:bodyPr wrap="square" rtlCol="0">
            <a:spAutoFit/>
          </a:bodyPr>
          <a:lstStyle/>
          <a:p>
            <a:pPr algn="ctr"/>
            <a:r>
              <a:rPr lang="en-GB" dirty="0">
                <a:effectLst>
                  <a:outerShdw blurRad="38100" dist="38100" dir="2700000" algn="tl">
                    <a:srgbClr val="000000">
                      <a:alpha val="43137"/>
                    </a:srgbClr>
                  </a:outerShdw>
                </a:effectLst>
              </a:rPr>
              <a:t>Next Steps…. Creating a final piece </a:t>
            </a:r>
          </a:p>
        </p:txBody>
      </p:sp>
      <p:sp>
        <p:nvSpPr>
          <p:cNvPr id="9" name="Rectangle 8"/>
          <p:cNvSpPr/>
          <p:nvPr/>
        </p:nvSpPr>
        <p:spPr>
          <a:xfrm>
            <a:off x="178868" y="102384"/>
            <a:ext cx="3801293" cy="707886"/>
          </a:xfrm>
          <a:prstGeom prst="rect">
            <a:avLst/>
          </a:prstGeom>
          <a:noFill/>
        </p:spPr>
        <p:txBody>
          <a:bodyPr wrap="square" lIns="91440" tIns="45720" rIns="91440" bIns="45720">
            <a:spAutoFit/>
          </a:bodyPr>
          <a:lstStyle/>
          <a:p>
            <a:pPr algn="ctr"/>
            <a:r>
              <a:rPr lang="en-US" sz="2000" dirty="0">
                <a:ln w="0"/>
                <a:effectLst>
                  <a:outerShdw blurRad="38100" dist="19050" dir="2700000" algn="tl" rotWithShape="0">
                    <a:schemeClr val="dk1">
                      <a:alpha val="40000"/>
                    </a:schemeClr>
                  </a:outerShdw>
                </a:effectLst>
              </a:rPr>
              <a:t>How can I meet this Assessment objective</a:t>
            </a:r>
            <a:r>
              <a:rPr lang="en-US" sz="2000" b="0" cap="none" spc="0" dirty="0">
                <a:ln w="0"/>
                <a:solidFill>
                  <a:schemeClr val="tx1"/>
                </a:solidFill>
                <a:effectLst>
                  <a:outerShdw blurRad="38100" dist="19050" dir="2700000" algn="tl" rotWithShape="0">
                    <a:schemeClr val="dk1">
                      <a:alpha val="40000"/>
                    </a:schemeClr>
                  </a:outerShdw>
                </a:effectLst>
              </a:rPr>
              <a:t>?</a:t>
            </a:r>
          </a:p>
        </p:txBody>
      </p:sp>
      <p:sp>
        <p:nvSpPr>
          <p:cNvPr id="10" name="TextBox 9"/>
          <p:cNvSpPr txBox="1"/>
          <p:nvPr/>
        </p:nvSpPr>
        <p:spPr>
          <a:xfrm>
            <a:off x="191928" y="3439334"/>
            <a:ext cx="3801292" cy="400110"/>
          </a:xfrm>
          <a:prstGeom prst="rect">
            <a:avLst/>
          </a:prstGeom>
          <a:solidFill>
            <a:srgbClr val="00B0F0"/>
          </a:solidFill>
          <a:ln>
            <a:solidFill>
              <a:schemeClr val="tx1"/>
            </a:solidFill>
          </a:ln>
        </p:spPr>
        <p:txBody>
          <a:bodyPr wrap="square" rtlCol="0">
            <a:spAutoFit/>
          </a:bodyPr>
          <a:lstStyle/>
          <a:p>
            <a:pPr algn="ctr"/>
            <a:r>
              <a:rPr lang="en-GB" sz="2000" dirty="0">
                <a:effectLst>
                  <a:outerShdw blurRad="38100" dist="38100" dir="2700000" algn="tl">
                    <a:srgbClr val="000000">
                      <a:alpha val="43137"/>
                    </a:srgbClr>
                  </a:outerShdw>
                </a:effectLst>
              </a:rPr>
              <a:t>Reflection on entire project:</a:t>
            </a:r>
          </a:p>
        </p:txBody>
      </p:sp>
      <p:sp>
        <p:nvSpPr>
          <p:cNvPr id="11" name="TextBox 10"/>
          <p:cNvSpPr txBox="1"/>
          <p:nvPr/>
        </p:nvSpPr>
        <p:spPr>
          <a:xfrm>
            <a:off x="7266403" y="3926546"/>
            <a:ext cx="4686110" cy="584775"/>
          </a:xfrm>
          <a:prstGeom prst="rect">
            <a:avLst/>
          </a:prstGeom>
          <a:solidFill>
            <a:srgbClr val="D7CE1D"/>
          </a:solidFill>
          <a:ln>
            <a:solidFill>
              <a:schemeClr val="tx1"/>
            </a:solidFill>
          </a:ln>
        </p:spPr>
        <p:txBody>
          <a:bodyPr wrap="square" rtlCol="0">
            <a:spAutoFit/>
          </a:bodyPr>
          <a:lstStyle/>
          <a:p>
            <a:pPr algn="ctr"/>
            <a:r>
              <a:rPr lang="en-GB" sz="1600" dirty="0">
                <a:effectLst>
                  <a:outerShdw blurRad="38100" dist="38100" dir="2700000" algn="tl">
                    <a:srgbClr val="000000">
                      <a:alpha val="43137"/>
                    </a:srgbClr>
                  </a:outerShdw>
                </a:effectLst>
              </a:rPr>
              <a:t>Websites where Designers talk about their work and inspiration</a:t>
            </a:r>
          </a:p>
        </p:txBody>
      </p:sp>
      <p:sp>
        <p:nvSpPr>
          <p:cNvPr id="12" name="TextBox 11"/>
          <p:cNvSpPr txBox="1"/>
          <p:nvPr/>
        </p:nvSpPr>
        <p:spPr>
          <a:xfrm>
            <a:off x="8213556" y="104531"/>
            <a:ext cx="3738955" cy="707886"/>
          </a:xfrm>
          <a:prstGeom prst="rect">
            <a:avLst/>
          </a:prstGeom>
          <a:solidFill>
            <a:srgbClr val="D020D4"/>
          </a:solidFill>
          <a:ln>
            <a:solidFill>
              <a:schemeClr val="tx1"/>
            </a:solidFill>
          </a:ln>
        </p:spPr>
        <p:txBody>
          <a:bodyPr wrap="square" rtlCol="0">
            <a:spAutoFit/>
          </a:bodyPr>
          <a:lstStyle/>
          <a:p>
            <a:pPr algn="ctr"/>
            <a:r>
              <a:rPr lang="en-GB" sz="2000" dirty="0">
                <a:effectLst>
                  <a:outerShdw blurRad="38100" dist="38100" dir="2700000" algn="tl">
                    <a:srgbClr val="000000">
                      <a:alpha val="43137"/>
                    </a:srgbClr>
                  </a:outerShdw>
                </a:effectLst>
              </a:rPr>
              <a:t>Ways of showing a personal response</a:t>
            </a:r>
            <a:endParaRPr lang="en-GB" sz="1000" dirty="0"/>
          </a:p>
        </p:txBody>
      </p:sp>
      <p:sp>
        <p:nvSpPr>
          <p:cNvPr id="13" name="TextBox 12"/>
          <p:cNvSpPr txBox="1"/>
          <p:nvPr/>
        </p:nvSpPr>
        <p:spPr>
          <a:xfrm>
            <a:off x="191928" y="3799150"/>
            <a:ext cx="3801292" cy="2913618"/>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lnSpc>
                <a:spcPts val="2000"/>
              </a:lnSpc>
              <a:tabLst>
                <a:tab pos="584200" algn="l"/>
                <a:tab pos="1168400" algn="l"/>
                <a:tab pos="1752600" algn="l"/>
                <a:tab pos="2336800" algn="l"/>
                <a:tab pos="2921000" algn="l"/>
                <a:tab pos="3505200" algn="l"/>
                <a:tab pos="4089400" algn="l"/>
                <a:tab pos="4673600" algn="l"/>
                <a:tab pos="5257800" algn="l"/>
                <a:tab pos="5842000" algn="l"/>
              </a:tabLst>
            </a:pPr>
            <a:r>
              <a:rPr lang="en-US" altLang="zh-CN" sz="1050" i="1" kern="100" dirty="0">
                <a:solidFill>
                  <a:srgbClr val="000000"/>
                </a:solidFill>
                <a:ea typeface="Tahoma" panose="020B0604030504040204" pitchFamily="34" charset="0"/>
                <a:cs typeface="Tahoma" panose="020B0604030504040204" pitchFamily="34" charset="0"/>
                <a:sym typeface="Times New Roman"/>
              </a:rPr>
              <a:t>You DO NOT need a whole project reflection, however if you have the opportunity and are stuck on what to do next, it is a nice touch.</a:t>
            </a:r>
          </a:p>
          <a:p>
            <a:pPr algn="ctr">
              <a:lnSpc>
                <a:spcPts val="2000"/>
              </a:lnSpc>
              <a:tabLst>
                <a:tab pos="584200" algn="l"/>
                <a:tab pos="1168400" algn="l"/>
                <a:tab pos="1752600" algn="l"/>
                <a:tab pos="2336800" algn="l"/>
                <a:tab pos="2921000" algn="l"/>
                <a:tab pos="3505200" algn="l"/>
                <a:tab pos="4089400" algn="l"/>
                <a:tab pos="4673600" algn="l"/>
                <a:tab pos="5257800" algn="l"/>
                <a:tab pos="5842000" algn="l"/>
              </a:tabLst>
            </a:pPr>
            <a:endParaRPr lang="en-US" altLang="zh-CN" sz="1400" b="1" kern="100" dirty="0">
              <a:solidFill>
                <a:srgbClr val="000000"/>
              </a:solidFill>
              <a:ea typeface="Tahoma" panose="020B0604030504040204" pitchFamily="34" charset="0"/>
              <a:cs typeface="Tahoma" panose="020B0604030504040204" pitchFamily="34" charset="0"/>
              <a:sym typeface="Times New Roman"/>
            </a:endParaRPr>
          </a:p>
          <a:p>
            <a:pPr algn="ctr">
              <a:lnSpc>
                <a:spcPts val="2000"/>
              </a:lnSpc>
              <a:tabLst>
                <a:tab pos="584200" algn="l"/>
                <a:tab pos="1168400" algn="l"/>
                <a:tab pos="1752600" algn="l"/>
                <a:tab pos="2336800" algn="l"/>
                <a:tab pos="2921000" algn="l"/>
                <a:tab pos="3505200" algn="l"/>
                <a:tab pos="4089400" algn="l"/>
                <a:tab pos="4673600" algn="l"/>
                <a:tab pos="5257800" algn="l"/>
                <a:tab pos="5842000" algn="l"/>
              </a:tabLst>
            </a:pPr>
            <a:r>
              <a:rPr lang="en-US" altLang="zh-CN" sz="1400" b="1" kern="100" dirty="0">
                <a:solidFill>
                  <a:srgbClr val="000000"/>
                </a:solidFill>
                <a:ea typeface="Tahoma" panose="020B0604030504040204" pitchFamily="34" charset="0"/>
                <a:cs typeface="Tahoma" panose="020B0604030504040204" pitchFamily="34" charset="0"/>
                <a:sym typeface="Times New Roman"/>
              </a:rPr>
              <a:t>What</a:t>
            </a:r>
            <a:r>
              <a:rPr lang="en-US" altLang="zh-CN" sz="1400" kern="100" dirty="0">
                <a:solidFill>
                  <a:srgbClr val="000000"/>
                </a:solidFill>
                <a:ea typeface="Tahoma" panose="020B0604030504040204" pitchFamily="34" charset="0"/>
                <a:cs typeface="Tahoma" panose="020B0604030504040204" pitchFamily="34" charset="0"/>
                <a:sym typeface="Times New Roman"/>
              </a:rPr>
              <a:t> was your initial theme and </a:t>
            </a:r>
            <a:r>
              <a:rPr lang="en-US" altLang="zh-CN" sz="1400" b="1" kern="100" dirty="0">
                <a:solidFill>
                  <a:srgbClr val="000000"/>
                </a:solidFill>
                <a:ea typeface="Tahoma" panose="020B0604030504040204" pitchFamily="34" charset="0"/>
                <a:cs typeface="Tahoma" panose="020B0604030504040204" pitchFamily="34" charset="0"/>
                <a:sym typeface="Times New Roman"/>
              </a:rPr>
              <a:t>how</a:t>
            </a:r>
            <a:r>
              <a:rPr lang="en-US" altLang="zh-CN" sz="1400" kern="100" dirty="0">
                <a:solidFill>
                  <a:srgbClr val="000000"/>
                </a:solidFill>
                <a:ea typeface="Tahoma" panose="020B0604030504040204" pitchFamily="34" charset="0"/>
                <a:cs typeface="Tahoma" panose="020B0604030504040204" pitchFamily="34" charset="0"/>
                <a:sym typeface="Times New Roman"/>
              </a:rPr>
              <a:t> were you inspired by it? </a:t>
            </a:r>
          </a:p>
          <a:p>
            <a:pPr algn="ctr">
              <a:lnSpc>
                <a:spcPts val="2000"/>
              </a:lnSpc>
              <a:tabLst>
                <a:tab pos="584200" algn="l"/>
                <a:tab pos="1168400" algn="l"/>
                <a:tab pos="1752600" algn="l"/>
                <a:tab pos="2336800" algn="l"/>
                <a:tab pos="2921000" algn="l"/>
                <a:tab pos="3505200" algn="l"/>
                <a:tab pos="4089400" algn="l"/>
                <a:tab pos="4673600" algn="l"/>
                <a:tab pos="5257800" algn="l"/>
                <a:tab pos="5842000" algn="l"/>
              </a:tabLst>
            </a:pPr>
            <a:r>
              <a:rPr lang="en-US" altLang="zh-CN" sz="1400" b="1" kern="100" dirty="0">
                <a:solidFill>
                  <a:srgbClr val="000000"/>
                </a:solidFill>
                <a:ea typeface="Tahoma" panose="020B0604030504040204" pitchFamily="34" charset="0"/>
                <a:cs typeface="Tahoma" panose="020B0604030504040204" pitchFamily="34" charset="0"/>
                <a:sym typeface="Times New Roman"/>
              </a:rPr>
              <a:t>How</a:t>
            </a:r>
            <a:r>
              <a:rPr lang="en-US" altLang="zh-CN" sz="1400" kern="100" dirty="0">
                <a:solidFill>
                  <a:srgbClr val="000000"/>
                </a:solidFill>
                <a:ea typeface="Tahoma" panose="020B0604030504040204" pitchFamily="34" charset="0"/>
                <a:cs typeface="Tahoma" panose="020B0604030504040204" pitchFamily="34" charset="0"/>
                <a:sym typeface="Times New Roman"/>
              </a:rPr>
              <a:t> did you begin your research? </a:t>
            </a:r>
            <a:r>
              <a:rPr lang="en-US" altLang="zh-CN" sz="1400" b="1" kern="100" dirty="0">
                <a:solidFill>
                  <a:srgbClr val="000000"/>
                </a:solidFill>
                <a:ea typeface="Tahoma" panose="020B0604030504040204" pitchFamily="34" charset="0"/>
                <a:cs typeface="Tahoma" panose="020B0604030504040204" pitchFamily="34" charset="0"/>
                <a:sym typeface="Times New Roman"/>
              </a:rPr>
              <a:t>Why?</a:t>
            </a:r>
          </a:p>
          <a:p>
            <a:pPr algn="ctr">
              <a:lnSpc>
                <a:spcPts val="2000"/>
              </a:lnSpc>
              <a:tabLst>
                <a:tab pos="584200" algn="l"/>
                <a:tab pos="1168400" algn="l"/>
                <a:tab pos="1752600" algn="l"/>
                <a:tab pos="2336800" algn="l"/>
                <a:tab pos="2921000" algn="l"/>
                <a:tab pos="3505200" algn="l"/>
                <a:tab pos="4089400" algn="l"/>
                <a:tab pos="4673600" algn="l"/>
                <a:tab pos="5257800" algn="l"/>
                <a:tab pos="5842000" algn="l"/>
              </a:tabLst>
            </a:pPr>
            <a:r>
              <a:rPr lang="en-US" altLang="zh-CN" sz="1400" b="1" kern="100" dirty="0">
                <a:solidFill>
                  <a:srgbClr val="000000"/>
                </a:solidFill>
                <a:ea typeface="Tahoma" panose="020B0604030504040204" pitchFamily="34" charset="0"/>
                <a:cs typeface="Tahoma" panose="020B0604030504040204" pitchFamily="34" charset="0"/>
                <a:sym typeface="Times New Roman"/>
              </a:rPr>
              <a:t>How</a:t>
            </a:r>
            <a:r>
              <a:rPr lang="en-US" altLang="zh-CN" sz="1400" kern="100" dirty="0">
                <a:solidFill>
                  <a:srgbClr val="000000"/>
                </a:solidFill>
                <a:ea typeface="Tahoma" panose="020B0604030504040204" pitchFamily="34" charset="0"/>
                <a:cs typeface="Tahoma" panose="020B0604030504040204" pitchFamily="34" charset="0"/>
                <a:sym typeface="Times New Roman"/>
              </a:rPr>
              <a:t> do your samples reflect your own ideas (i.e. your personal response)</a:t>
            </a:r>
          </a:p>
          <a:p>
            <a:pPr algn="ctr">
              <a:lnSpc>
                <a:spcPts val="2000"/>
              </a:lnSpc>
              <a:tabLst>
                <a:tab pos="584200" algn="l"/>
                <a:tab pos="1168400" algn="l"/>
                <a:tab pos="1752600" algn="l"/>
                <a:tab pos="2336800" algn="l"/>
                <a:tab pos="2921000" algn="l"/>
                <a:tab pos="3505200" algn="l"/>
                <a:tab pos="4089400" algn="l"/>
                <a:tab pos="4673600" algn="l"/>
                <a:tab pos="5257800" algn="l"/>
                <a:tab pos="5842000" algn="l"/>
              </a:tabLst>
            </a:pPr>
            <a:r>
              <a:rPr lang="en-US" altLang="zh-CN" sz="1400" b="1" kern="100" dirty="0">
                <a:solidFill>
                  <a:srgbClr val="000000"/>
                </a:solidFill>
                <a:ea typeface="Tahoma" panose="020B0604030504040204" pitchFamily="34" charset="0"/>
                <a:cs typeface="Tahoma" panose="020B0604030504040204" pitchFamily="34" charset="0"/>
                <a:sym typeface="Times New Roman"/>
              </a:rPr>
              <a:t>What</a:t>
            </a:r>
            <a:r>
              <a:rPr lang="en-US" altLang="zh-CN" sz="1400" kern="100" dirty="0">
                <a:solidFill>
                  <a:srgbClr val="000000"/>
                </a:solidFill>
                <a:ea typeface="Tahoma" panose="020B0604030504040204" pitchFamily="34" charset="0"/>
                <a:cs typeface="Tahoma" panose="020B0604030504040204" pitchFamily="34" charset="0"/>
                <a:sym typeface="Times New Roman"/>
              </a:rPr>
              <a:t> would you do differently? </a:t>
            </a:r>
            <a:r>
              <a:rPr lang="en-US" altLang="zh-CN" sz="1400" b="1" kern="100" dirty="0">
                <a:solidFill>
                  <a:srgbClr val="000000"/>
                </a:solidFill>
                <a:ea typeface="Tahoma" panose="020B0604030504040204" pitchFamily="34" charset="0"/>
                <a:cs typeface="Tahoma" panose="020B0604030504040204" pitchFamily="34" charset="0"/>
                <a:sym typeface="Times New Roman"/>
              </a:rPr>
              <a:t>Why?</a:t>
            </a:r>
          </a:p>
          <a:p>
            <a:pPr algn="ctr">
              <a:lnSpc>
                <a:spcPts val="2000"/>
              </a:lnSpc>
              <a:tabLst>
                <a:tab pos="584200" algn="l"/>
                <a:tab pos="1168400" algn="l"/>
                <a:tab pos="1752600" algn="l"/>
                <a:tab pos="2336800" algn="l"/>
                <a:tab pos="2921000" algn="l"/>
                <a:tab pos="3505200" algn="l"/>
                <a:tab pos="4089400" algn="l"/>
                <a:tab pos="4673600" algn="l"/>
                <a:tab pos="5257800" algn="l"/>
                <a:tab pos="5842000" algn="l"/>
              </a:tabLst>
            </a:pPr>
            <a:r>
              <a:rPr lang="en-US" altLang="zh-CN" sz="1400" kern="100" dirty="0">
                <a:solidFill>
                  <a:srgbClr val="000000"/>
                </a:solidFill>
                <a:ea typeface="Tahoma" panose="020B0604030504040204" pitchFamily="34" charset="0"/>
                <a:cs typeface="Tahoma" panose="020B0604030504040204" pitchFamily="34" charset="0"/>
                <a:sym typeface="Times New Roman"/>
              </a:rPr>
              <a:t>If you were to develop this theme / project, </a:t>
            </a:r>
            <a:r>
              <a:rPr lang="en-US" altLang="zh-CN" sz="1400" b="1" kern="100" dirty="0">
                <a:solidFill>
                  <a:srgbClr val="000000"/>
                </a:solidFill>
                <a:ea typeface="Tahoma" panose="020B0604030504040204" pitchFamily="34" charset="0"/>
                <a:cs typeface="Tahoma" panose="020B0604030504040204" pitchFamily="34" charset="0"/>
                <a:sym typeface="Times New Roman"/>
              </a:rPr>
              <a:t>how</a:t>
            </a:r>
            <a:r>
              <a:rPr lang="en-US" altLang="zh-CN" sz="1400" kern="100" dirty="0">
                <a:solidFill>
                  <a:srgbClr val="000000"/>
                </a:solidFill>
                <a:ea typeface="Tahoma" panose="020B0604030504040204" pitchFamily="34" charset="0"/>
                <a:cs typeface="Tahoma" panose="020B0604030504040204" pitchFamily="34" charset="0"/>
                <a:sym typeface="Times New Roman"/>
              </a:rPr>
              <a:t> would you do it? </a:t>
            </a:r>
            <a:r>
              <a:rPr lang="en-US" altLang="zh-CN" sz="1400" b="1" kern="100" dirty="0">
                <a:solidFill>
                  <a:srgbClr val="000000"/>
                </a:solidFill>
                <a:ea typeface="Tahoma" panose="020B0604030504040204" pitchFamily="34" charset="0"/>
                <a:cs typeface="Tahoma" panose="020B0604030504040204" pitchFamily="34" charset="0"/>
                <a:sym typeface="Times New Roman"/>
              </a:rPr>
              <a:t>Why?</a:t>
            </a:r>
          </a:p>
        </p:txBody>
      </p:sp>
      <p:sp>
        <p:nvSpPr>
          <p:cNvPr id="14" name="TextBox 13"/>
          <p:cNvSpPr txBox="1"/>
          <p:nvPr/>
        </p:nvSpPr>
        <p:spPr>
          <a:xfrm>
            <a:off x="7266402" y="5119127"/>
            <a:ext cx="4686109" cy="1569660"/>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lvl="1"/>
            <a:r>
              <a:rPr lang="en-GB" sz="1200" dirty="0">
                <a:hlinkClick r:id="rId2"/>
              </a:rPr>
              <a:t>Sir James Dyson | Philosophy of Design – YouTube</a:t>
            </a:r>
            <a:endParaRPr lang="en-GB" sz="1200" dirty="0"/>
          </a:p>
          <a:p>
            <a:pPr lvl="1"/>
            <a:endParaRPr lang="en-GB" sz="1200" dirty="0"/>
          </a:p>
          <a:p>
            <a:pPr lvl="1"/>
            <a:r>
              <a:rPr lang="en-GB" sz="1200" dirty="0">
                <a:hlinkClick r:id="rId3"/>
              </a:rPr>
              <a:t>20 Years of 3D Advice in 6 Minutes – YouTube</a:t>
            </a:r>
            <a:endParaRPr lang="en-GB" sz="1200" dirty="0"/>
          </a:p>
          <a:p>
            <a:pPr lvl="1"/>
            <a:endParaRPr lang="en-GB" sz="1200" dirty="0"/>
          </a:p>
          <a:p>
            <a:pPr lvl="1"/>
            <a:endParaRPr lang="en-GB" sz="1200" dirty="0"/>
          </a:p>
          <a:p>
            <a:pPr lvl="1"/>
            <a:endParaRPr lang="en-GB" sz="1200" dirty="0"/>
          </a:p>
          <a:p>
            <a:pPr lvl="1"/>
            <a:endParaRPr lang="en-GB" sz="1200" dirty="0"/>
          </a:p>
          <a:p>
            <a:pPr lvl="1"/>
            <a:endParaRPr lang="en-GB" sz="1200" dirty="0"/>
          </a:p>
        </p:txBody>
      </p:sp>
      <p:sp>
        <p:nvSpPr>
          <p:cNvPr id="16" name="TextBox 15"/>
          <p:cNvSpPr txBox="1"/>
          <p:nvPr/>
        </p:nvSpPr>
        <p:spPr>
          <a:xfrm>
            <a:off x="8213557" y="807735"/>
            <a:ext cx="3738954" cy="2893100"/>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marL="171450" indent="-171450">
              <a:buFont typeface="Arial" panose="020B0604020202020204" pitchFamily="34" charset="0"/>
              <a:buChar char="•"/>
            </a:pPr>
            <a:r>
              <a:rPr lang="en-GB" sz="1400" dirty="0"/>
              <a:t>Creating your own designs</a:t>
            </a:r>
          </a:p>
          <a:p>
            <a:pPr marL="171450" indent="-171450">
              <a:buFont typeface="Arial" panose="020B0604020202020204" pitchFamily="34" charset="0"/>
              <a:buChar char="•"/>
            </a:pPr>
            <a:r>
              <a:rPr lang="en-GB" sz="1400" dirty="0"/>
              <a:t>Developing your designs</a:t>
            </a:r>
          </a:p>
          <a:p>
            <a:pPr marL="171450" indent="-171450">
              <a:buFont typeface="Arial" panose="020B0604020202020204" pitchFamily="34" charset="0"/>
              <a:buChar char="•"/>
            </a:pPr>
            <a:r>
              <a:rPr lang="en-GB" sz="1400" dirty="0"/>
              <a:t>Creating a sample </a:t>
            </a:r>
            <a:r>
              <a:rPr lang="en-GB" sz="1400" i="1" dirty="0"/>
              <a:t>inspired by </a:t>
            </a:r>
            <a:r>
              <a:rPr lang="en-GB" sz="1400" dirty="0"/>
              <a:t>a source </a:t>
            </a:r>
          </a:p>
          <a:p>
            <a:pPr marL="171450" indent="-171450">
              <a:buFont typeface="Arial" panose="020B0604020202020204" pitchFamily="34" charset="0"/>
              <a:buChar char="•"/>
            </a:pPr>
            <a:r>
              <a:rPr lang="en-GB" sz="1400" dirty="0"/>
              <a:t>Creating a developed sample </a:t>
            </a:r>
            <a:r>
              <a:rPr lang="en-GB" sz="1400" i="1" dirty="0"/>
              <a:t>inspired by</a:t>
            </a:r>
            <a:r>
              <a:rPr lang="en-GB" sz="1400" dirty="0"/>
              <a:t> a combination of sources</a:t>
            </a:r>
          </a:p>
          <a:p>
            <a:pPr marL="171450" indent="-171450">
              <a:buFont typeface="Arial" panose="020B0604020202020204" pitchFamily="34" charset="0"/>
              <a:buChar char="•"/>
            </a:pPr>
            <a:r>
              <a:rPr lang="en-GB" sz="1400" dirty="0"/>
              <a:t>Producing a final piece (fashion or interiors)</a:t>
            </a:r>
          </a:p>
          <a:p>
            <a:endParaRPr lang="en-GB" sz="1400" dirty="0"/>
          </a:p>
          <a:p>
            <a:r>
              <a:rPr lang="en-GB" sz="1400" dirty="0"/>
              <a:t>Developed Sample:</a:t>
            </a:r>
          </a:p>
          <a:p>
            <a:endParaRPr lang="en-GB" sz="1400" dirty="0"/>
          </a:p>
          <a:p>
            <a:endParaRPr lang="en-GB" sz="1400" dirty="0"/>
          </a:p>
          <a:p>
            <a:endParaRPr lang="en-GB" sz="1400" dirty="0"/>
          </a:p>
          <a:p>
            <a:endParaRPr lang="en-GB" sz="1400" dirty="0"/>
          </a:p>
          <a:p>
            <a:endParaRPr lang="en-GB" sz="1400" dirty="0"/>
          </a:p>
        </p:txBody>
      </p:sp>
      <p:sp>
        <p:nvSpPr>
          <p:cNvPr id="17" name="TextBox 16"/>
          <p:cNvSpPr txBox="1"/>
          <p:nvPr/>
        </p:nvSpPr>
        <p:spPr>
          <a:xfrm>
            <a:off x="4222376" y="474203"/>
            <a:ext cx="3869257" cy="1569660"/>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lang="en-GB" sz="1200" dirty="0"/>
              <a:t>Though you can demonstrate AO4 throughout your sketchbook, a final piece will help you secure marks.</a:t>
            </a:r>
          </a:p>
          <a:p>
            <a:endParaRPr lang="en-GB" sz="1200" dirty="0"/>
          </a:p>
          <a:p>
            <a:pPr marL="171450" indent="-171450">
              <a:buFont typeface="Arial" panose="020B0604020202020204" pitchFamily="34" charset="0"/>
              <a:buChar char="•"/>
            </a:pPr>
            <a:r>
              <a:rPr lang="en-GB" sz="1200" dirty="0"/>
              <a:t>Make sure you have developed you design ideas</a:t>
            </a:r>
          </a:p>
          <a:p>
            <a:pPr marL="171450" indent="-171450">
              <a:buFont typeface="Arial" panose="020B0604020202020204" pitchFamily="34" charset="0"/>
              <a:buChar char="•"/>
            </a:pPr>
            <a:r>
              <a:rPr lang="en-GB" sz="1200" dirty="0"/>
              <a:t>Select the design you would like most to make</a:t>
            </a:r>
          </a:p>
          <a:p>
            <a:pPr marL="171450" indent="-171450">
              <a:buFont typeface="Arial" panose="020B0604020202020204" pitchFamily="34" charset="0"/>
              <a:buChar char="•"/>
            </a:pPr>
            <a:r>
              <a:rPr lang="en-GB" sz="1200" dirty="0"/>
              <a:t>Sketch out your final design, planning what techniques you will use where</a:t>
            </a:r>
          </a:p>
          <a:p>
            <a:pPr marL="171450" indent="-171450">
              <a:buFont typeface="Arial" panose="020B0604020202020204" pitchFamily="34" charset="0"/>
              <a:buChar char="•"/>
            </a:pPr>
            <a:r>
              <a:rPr lang="en-GB" sz="1200" dirty="0"/>
              <a:t>Plan your making step </a:t>
            </a:r>
            <a:r>
              <a:rPr lang="en-GB" sz="1200"/>
              <a:t>by step to make it </a:t>
            </a:r>
            <a:endParaRPr lang="en-GB" sz="1200" dirty="0"/>
          </a:p>
        </p:txBody>
      </p:sp>
      <p:sp>
        <p:nvSpPr>
          <p:cNvPr id="24" name="Rectangle 23"/>
          <p:cNvSpPr/>
          <p:nvPr/>
        </p:nvSpPr>
        <p:spPr>
          <a:xfrm>
            <a:off x="3963700" y="2199405"/>
            <a:ext cx="4320413" cy="646331"/>
          </a:xfrm>
          <a:prstGeom prst="rect">
            <a:avLst/>
          </a:prstGeom>
          <a:noFill/>
        </p:spPr>
        <p:txBody>
          <a:bodyPr wrap="none" lIns="91440" tIns="45720" rIns="91440" bIns="45720">
            <a:spAutoFit/>
          </a:bodyPr>
          <a:lstStyle/>
          <a:p>
            <a:pPr algn="ctr"/>
            <a:r>
              <a:rPr lang="en-US" sz="3600" dirty="0">
                <a:ln w="0"/>
                <a:effectLst>
                  <a:outerShdw blurRad="38100" dist="19050" dir="2700000" algn="tl" rotWithShape="0">
                    <a:schemeClr val="dk1">
                      <a:alpha val="40000"/>
                    </a:schemeClr>
                  </a:outerShdw>
                </a:effectLst>
              </a:rPr>
              <a:t>GCSE 3D Design – A04</a:t>
            </a:r>
          </a:p>
        </p:txBody>
      </p:sp>
      <p:sp>
        <p:nvSpPr>
          <p:cNvPr id="25" name="Rectangle 24"/>
          <p:cNvSpPr/>
          <p:nvPr/>
        </p:nvSpPr>
        <p:spPr>
          <a:xfrm>
            <a:off x="4245593" y="2767090"/>
            <a:ext cx="2718777" cy="553998"/>
          </a:xfrm>
          <a:prstGeom prst="rect">
            <a:avLst/>
          </a:prstGeom>
        </p:spPr>
        <p:txBody>
          <a:bodyPr wrap="square" anchor="ctr">
            <a:spAutoFit/>
          </a:bodyPr>
          <a:lstStyle/>
          <a:p>
            <a:pPr algn="ctr">
              <a:spcAft>
                <a:spcPts val="600"/>
              </a:spcAft>
              <a:tabLst>
                <a:tab pos="450215" algn="l"/>
                <a:tab pos="899795" algn="l"/>
                <a:tab pos="1350010" algn="l"/>
                <a:tab pos="2249805" algn="l"/>
                <a:tab pos="2700020" algn="l"/>
                <a:tab pos="3150235" algn="l"/>
                <a:tab pos="3599815" algn="l"/>
                <a:tab pos="4050030" algn="l"/>
                <a:tab pos="4500245" algn="l"/>
                <a:tab pos="4949825" algn="l"/>
                <a:tab pos="5400040" algn="l"/>
                <a:tab pos="5850255" algn="l"/>
                <a:tab pos="6299835" algn="l"/>
                <a:tab pos="6750050" algn="l"/>
              </a:tabLst>
            </a:pPr>
            <a:r>
              <a:rPr lang="en-GB" sz="1000" dirty="0">
                <a:solidFill>
                  <a:srgbClr val="000000"/>
                </a:solidFill>
                <a:latin typeface="Tahoma" panose="020B0604030504040204" pitchFamily="34" charset="0"/>
                <a:ea typeface="Tahoma" panose="020B0604030504040204" pitchFamily="34" charset="0"/>
                <a:cs typeface="Tahoma" panose="020B0604030504040204" pitchFamily="34" charset="0"/>
              </a:rPr>
              <a:t>Present a personal and meaningful response that realises intentions and demonstrates understanding of visual language.</a:t>
            </a:r>
            <a:endParaRPr lang="en-GB" sz="1400" dirty="0">
              <a:solidFill>
                <a:srgbClr val="000000"/>
              </a:solidFill>
              <a:latin typeface="Tahoma" panose="020B0604030504040204" pitchFamily="34" charset="0"/>
              <a:ea typeface="Tahoma" panose="020B0604030504040204" pitchFamily="34" charset="0"/>
              <a:cs typeface="Tahoma" panose="020B0604030504040204" pitchFamily="34" charset="0"/>
            </a:endParaRPr>
          </a:p>
        </p:txBody>
      </p:sp>
      <p:sp>
        <p:nvSpPr>
          <p:cNvPr id="19" name="TextBox 18"/>
          <p:cNvSpPr txBox="1"/>
          <p:nvPr/>
        </p:nvSpPr>
        <p:spPr>
          <a:xfrm>
            <a:off x="4222376" y="3671454"/>
            <a:ext cx="2819769" cy="369332"/>
          </a:xfrm>
          <a:prstGeom prst="rect">
            <a:avLst/>
          </a:prstGeom>
          <a:solidFill>
            <a:srgbClr val="8FF5B1"/>
          </a:solidFill>
          <a:ln>
            <a:solidFill>
              <a:schemeClr val="tx1"/>
            </a:solidFill>
          </a:ln>
        </p:spPr>
        <p:txBody>
          <a:bodyPr wrap="square" rtlCol="0">
            <a:spAutoFit/>
          </a:bodyPr>
          <a:lstStyle/>
          <a:p>
            <a:pPr algn="ctr"/>
            <a:r>
              <a:rPr lang="en-GB" dirty="0">
                <a:effectLst>
                  <a:outerShdw blurRad="38100" dist="38100" dir="2700000" algn="tl">
                    <a:srgbClr val="000000">
                      <a:alpha val="43137"/>
                    </a:srgbClr>
                  </a:outerShdw>
                </a:effectLst>
              </a:rPr>
              <a:t>Key Points to Remember </a:t>
            </a:r>
          </a:p>
        </p:txBody>
      </p:sp>
      <p:sp>
        <p:nvSpPr>
          <p:cNvPr id="20" name="TextBox 19"/>
          <p:cNvSpPr txBox="1"/>
          <p:nvPr/>
        </p:nvSpPr>
        <p:spPr>
          <a:xfrm>
            <a:off x="4213061" y="4023358"/>
            <a:ext cx="2829084" cy="2677656"/>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lang="en-GB" sz="1200" dirty="0"/>
              <a:t>A personal response is </a:t>
            </a:r>
            <a:r>
              <a:rPr lang="en-GB" sz="1200" b="1" i="1" dirty="0"/>
              <a:t>any</a:t>
            </a:r>
            <a:r>
              <a:rPr lang="en-GB" sz="1200" dirty="0"/>
              <a:t> response where it is your own work.  </a:t>
            </a:r>
          </a:p>
          <a:p>
            <a:endParaRPr lang="en-GB" sz="1200" dirty="0"/>
          </a:p>
          <a:p>
            <a:r>
              <a:rPr lang="en-GB" sz="1200" dirty="0"/>
              <a:t>It is not just your final piece, it is all individual work throughout your folder</a:t>
            </a:r>
          </a:p>
          <a:p>
            <a:endParaRPr lang="en-GB" sz="1200" dirty="0"/>
          </a:p>
          <a:p>
            <a:r>
              <a:rPr lang="en-GB" sz="1200" dirty="0"/>
              <a:t>You can be inspired by designers but don’t copy them, because this is not personal i.e. your own work. </a:t>
            </a:r>
          </a:p>
          <a:p>
            <a:endParaRPr lang="en-GB" sz="1200" dirty="0"/>
          </a:p>
          <a:p>
            <a:r>
              <a:rPr lang="en-GB" sz="1200" dirty="0"/>
              <a:t>Record the step by step process of creating any developed sample final piece – you can do this with photographs or sketches</a:t>
            </a:r>
          </a:p>
        </p:txBody>
      </p:sp>
      <p:sp>
        <p:nvSpPr>
          <p:cNvPr id="21" name="TextBox 20"/>
          <p:cNvSpPr txBox="1"/>
          <p:nvPr/>
        </p:nvSpPr>
        <p:spPr>
          <a:xfrm>
            <a:off x="8287122" y="2845736"/>
            <a:ext cx="777198" cy="738664"/>
          </a:xfrm>
          <a:prstGeom prst="rect">
            <a:avLst/>
          </a:prstGeom>
          <a:solidFill>
            <a:srgbClr val="FF99FF"/>
          </a:solidFill>
        </p:spPr>
        <p:txBody>
          <a:bodyPr wrap="square" rtlCol="0" anchor="ctr">
            <a:spAutoFit/>
          </a:bodyPr>
          <a:lstStyle/>
          <a:p>
            <a:pPr algn="ctr"/>
            <a:r>
              <a:rPr lang="en-GB" sz="1050" dirty="0"/>
              <a:t>Sample inspired by a source</a:t>
            </a:r>
          </a:p>
        </p:txBody>
      </p:sp>
      <p:sp>
        <p:nvSpPr>
          <p:cNvPr id="22" name="TextBox 21"/>
          <p:cNvSpPr txBox="1"/>
          <p:nvPr/>
        </p:nvSpPr>
        <p:spPr>
          <a:xfrm>
            <a:off x="9522331" y="2845736"/>
            <a:ext cx="825371" cy="738664"/>
          </a:xfrm>
          <a:prstGeom prst="rect">
            <a:avLst/>
          </a:prstGeom>
          <a:solidFill>
            <a:srgbClr val="FF99FF"/>
          </a:solidFill>
        </p:spPr>
        <p:txBody>
          <a:bodyPr wrap="square" rtlCol="0" anchor="ctr">
            <a:spAutoFit/>
          </a:bodyPr>
          <a:lstStyle/>
          <a:p>
            <a:pPr algn="ctr"/>
            <a:r>
              <a:rPr lang="en-GB" sz="1050" dirty="0"/>
              <a:t>Sample inspired by a different source</a:t>
            </a:r>
          </a:p>
        </p:txBody>
      </p:sp>
      <p:sp>
        <p:nvSpPr>
          <p:cNvPr id="23" name="TextBox 22"/>
          <p:cNvSpPr txBox="1"/>
          <p:nvPr/>
        </p:nvSpPr>
        <p:spPr>
          <a:xfrm>
            <a:off x="10805714" y="2845736"/>
            <a:ext cx="1075509" cy="738664"/>
          </a:xfrm>
          <a:prstGeom prst="rect">
            <a:avLst/>
          </a:prstGeom>
          <a:solidFill>
            <a:srgbClr val="FF99FF"/>
          </a:solidFill>
        </p:spPr>
        <p:txBody>
          <a:bodyPr wrap="square" rtlCol="0" anchor="ctr">
            <a:spAutoFit/>
          </a:bodyPr>
          <a:lstStyle/>
          <a:p>
            <a:pPr algn="ctr"/>
            <a:r>
              <a:rPr lang="en-GB" sz="1050" dirty="0"/>
              <a:t>Developed sample using combined techniques</a:t>
            </a:r>
          </a:p>
        </p:txBody>
      </p:sp>
      <p:sp>
        <p:nvSpPr>
          <p:cNvPr id="2" name="TextBox 1"/>
          <p:cNvSpPr txBox="1"/>
          <p:nvPr/>
        </p:nvSpPr>
        <p:spPr>
          <a:xfrm>
            <a:off x="9078194" y="2922680"/>
            <a:ext cx="444137" cy="584775"/>
          </a:xfrm>
          <a:prstGeom prst="rect">
            <a:avLst/>
          </a:prstGeom>
          <a:noFill/>
        </p:spPr>
        <p:txBody>
          <a:bodyPr wrap="square" rtlCol="0">
            <a:spAutoFit/>
          </a:bodyPr>
          <a:lstStyle/>
          <a:p>
            <a:r>
              <a:rPr lang="en-GB" sz="3200" dirty="0"/>
              <a:t>+</a:t>
            </a:r>
          </a:p>
        </p:txBody>
      </p:sp>
      <p:sp>
        <p:nvSpPr>
          <p:cNvPr id="27" name="TextBox 26"/>
          <p:cNvSpPr txBox="1"/>
          <p:nvPr/>
        </p:nvSpPr>
        <p:spPr>
          <a:xfrm>
            <a:off x="10378505" y="2922679"/>
            <a:ext cx="444137" cy="584775"/>
          </a:xfrm>
          <a:prstGeom prst="rect">
            <a:avLst/>
          </a:prstGeom>
          <a:noFill/>
        </p:spPr>
        <p:txBody>
          <a:bodyPr wrap="square" rtlCol="0">
            <a:spAutoFit/>
          </a:bodyPr>
          <a:lstStyle/>
          <a:p>
            <a:r>
              <a:rPr lang="en-GB" sz="3200" dirty="0"/>
              <a:t>=</a:t>
            </a:r>
          </a:p>
        </p:txBody>
      </p:sp>
      <p:sp>
        <p:nvSpPr>
          <p:cNvPr id="3" name="TextBox 2"/>
          <p:cNvSpPr txBox="1"/>
          <p:nvPr/>
        </p:nvSpPr>
        <p:spPr>
          <a:xfrm>
            <a:off x="7266403" y="4518963"/>
            <a:ext cx="4686108" cy="600164"/>
          </a:xfrm>
          <a:prstGeom prst="rect">
            <a:avLst/>
          </a:prstGeom>
          <a:noFill/>
          <a:ln>
            <a:solidFill>
              <a:schemeClr val="tx1"/>
            </a:solidFill>
          </a:ln>
        </p:spPr>
        <p:txBody>
          <a:bodyPr wrap="square" rtlCol="0">
            <a:spAutoFit/>
          </a:bodyPr>
          <a:lstStyle/>
          <a:p>
            <a:r>
              <a:rPr lang="en-GB" sz="1100" dirty="0"/>
              <a:t>Sometimes it is difficult to come up with a personal response!  The below links show some designers talking about their design and inspiration process.  Seeing how they come up with their ideas, might help you come up with your own.</a:t>
            </a:r>
          </a:p>
        </p:txBody>
      </p:sp>
    </p:spTree>
    <p:extLst>
      <p:ext uri="{BB962C8B-B14F-4D97-AF65-F5344CB8AC3E}">
        <p14:creationId xmlns:p14="http://schemas.microsoft.com/office/powerpoint/2010/main" val="177881300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40E2AE44189833498E5C2979242B42E6" ma:contentTypeVersion="17" ma:contentTypeDescription="Create a new document." ma:contentTypeScope="" ma:versionID="9c79c819b48ed5e16342decbedf17761">
  <xsd:schema xmlns:xsd="http://www.w3.org/2001/XMLSchema" xmlns:xs="http://www.w3.org/2001/XMLSchema" xmlns:p="http://schemas.microsoft.com/office/2006/metadata/properties" xmlns:ns2="9815cd71-5fdd-45e1-9833-cb3ee47df79d" xmlns:ns3="96951ca6-3bbe-4ccb-b3fa-9d9463dc067c" targetNamespace="http://schemas.microsoft.com/office/2006/metadata/properties" ma:root="true" ma:fieldsID="2281a2a1bb5c4819754c24819f218112" ns2:_="" ns3:_="">
    <xsd:import namespace="9815cd71-5fdd-45e1-9833-cb3ee47df79d"/>
    <xsd:import namespace="96951ca6-3bbe-4ccb-b3fa-9d9463dc067c"/>
    <xsd:element name="properties">
      <xsd:complexType>
        <xsd:sequence>
          <xsd:element name="documentManagement">
            <xsd:complexType>
              <xsd:all>
                <xsd:element ref="ns2:lcf76f155ced4ddcb4097134ff3c332f" minOccurs="0"/>
                <xsd:element ref="ns3:TaxCatchAll" minOccurs="0"/>
                <xsd:element ref="ns2:MediaServiceMetadata" minOccurs="0"/>
                <xsd:element ref="ns2:MediaServiceFastMetadata" minOccurs="0"/>
                <xsd:element ref="ns2:MediaServiceSearchProperties" minOccurs="0"/>
                <xsd:element ref="ns2:MediaServiceDateTaken" minOccurs="0"/>
                <xsd:element ref="ns2:MediaServiceObjectDetectorVersions" minOccurs="0"/>
                <xsd:element ref="ns2:MediaServiceGenerationTime" minOccurs="0"/>
                <xsd:element ref="ns2:MediaServiceEventHashCode" minOccurs="0"/>
                <xsd:element ref="ns2:MediaLengthInSeconds" minOccurs="0"/>
                <xsd:element ref="ns2:MediaServiceOCR" minOccurs="0"/>
                <xsd:element ref="ns2: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815cd71-5fdd-45e1-9833-cb3ee47df79d" elementFormDefault="qualified">
    <xsd:import namespace="http://schemas.microsoft.com/office/2006/documentManagement/types"/>
    <xsd:import namespace="http://schemas.microsoft.com/office/infopath/2007/PartnerControls"/>
    <xsd:element name="lcf76f155ced4ddcb4097134ff3c332f" ma:index="9" nillable="true" ma:taxonomy="true" ma:internalName="lcf76f155ced4ddcb4097134ff3c332f" ma:taxonomyFieldName="MediaServiceImageTags" ma:displayName="Image Tags" ma:readOnly="false" ma:fieldId="{5cf76f15-5ced-4ddc-b409-7134ff3c332f}" ma:taxonomyMulti="true" ma:sspId="11b44b0f-3cc1-4479-a0d9-573b4196a6aa" ma:termSetId="09814cd3-568e-fe90-9814-8d621ff8fb84" ma:anchorId="fba54fb3-c3e1-fe81-a776-ca4b69148c4d" ma:open="true" ma:isKeyword="false">
      <xsd:complexType>
        <xsd:sequence>
          <xsd:element ref="pc:Terms" minOccurs="0" maxOccurs="1"/>
        </xsd:sequence>
      </xsd:complexType>
    </xsd:element>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MediaServiceSearchProperties" ma:index="13" nillable="true" ma:displayName="MediaServiceSearchProperties" ma:hidden="true" ma:internalName="MediaServiceSearchProperties" ma:readOnly="true">
      <xsd:simpleType>
        <xsd:restriction base="dms:Note"/>
      </xsd:simpleType>
    </xsd:element>
    <xsd:element name="MediaServiceDateTaken" ma:index="14" nillable="true" ma:displayName="MediaServiceDateTaken" ma:hidden="true" ma:indexed="true" ma:internalName="MediaServiceDateTaken" ma:readOnly="true">
      <xsd:simpleType>
        <xsd:restriction base="dms:Text"/>
      </xsd:simpleType>
    </xsd:element>
    <xsd:element name="MediaServiceObjectDetectorVersions" ma:index="15" nillable="true" ma:displayName="MediaServiceObjectDetectorVersions" ma:hidden="true" ma:indexed="true" ma:internalName="MediaServiceObjectDetectorVersions"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LengthInSeconds" ma:index="18" nillable="true" ma:displayName="MediaLengthInSeconds" ma:hidden="true" ma:internalName="MediaLengthInSeconds" ma:readOnly="true">
      <xsd:simpleType>
        <xsd:restriction base="dms:Unknown"/>
      </xsd:simpleType>
    </xsd:element>
    <xsd:element name="MediaServiceOCR" ma:index="19" nillable="true" ma:displayName="Extracted Text" ma:internalName="MediaServiceOCR" ma:readOnly="true">
      <xsd:simpleType>
        <xsd:restriction base="dms:Note">
          <xsd:maxLength value="255"/>
        </xsd:restriction>
      </xsd:simpleType>
    </xsd:element>
    <xsd:element name="MediaServiceLocation" ma:index="20" nillable="true" ma:displayName="Location" ma:description="" ma:indexed="true"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96951ca6-3bbe-4ccb-b3fa-9d9463dc067c" elementFormDefault="qualified">
    <xsd:import namespace="http://schemas.microsoft.com/office/2006/documentManagement/types"/>
    <xsd:import namespace="http://schemas.microsoft.com/office/infopath/2007/PartnerControls"/>
    <xsd:element name="TaxCatchAll" ma:index="10" nillable="true" ma:displayName="Taxonomy Catch All Column" ma:hidden="true" ma:list="{0b4f641b-9ca4-4341-975a-56a6a72b38eb}" ma:internalName="TaxCatchAll" ma:showField="CatchAllData" ma:web="96951ca6-3bbe-4ccb-b3fa-9d9463dc067c">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5"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96951ca6-3bbe-4ccb-b3fa-9d9463dc067c" xsi:nil="true"/>
    <lcf76f155ced4ddcb4097134ff3c332f xmlns="9815cd71-5fdd-45e1-9833-cb3ee47df79d">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CE5EFDC6-3D45-4299-BDE5-671247720FD3}"/>
</file>

<file path=customXml/itemProps2.xml><?xml version="1.0" encoding="utf-8"?>
<ds:datastoreItem xmlns:ds="http://schemas.openxmlformats.org/officeDocument/2006/customXml" ds:itemID="{AE887125-65E7-44DB-81CB-1A97BD2376C6}">
  <ds:schemaRefs>
    <ds:schemaRef ds:uri="http://schemas.microsoft.com/sharepoint/v3/contenttype/forms"/>
  </ds:schemaRefs>
</ds:datastoreItem>
</file>

<file path=customXml/itemProps3.xml><?xml version="1.0" encoding="utf-8"?>
<ds:datastoreItem xmlns:ds="http://schemas.openxmlformats.org/officeDocument/2006/customXml" ds:itemID="{38C9C96E-E421-45EB-B02A-E6BD692E8DD6}">
  <ds:schemaRefs>
    <ds:schemaRef ds:uri="http://schemas.microsoft.com/office/2006/metadata/properties"/>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otalTime>515</TotalTime>
  <Words>1925</Words>
  <Application>Microsoft Office PowerPoint</Application>
  <PresentationFormat>Widescreen</PresentationFormat>
  <Paragraphs>246</Paragraphs>
  <Slides>4</Slides>
  <Notes>0</Notes>
  <HiddenSlides>0</HiddenSlides>
  <MMClips>0</MMClips>
  <ScaleCrop>false</ScaleCrop>
  <HeadingPairs>
    <vt:vector size="4" baseType="variant">
      <vt:variant>
        <vt:lpstr>Theme</vt:lpstr>
      </vt:variant>
      <vt:variant>
        <vt:i4>1</vt:i4>
      </vt:variant>
      <vt:variant>
        <vt:lpstr>Slide Titles</vt:lpstr>
      </vt:variant>
      <vt:variant>
        <vt:i4>4</vt:i4>
      </vt:variant>
    </vt:vector>
  </HeadingPairs>
  <TitlesOfParts>
    <vt:vector size="5" baseType="lpstr">
      <vt:lpstr>Office Theme</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J. Stringer</dc:creator>
  <cp:lastModifiedBy>Miss T Stannard</cp:lastModifiedBy>
  <cp:revision>19</cp:revision>
  <dcterms:created xsi:type="dcterms:W3CDTF">2019-06-26T15:18:18Z</dcterms:created>
  <dcterms:modified xsi:type="dcterms:W3CDTF">2025-01-07T14:37:59Z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0x01010040E2AE44189833498E5C2979242B42E6</vt:lpwstr>
  </property>
  <property fmtid="{D5CDD505-2E9C-101B-9397-08002B2CF9AE}" pid="3" name="_SourceUrl">
    <vt:lpwstr/>
  </property>
  <property fmtid="{D5CDD505-2E9C-101B-9397-08002B2CF9AE}" pid="4" name="_SharedFileIndex">
    <vt:lpwstr/>
  </property>
  <property fmtid="{D5CDD505-2E9C-101B-9397-08002B2CF9AE}" pid="5" name="ComplianceAssetId">
    <vt:lpwstr/>
  </property>
  <property fmtid="{D5CDD505-2E9C-101B-9397-08002B2CF9AE}" pid="6" name="_ExtendedDescription">
    <vt:lpwstr/>
  </property>
  <property fmtid="{D5CDD505-2E9C-101B-9397-08002B2CF9AE}" pid="7" name="TriggerFlowInfo">
    <vt:lpwstr/>
  </property>
  <property fmtid="{D5CDD505-2E9C-101B-9397-08002B2CF9AE}" pid="8" name="MediaServiceImageTags">
    <vt:lpwstr/>
  </property>
</Properties>
</file>